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93" r:id="rId4"/>
    <p:sldId id="340" r:id="rId5"/>
    <p:sldId id="306" r:id="rId6"/>
    <p:sldId id="294" r:id="rId7"/>
    <p:sldId id="341" r:id="rId8"/>
    <p:sldId id="338" r:id="rId9"/>
    <p:sldId id="339" r:id="rId10"/>
    <p:sldId id="262" r:id="rId11"/>
    <p:sldId id="324" r:id="rId12"/>
    <p:sldId id="342" r:id="rId13"/>
    <p:sldId id="295" r:id="rId14"/>
    <p:sldId id="263" r:id="rId15"/>
    <p:sldId id="318" r:id="rId16"/>
    <p:sldId id="314" r:id="rId17"/>
    <p:sldId id="313" r:id="rId18"/>
    <p:sldId id="307" r:id="rId19"/>
    <p:sldId id="343" r:id="rId20"/>
    <p:sldId id="331" r:id="rId21"/>
    <p:sldId id="332" r:id="rId22"/>
    <p:sldId id="308" r:id="rId23"/>
    <p:sldId id="309" r:id="rId24"/>
    <p:sldId id="320" r:id="rId25"/>
    <p:sldId id="323" r:id="rId26"/>
    <p:sldId id="333" r:id="rId27"/>
    <p:sldId id="337" r:id="rId28"/>
    <p:sldId id="334" r:id="rId29"/>
    <p:sldId id="335" r:id="rId30"/>
    <p:sldId id="336" r:id="rId31"/>
    <p:sldId id="330" r:id="rId32"/>
    <p:sldId id="303"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3741" autoAdjust="0"/>
  </p:normalViewPr>
  <p:slideViewPr>
    <p:cSldViewPr snapToGrid="0">
      <p:cViewPr varScale="1">
        <p:scale>
          <a:sx n="62" d="100"/>
          <a:sy n="62"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BF20AC-810A-4128-BE18-EADC2A8B223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3EA49414-3694-4086-8F6F-F68E5ED231C8}">
      <dgm:prSet phldrT="[Metin]"/>
      <dgm:spPr/>
      <dgm:t>
        <a:bodyPr/>
        <a:lstStyle/>
        <a:p>
          <a:r>
            <a:rPr lang="tr-TR" b="1" dirty="0">
              <a:solidFill>
                <a:srgbClr val="FF0000"/>
              </a:solidFill>
            </a:rPr>
            <a:t>Legal</a:t>
          </a:r>
          <a:r>
            <a:rPr lang="tr-TR" b="1" baseline="0" dirty="0">
              <a:solidFill>
                <a:srgbClr val="FF0000"/>
              </a:solidFill>
            </a:rPr>
            <a:t> Frameworks</a:t>
          </a:r>
          <a:endParaRPr lang="tr-TR" b="1" dirty="0">
            <a:solidFill>
              <a:srgbClr val="FF0000"/>
            </a:solidFill>
          </a:endParaRPr>
        </a:p>
      </dgm:t>
    </dgm:pt>
    <dgm:pt modelId="{4D5AB478-A879-480A-AD74-7E44F09DF747}" type="parTrans" cxnId="{456E738B-BFDA-4877-942F-58C1FE0E13FA}">
      <dgm:prSet/>
      <dgm:spPr/>
      <dgm:t>
        <a:bodyPr/>
        <a:lstStyle/>
        <a:p>
          <a:endParaRPr lang="tr-TR"/>
        </a:p>
      </dgm:t>
    </dgm:pt>
    <dgm:pt modelId="{133EC8D6-29C4-443B-94EB-BB3ABFC22FE8}" type="sibTrans" cxnId="{456E738B-BFDA-4877-942F-58C1FE0E13FA}">
      <dgm:prSet/>
      <dgm:spPr/>
      <dgm:t>
        <a:bodyPr/>
        <a:lstStyle/>
        <a:p>
          <a:endParaRPr lang="tr-TR"/>
        </a:p>
      </dgm:t>
    </dgm:pt>
    <dgm:pt modelId="{DC0F27FC-90CE-4F30-A873-F29A34F2919D}">
      <dgm:prSet phldrT="[Metin]" custT="1"/>
      <dgm:spPr/>
      <dgm:t>
        <a:bodyPr/>
        <a:lstStyle/>
        <a:p>
          <a:pPr algn="just"/>
          <a:r>
            <a:rPr lang="en-US" sz="1400" dirty="0"/>
            <a:t>With the establishment of the EDF in 1959, an association agreement was included in the Treaty of Rome to provide financial and technical assistance to former French colonies and Madagascar.
</a:t>
          </a:r>
          <a:r>
            <a:rPr lang="en-US" sz="1400" dirty="0" err="1"/>
            <a:t>Yaounde</a:t>
          </a:r>
          <a:r>
            <a:rPr lang="en-US" sz="1400" dirty="0"/>
            <a:t> I-II Agreements (1963-1974)-
With the UK joining the EU, the African, Caribbean and Pacific (ACP) group (48 SAA, 16 Caribbean and 15 Pacific countries) was created in 1975 and Britain's former Colonial Countries were also included.
</a:t>
          </a:r>
          <a:r>
            <a:rPr lang="en-US" sz="1400" dirty="0" err="1"/>
            <a:t>Lome</a:t>
          </a:r>
          <a:r>
            <a:rPr lang="en-US" sz="1400" dirty="0"/>
            <a:t> I-II-III-IV Agreements (1975-2000)
</a:t>
          </a:r>
          <a:r>
            <a:rPr lang="tr-TR" sz="1400" dirty="0"/>
            <a:t>C</a:t>
          </a:r>
          <a:r>
            <a:rPr lang="en-US" sz="1400" dirty="0" err="1"/>
            <a:t>otonou</a:t>
          </a:r>
          <a:r>
            <a:rPr lang="en-US" sz="1400" dirty="0"/>
            <a:t> Partnership Agreement(2000-2021)</a:t>
          </a:r>
          <a:endParaRPr lang="tr-TR" sz="1400" dirty="0"/>
        </a:p>
      </dgm:t>
    </dgm:pt>
    <dgm:pt modelId="{2FDCF0CF-E15B-4C00-A827-8D2EFC4BDC68}" type="parTrans" cxnId="{D49A8579-170F-4A2E-8EB8-E9ACB2F69A2F}">
      <dgm:prSet/>
      <dgm:spPr/>
      <dgm:t>
        <a:bodyPr/>
        <a:lstStyle/>
        <a:p>
          <a:endParaRPr lang="tr-TR"/>
        </a:p>
      </dgm:t>
    </dgm:pt>
    <dgm:pt modelId="{984A0D00-04BB-4F42-B2BE-223C24502422}" type="sibTrans" cxnId="{D49A8579-170F-4A2E-8EB8-E9ACB2F69A2F}">
      <dgm:prSet/>
      <dgm:spPr/>
      <dgm:t>
        <a:bodyPr/>
        <a:lstStyle/>
        <a:p>
          <a:endParaRPr lang="tr-TR"/>
        </a:p>
      </dgm:t>
    </dgm:pt>
    <dgm:pt modelId="{2BE51154-29FD-4D66-8924-4B9CE25DA5FE}">
      <dgm:prSet phldrT="[Metin]" custT="1"/>
      <dgm:spPr/>
      <dgm:t>
        <a:bodyPr/>
        <a:lstStyle/>
        <a:p>
          <a:pPr algn="just"/>
          <a:r>
            <a:rPr lang="en-US" sz="1400" dirty="0"/>
            <a:t>In the </a:t>
          </a:r>
          <a:r>
            <a:rPr lang="en-US" sz="1400" dirty="0" err="1"/>
            <a:t>Lome</a:t>
          </a:r>
          <a:r>
            <a:rPr lang="en-US" sz="1400" dirty="0"/>
            <a:t> Agreements
- Preferential Trade Regime
- Free Trade regime
- </a:t>
          </a:r>
          <a:r>
            <a:rPr lang="tr-TR" sz="1400" dirty="0"/>
            <a:t>EU</a:t>
          </a:r>
          <a:r>
            <a:rPr lang="en-US" sz="1400" dirty="0"/>
            <a:t> reduces tariffs on some products originating from</a:t>
          </a:r>
          <a:r>
            <a:rPr lang="tr-TR" sz="1400" dirty="0"/>
            <a:t> SSA</a:t>
          </a:r>
          <a:r>
            <a:rPr lang="en-US" sz="1400" dirty="0"/>
            <a:t>
In the </a:t>
          </a:r>
          <a:r>
            <a:rPr lang="tr-TR" sz="1400" dirty="0"/>
            <a:t>C</a:t>
          </a:r>
          <a:r>
            <a:rPr lang="en-US" sz="1400" dirty="0" err="1"/>
            <a:t>otonou</a:t>
          </a:r>
          <a:r>
            <a:rPr lang="en-US" sz="1400" dirty="0"/>
            <a:t> Partnership Agreement
-Economic Partnership Agreement
-Compliance with WTO equality and liberalization principles
-Phasing out all trade preferences and phasing out trade barriers between partners</a:t>
          </a:r>
          <a:endParaRPr lang="tr-TR" sz="1400" dirty="0"/>
        </a:p>
      </dgm:t>
    </dgm:pt>
    <dgm:pt modelId="{A8235C2D-6EDA-4B91-8366-307F293A1D6D}" type="parTrans" cxnId="{4ACB953D-125F-47C0-87D0-5D048B6AE9FF}">
      <dgm:prSet/>
      <dgm:spPr/>
      <dgm:t>
        <a:bodyPr/>
        <a:lstStyle/>
        <a:p>
          <a:endParaRPr lang="tr-TR"/>
        </a:p>
      </dgm:t>
    </dgm:pt>
    <dgm:pt modelId="{8DF2C1FA-F861-4D27-B5EE-7DAFFB7E2F0A}" type="sibTrans" cxnId="{4ACB953D-125F-47C0-87D0-5D048B6AE9FF}">
      <dgm:prSet/>
      <dgm:spPr/>
      <dgm:t>
        <a:bodyPr/>
        <a:lstStyle/>
        <a:p>
          <a:endParaRPr lang="tr-TR"/>
        </a:p>
      </dgm:t>
    </dgm:pt>
    <dgm:pt modelId="{BBE59355-7A58-4CF0-B1D8-A1A48BEA6579}">
      <dgm:prSet phldrT="[Metin]"/>
      <dgm:spPr/>
      <dgm:t>
        <a:bodyPr/>
        <a:lstStyle/>
        <a:p>
          <a:r>
            <a:rPr lang="tr-TR" b="1">
              <a:solidFill>
                <a:srgbClr val="FF0000"/>
              </a:solidFill>
            </a:rPr>
            <a:t>Development</a:t>
          </a:r>
          <a:r>
            <a:rPr lang="tr-TR" b="1" baseline="0">
              <a:solidFill>
                <a:srgbClr val="FF0000"/>
              </a:solidFill>
            </a:rPr>
            <a:t> Cooperation</a:t>
          </a:r>
          <a:endParaRPr lang="tr-TR" b="1" dirty="0">
            <a:solidFill>
              <a:srgbClr val="FF0000"/>
            </a:solidFill>
          </a:endParaRPr>
        </a:p>
      </dgm:t>
    </dgm:pt>
    <dgm:pt modelId="{1C0717B9-C6A7-434F-80DD-C292EC05B7AF}" type="parTrans" cxnId="{78C15363-86B6-4B85-9166-BF6427745CE9}">
      <dgm:prSet/>
      <dgm:spPr/>
      <dgm:t>
        <a:bodyPr/>
        <a:lstStyle/>
        <a:p>
          <a:endParaRPr lang="tr-TR"/>
        </a:p>
      </dgm:t>
    </dgm:pt>
    <dgm:pt modelId="{34AE2AC0-2704-4155-9304-E8E0B3E6718F}" type="sibTrans" cxnId="{78C15363-86B6-4B85-9166-BF6427745CE9}">
      <dgm:prSet/>
      <dgm:spPr/>
      <dgm:t>
        <a:bodyPr/>
        <a:lstStyle/>
        <a:p>
          <a:endParaRPr lang="tr-TR"/>
        </a:p>
      </dgm:t>
    </dgm:pt>
    <dgm:pt modelId="{B43DD7E8-55D2-4463-8F5C-EA6267CA9F14}">
      <dgm:prSet phldrT="[Metin]" custT="1"/>
      <dgm:spPr/>
      <dgm:t>
        <a:bodyPr/>
        <a:lstStyle/>
        <a:p>
          <a:pPr algn="just"/>
          <a:r>
            <a:rPr lang="en-US" sz="1100" b="1" dirty="0"/>
            <a:t>Main Actors and Institutions-
1. EU Commission, in particular </a:t>
          </a:r>
          <a:r>
            <a:rPr lang="tr-TR" sz="1100" b="1" dirty="0"/>
            <a:t>INTPA</a:t>
          </a:r>
          <a:r>
            <a:rPr lang="en-US" sz="1100" b="1" dirty="0"/>
            <a:t> and External Action Service
2.-EEAS
</a:t>
          </a:r>
          <a:r>
            <a:rPr lang="tr-TR" sz="1100" b="1" dirty="0"/>
            <a:t>INTPA</a:t>
          </a:r>
          <a:r>
            <a:rPr lang="en-US" sz="1100" b="1" dirty="0"/>
            <a:t> and EEAS design development policies and present them to the Council of Ministers - which decides unanimously.
Financial Instruments
1.- EDF (it is a fund outside the EU Budget; the Parliament has no authority over these funds - it is an Intergovernmental Fund)
2.- Aid Funds within the scope of the EU Budget (DCI, EIHDR, ECHO, ICPS)
From 2021 NDCI is the only financial instrument.
  Political Tools - Political Conditionals
  Detection of violation of norms
-conducting political dialogue between the EU and the guilty government to rectify the situation
- by the government guilty of failure to fulfill its commitments
- Appropriate measures and restrictive measures are taken by the EU)</a:t>
          </a:r>
          <a:endParaRPr lang="tr-TR" sz="1100" b="1" dirty="0"/>
        </a:p>
      </dgm:t>
    </dgm:pt>
    <dgm:pt modelId="{E90C3F56-967D-45DF-A897-46ED98740C72}" type="parTrans" cxnId="{13AAFA07-EB4B-4B7B-9E2D-F040CF323A1E}">
      <dgm:prSet/>
      <dgm:spPr/>
      <dgm:t>
        <a:bodyPr/>
        <a:lstStyle/>
        <a:p>
          <a:endParaRPr lang="tr-TR"/>
        </a:p>
      </dgm:t>
    </dgm:pt>
    <dgm:pt modelId="{F9B41AD6-B7A9-4829-8947-05DF6CE94304}" type="sibTrans" cxnId="{13AAFA07-EB4B-4B7B-9E2D-F040CF323A1E}">
      <dgm:prSet/>
      <dgm:spPr/>
      <dgm:t>
        <a:bodyPr/>
        <a:lstStyle/>
        <a:p>
          <a:endParaRPr lang="tr-TR"/>
        </a:p>
      </dgm:t>
    </dgm:pt>
    <dgm:pt modelId="{6F96B747-3901-4CEC-8208-D303D4213D3B}">
      <dgm:prSet phldrT="[Metin]"/>
      <dgm:spPr/>
      <dgm:t>
        <a:bodyPr/>
        <a:lstStyle/>
        <a:p>
          <a:r>
            <a:rPr lang="tr-TR" b="1" dirty="0">
              <a:solidFill>
                <a:srgbClr val="FF0000"/>
              </a:solidFill>
            </a:rPr>
            <a:t>Trade</a:t>
          </a:r>
          <a:r>
            <a:rPr lang="tr-TR" b="1" baseline="0" dirty="0">
              <a:solidFill>
                <a:srgbClr val="FF0000"/>
              </a:solidFill>
            </a:rPr>
            <a:t> relations</a:t>
          </a:r>
          <a:endParaRPr lang="tr-TR" b="1" dirty="0">
            <a:solidFill>
              <a:srgbClr val="FF0000"/>
            </a:solidFill>
          </a:endParaRPr>
        </a:p>
      </dgm:t>
    </dgm:pt>
    <dgm:pt modelId="{DA340259-325A-436E-9565-6F98E05FCAB1}" type="sibTrans" cxnId="{42C78444-2D6F-40F1-91AF-25A6E0745EDA}">
      <dgm:prSet/>
      <dgm:spPr/>
      <dgm:t>
        <a:bodyPr/>
        <a:lstStyle/>
        <a:p>
          <a:endParaRPr lang="tr-TR"/>
        </a:p>
      </dgm:t>
    </dgm:pt>
    <dgm:pt modelId="{E0A968B6-A272-49C0-9606-23985D0D19B5}" type="parTrans" cxnId="{42C78444-2D6F-40F1-91AF-25A6E0745EDA}">
      <dgm:prSet/>
      <dgm:spPr/>
      <dgm:t>
        <a:bodyPr/>
        <a:lstStyle/>
        <a:p>
          <a:endParaRPr lang="tr-TR"/>
        </a:p>
      </dgm:t>
    </dgm:pt>
    <dgm:pt modelId="{BBA6F572-08E7-4C77-BE9D-202F8473C19E}" type="pres">
      <dgm:prSet presAssocID="{D0BF20AC-810A-4128-BE18-EADC2A8B223A}" presName="Name0" presStyleCnt="0">
        <dgm:presLayoutVars>
          <dgm:dir/>
          <dgm:animLvl val="lvl"/>
          <dgm:resizeHandles val="exact"/>
        </dgm:presLayoutVars>
      </dgm:prSet>
      <dgm:spPr/>
    </dgm:pt>
    <dgm:pt modelId="{4FD0F126-BAEB-4001-9740-7B7F7C086C1F}" type="pres">
      <dgm:prSet presAssocID="{3EA49414-3694-4086-8F6F-F68E5ED231C8}" presName="composite" presStyleCnt="0"/>
      <dgm:spPr/>
    </dgm:pt>
    <dgm:pt modelId="{FDBE8B21-9FC3-474F-B768-39CEBFB1FB3E}" type="pres">
      <dgm:prSet presAssocID="{3EA49414-3694-4086-8F6F-F68E5ED231C8}" presName="parTx" presStyleLbl="alignNode1" presStyleIdx="0" presStyleCnt="3">
        <dgm:presLayoutVars>
          <dgm:chMax val="0"/>
          <dgm:chPref val="0"/>
          <dgm:bulletEnabled val="1"/>
        </dgm:presLayoutVars>
      </dgm:prSet>
      <dgm:spPr/>
    </dgm:pt>
    <dgm:pt modelId="{3D10179F-9A57-4B02-BA83-2E00CD2803A3}" type="pres">
      <dgm:prSet presAssocID="{3EA49414-3694-4086-8F6F-F68E5ED231C8}" presName="desTx" presStyleLbl="alignAccFollowNode1" presStyleIdx="0" presStyleCnt="3">
        <dgm:presLayoutVars>
          <dgm:bulletEnabled val="1"/>
        </dgm:presLayoutVars>
      </dgm:prSet>
      <dgm:spPr/>
    </dgm:pt>
    <dgm:pt modelId="{AC1B6ED6-2619-4D3E-8853-8504FFDFAA14}" type="pres">
      <dgm:prSet presAssocID="{133EC8D6-29C4-443B-94EB-BB3ABFC22FE8}" presName="space" presStyleCnt="0"/>
      <dgm:spPr/>
    </dgm:pt>
    <dgm:pt modelId="{BC2FF85A-33BE-43A9-BD62-952770199CDA}" type="pres">
      <dgm:prSet presAssocID="{6F96B747-3901-4CEC-8208-D303D4213D3B}" presName="composite" presStyleCnt="0"/>
      <dgm:spPr/>
    </dgm:pt>
    <dgm:pt modelId="{1EBD911D-66C7-47FA-8904-6E031399E9D8}" type="pres">
      <dgm:prSet presAssocID="{6F96B747-3901-4CEC-8208-D303D4213D3B}" presName="parTx" presStyleLbl="alignNode1" presStyleIdx="1" presStyleCnt="3">
        <dgm:presLayoutVars>
          <dgm:chMax val="0"/>
          <dgm:chPref val="0"/>
          <dgm:bulletEnabled val="1"/>
        </dgm:presLayoutVars>
      </dgm:prSet>
      <dgm:spPr/>
    </dgm:pt>
    <dgm:pt modelId="{1859B871-2E6C-4EE0-95AD-8D463C9AE177}" type="pres">
      <dgm:prSet presAssocID="{6F96B747-3901-4CEC-8208-D303D4213D3B}" presName="desTx" presStyleLbl="alignAccFollowNode1" presStyleIdx="1" presStyleCnt="3">
        <dgm:presLayoutVars>
          <dgm:bulletEnabled val="1"/>
        </dgm:presLayoutVars>
      </dgm:prSet>
      <dgm:spPr/>
    </dgm:pt>
    <dgm:pt modelId="{970EEA2D-05AA-4A43-8EA1-19709315A529}" type="pres">
      <dgm:prSet presAssocID="{DA340259-325A-436E-9565-6F98E05FCAB1}" presName="space" presStyleCnt="0"/>
      <dgm:spPr/>
    </dgm:pt>
    <dgm:pt modelId="{F1B5D630-B6C9-4B7F-8987-1B7B398AAC7B}" type="pres">
      <dgm:prSet presAssocID="{BBE59355-7A58-4CF0-B1D8-A1A48BEA6579}" presName="composite" presStyleCnt="0"/>
      <dgm:spPr/>
    </dgm:pt>
    <dgm:pt modelId="{ECE83F48-A19E-4987-AC7B-EA7078B69BEA}" type="pres">
      <dgm:prSet presAssocID="{BBE59355-7A58-4CF0-B1D8-A1A48BEA6579}" presName="parTx" presStyleLbl="alignNode1" presStyleIdx="2" presStyleCnt="3">
        <dgm:presLayoutVars>
          <dgm:chMax val="0"/>
          <dgm:chPref val="0"/>
          <dgm:bulletEnabled val="1"/>
        </dgm:presLayoutVars>
      </dgm:prSet>
      <dgm:spPr/>
    </dgm:pt>
    <dgm:pt modelId="{5E958C6E-C638-4DA0-A98C-8901195FEE8A}" type="pres">
      <dgm:prSet presAssocID="{BBE59355-7A58-4CF0-B1D8-A1A48BEA6579}" presName="desTx" presStyleLbl="alignAccFollowNode1" presStyleIdx="2" presStyleCnt="3">
        <dgm:presLayoutVars>
          <dgm:bulletEnabled val="1"/>
        </dgm:presLayoutVars>
      </dgm:prSet>
      <dgm:spPr/>
    </dgm:pt>
  </dgm:ptLst>
  <dgm:cxnLst>
    <dgm:cxn modelId="{C8AA4203-12DD-49DC-9D7A-ADC92744D381}" type="presOf" srcId="{6F96B747-3901-4CEC-8208-D303D4213D3B}" destId="{1EBD911D-66C7-47FA-8904-6E031399E9D8}" srcOrd="0" destOrd="0" presId="urn:microsoft.com/office/officeart/2005/8/layout/hList1"/>
    <dgm:cxn modelId="{13AAFA07-EB4B-4B7B-9E2D-F040CF323A1E}" srcId="{BBE59355-7A58-4CF0-B1D8-A1A48BEA6579}" destId="{B43DD7E8-55D2-4463-8F5C-EA6267CA9F14}" srcOrd="0" destOrd="0" parTransId="{E90C3F56-967D-45DF-A897-46ED98740C72}" sibTransId="{F9B41AD6-B7A9-4829-8947-05DF6CE94304}"/>
    <dgm:cxn modelId="{8E2F5613-700F-41A1-AF0B-FCD801F5740C}" type="presOf" srcId="{B43DD7E8-55D2-4463-8F5C-EA6267CA9F14}" destId="{5E958C6E-C638-4DA0-A98C-8901195FEE8A}" srcOrd="0" destOrd="0" presId="urn:microsoft.com/office/officeart/2005/8/layout/hList1"/>
    <dgm:cxn modelId="{50EB4D15-BD86-45D6-A418-0E53BBF5FC58}" type="presOf" srcId="{DC0F27FC-90CE-4F30-A873-F29A34F2919D}" destId="{3D10179F-9A57-4B02-BA83-2E00CD2803A3}" srcOrd="0" destOrd="0" presId="urn:microsoft.com/office/officeart/2005/8/layout/hList1"/>
    <dgm:cxn modelId="{4ACB953D-125F-47C0-87D0-5D048B6AE9FF}" srcId="{6F96B747-3901-4CEC-8208-D303D4213D3B}" destId="{2BE51154-29FD-4D66-8924-4B9CE25DA5FE}" srcOrd="0" destOrd="0" parTransId="{A8235C2D-6EDA-4B91-8366-307F293A1D6D}" sibTransId="{8DF2C1FA-F861-4D27-B5EE-7DAFFB7E2F0A}"/>
    <dgm:cxn modelId="{78C15363-86B6-4B85-9166-BF6427745CE9}" srcId="{D0BF20AC-810A-4128-BE18-EADC2A8B223A}" destId="{BBE59355-7A58-4CF0-B1D8-A1A48BEA6579}" srcOrd="2" destOrd="0" parTransId="{1C0717B9-C6A7-434F-80DD-C292EC05B7AF}" sibTransId="{34AE2AC0-2704-4155-9304-E8E0B3E6718F}"/>
    <dgm:cxn modelId="{42C78444-2D6F-40F1-91AF-25A6E0745EDA}" srcId="{D0BF20AC-810A-4128-BE18-EADC2A8B223A}" destId="{6F96B747-3901-4CEC-8208-D303D4213D3B}" srcOrd="1" destOrd="0" parTransId="{E0A968B6-A272-49C0-9606-23985D0D19B5}" sibTransId="{DA340259-325A-436E-9565-6F98E05FCAB1}"/>
    <dgm:cxn modelId="{D49A8579-170F-4A2E-8EB8-E9ACB2F69A2F}" srcId="{3EA49414-3694-4086-8F6F-F68E5ED231C8}" destId="{DC0F27FC-90CE-4F30-A873-F29A34F2919D}" srcOrd="0" destOrd="0" parTransId="{2FDCF0CF-E15B-4C00-A827-8D2EFC4BDC68}" sibTransId="{984A0D00-04BB-4F42-B2BE-223C24502422}"/>
    <dgm:cxn modelId="{4C1BE780-F2EB-406E-A77E-FDF2D5FF8B06}" type="presOf" srcId="{2BE51154-29FD-4D66-8924-4B9CE25DA5FE}" destId="{1859B871-2E6C-4EE0-95AD-8D463C9AE177}" srcOrd="0" destOrd="0" presId="urn:microsoft.com/office/officeart/2005/8/layout/hList1"/>
    <dgm:cxn modelId="{456E738B-BFDA-4877-942F-58C1FE0E13FA}" srcId="{D0BF20AC-810A-4128-BE18-EADC2A8B223A}" destId="{3EA49414-3694-4086-8F6F-F68E5ED231C8}" srcOrd="0" destOrd="0" parTransId="{4D5AB478-A879-480A-AD74-7E44F09DF747}" sibTransId="{133EC8D6-29C4-443B-94EB-BB3ABFC22FE8}"/>
    <dgm:cxn modelId="{6FB80397-C7A9-4EAF-8B21-E050C3B21E59}" type="presOf" srcId="{D0BF20AC-810A-4128-BE18-EADC2A8B223A}" destId="{BBA6F572-08E7-4C77-BE9D-202F8473C19E}" srcOrd="0" destOrd="0" presId="urn:microsoft.com/office/officeart/2005/8/layout/hList1"/>
    <dgm:cxn modelId="{1BF59FA6-3557-43B5-9D37-30938ED211AD}" type="presOf" srcId="{BBE59355-7A58-4CF0-B1D8-A1A48BEA6579}" destId="{ECE83F48-A19E-4987-AC7B-EA7078B69BEA}" srcOrd="0" destOrd="0" presId="urn:microsoft.com/office/officeart/2005/8/layout/hList1"/>
    <dgm:cxn modelId="{9BCC7DC8-D0CB-4937-83F5-0C7646EE05C5}" type="presOf" srcId="{3EA49414-3694-4086-8F6F-F68E5ED231C8}" destId="{FDBE8B21-9FC3-474F-B768-39CEBFB1FB3E}" srcOrd="0" destOrd="0" presId="urn:microsoft.com/office/officeart/2005/8/layout/hList1"/>
    <dgm:cxn modelId="{4CE5CBFC-7393-49DB-9921-63C364CEBD4F}" type="presParOf" srcId="{BBA6F572-08E7-4C77-BE9D-202F8473C19E}" destId="{4FD0F126-BAEB-4001-9740-7B7F7C086C1F}" srcOrd="0" destOrd="0" presId="urn:microsoft.com/office/officeart/2005/8/layout/hList1"/>
    <dgm:cxn modelId="{1B023695-EF19-440F-BAD2-D0F6B39868A7}" type="presParOf" srcId="{4FD0F126-BAEB-4001-9740-7B7F7C086C1F}" destId="{FDBE8B21-9FC3-474F-B768-39CEBFB1FB3E}" srcOrd="0" destOrd="0" presId="urn:microsoft.com/office/officeart/2005/8/layout/hList1"/>
    <dgm:cxn modelId="{B243DD5B-5646-43BA-AA2B-8AF1614B2B06}" type="presParOf" srcId="{4FD0F126-BAEB-4001-9740-7B7F7C086C1F}" destId="{3D10179F-9A57-4B02-BA83-2E00CD2803A3}" srcOrd="1" destOrd="0" presId="urn:microsoft.com/office/officeart/2005/8/layout/hList1"/>
    <dgm:cxn modelId="{9675C98A-F44E-49F3-9A5C-B39FEBE9FF92}" type="presParOf" srcId="{BBA6F572-08E7-4C77-BE9D-202F8473C19E}" destId="{AC1B6ED6-2619-4D3E-8853-8504FFDFAA14}" srcOrd="1" destOrd="0" presId="urn:microsoft.com/office/officeart/2005/8/layout/hList1"/>
    <dgm:cxn modelId="{D99EBC4A-8144-4DA4-A775-73CB028A461B}" type="presParOf" srcId="{BBA6F572-08E7-4C77-BE9D-202F8473C19E}" destId="{BC2FF85A-33BE-43A9-BD62-952770199CDA}" srcOrd="2" destOrd="0" presId="urn:microsoft.com/office/officeart/2005/8/layout/hList1"/>
    <dgm:cxn modelId="{FC69DDD9-AE7D-45A2-A4DB-91BE8B048704}" type="presParOf" srcId="{BC2FF85A-33BE-43A9-BD62-952770199CDA}" destId="{1EBD911D-66C7-47FA-8904-6E031399E9D8}" srcOrd="0" destOrd="0" presId="urn:microsoft.com/office/officeart/2005/8/layout/hList1"/>
    <dgm:cxn modelId="{B13B1E5B-A4BB-4051-AF24-B869F428C72A}" type="presParOf" srcId="{BC2FF85A-33BE-43A9-BD62-952770199CDA}" destId="{1859B871-2E6C-4EE0-95AD-8D463C9AE177}" srcOrd="1" destOrd="0" presId="urn:microsoft.com/office/officeart/2005/8/layout/hList1"/>
    <dgm:cxn modelId="{93F09F18-302E-467B-8DA4-EFA493DD765E}" type="presParOf" srcId="{BBA6F572-08E7-4C77-BE9D-202F8473C19E}" destId="{970EEA2D-05AA-4A43-8EA1-19709315A529}" srcOrd="3" destOrd="0" presId="urn:microsoft.com/office/officeart/2005/8/layout/hList1"/>
    <dgm:cxn modelId="{F0123E33-E3B5-4D9F-A659-1BCDA47702FA}" type="presParOf" srcId="{BBA6F572-08E7-4C77-BE9D-202F8473C19E}" destId="{F1B5D630-B6C9-4B7F-8987-1B7B398AAC7B}" srcOrd="4" destOrd="0" presId="urn:microsoft.com/office/officeart/2005/8/layout/hList1"/>
    <dgm:cxn modelId="{236136DA-F173-4489-AEC0-B1D10C89F898}" type="presParOf" srcId="{F1B5D630-B6C9-4B7F-8987-1B7B398AAC7B}" destId="{ECE83F48-A19E-4987-AC7B-EA7078B69BEA}" srcOrd="0" destOrd="0" presId="urn:microsoft.com/office/officeart/2005/8/layout/hList1"/>
    <dgm:cxn modelId="{EBF32C48-322D-404D-A407-0CAB22F2E562}" type="presParOf" srcId="{F1B5D630-B6C9-4B7F-8987-1B7B398AAC7B}" destId="{5E958C6E-C638-4DA0-A98C-8901195FEE8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E8B21-9FC3-474F-B768-39CEBFB1FB3E}">
      <dsp:nvSpPr>
        <dsp:cNvPr id="0" name=""/>
        <dsp:cNvSpPr/>
      </dsp:nvSpPr>
      <dsp:spPr>
        <a:xfrm>
          <a:off x="2759" y="41400"/>
          <a:ext cx="2690968" cy="3456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tr-TR" sz="1200" b="1" kern="1200" dirty="0">
              <a:solidFill>
                <a:srgbClr val="FF0000"/>
              </a:solidFill>
            </a:rPr>
            <a:t>Legal</a:t>
          </a:r>
          <a:r>
            <a:rPr lang="tr-TR" sz="1200" b="1" kern="1200" baseline="0" dirty="0">
              <a:solidFill>
                <a:srgbClr val="FF0000"/>
              </a:solidFill>
            </a:rPr>
            <a:t> Frameworks</a:t>
          </a:r>
          <a:endParaRPr lang="tr-TR" sz="1200" b="1" kern="1200" dirty="0">
            <a:solidFill>
              <a:srgbClr val="FF0000"/>
            </a:solidFill>
          </a:endParaRPr>
        </a:p>
      </dsp:txBody>
      <dsp:txXfrm>
        <a:off x="2759" y="41400"/>
        <a:ext cx="2690968" cy="345600"/>
      </dsp:txXfrm>
    </dsp:sp>
    <dsp:sp modelId="{3D10179F-9A57-4B02-BA83-2E00CD2803A3}">
      <dsp:nvSpPr>
        <dsp:cNvPr id="0" name=""/>
        <dsp:cNvSpPr/>
      </dsp:nvSpPr>
      <dsp:spPr>
        <a:xfrm>
          <a:off x="2759" y="387000"/>
          <a:ext cx="2690968" cy="4875119"/>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just" defTabSz="622300">
            <a:lnSpc>
              <a:spcPct val="90000"/>
            </a:lnSpc>
            <a:spcBef>
              <a:spcPct val="0"/>
            </a:spcBef>
            <a:spcAft>
              <a:spcPct val="15000"/>
            </a:spcAft>
            <a:buChar char="•"/>
          </a:pPr>
          <a:r>
            <a:rPr lang="en-US" sz="1400" kern="1200" dirty="0"/>
            <a:t>With the establishment of the EDF in 1959, an association agreement was included in the Treaty of Rome to provide financial and technical assistance to former French colonies and Madagascar.
</a:t>
          </a:r>
          <a:r>
            <a:rPr lang="en-US" sz="1400" kern="1200" dirty="0" err="1"/>
            <a:t>Yaounde</a:t>
          </a:r>
          <a:r>
            <a:rPr lang="en-US" sz="1400" kern="1200" dirty="0"/>
            <a:t> I-II Agreements (1963-1974)-
With the UK joining the EU, the African, Caribbean and Pacific (ACP) group (48 SAA, 16 Caribbean and 15 Pacific countries) was created in 1975 and Britain's former Colonial Countries were also included.
</a:t>
          </a:r>
          <a:r>
            <a:rPr lang="en-US" sz="1400" kern="1200" dirty="0" err="1"/>
            <a:t>Lome</a:t>
          </a:r>
          <a:r>
            <a:rPr lang="en-US" sz="1400" kern="1200" dirty="0"/>
            <a:t> I-II-III-IV Agreements (1975-2000)
</a:t>
          </a:r>
          <a:r>
            <a:rPr lang="tr-TR" sz="1400" kern="1200" dirty="0"/>
            <a:t>C</a:t>
          </a:r>
          <a:r>
            <a:rPr lang="en-US" sz="1400" kern="1200" dirty="0" err="1"/>
            <a:t>otonou</a:t>
          </a:r>
          <a:r>
            <a:rPr lang="en-US" sz="1400" kern="1200" dirty="0"/>
            <a:t> Partnership Agreement(2000-2021)</a:t>
          </a:r>
          <a:endParaRPr lang="tr-TR" sz="1400" kern="1200" dirty="0"/>
        </a:p>
      </dsp:txBody>
      <dsp:txXfrm>
        <a:off x="2759" y="387000"/>
        <a:ext cx="2690968" cy="4875119"/>
      </dsp:txXfrm>
    </dsp:sp>
    <dsp:sp modelId="{1EBD911D-66C7-47FA-8904-6E031399E9D8}">
      <dsp:nvSpPr>
        <dsp:cNvPr id="0" name=""/>
        <dsp:cNvSpPr/>
      </dsp:nvSpPr>
      <dsp:spPr>
        <a:xfrm>
          <a:off x="3070464" y="41400"/>
          <a:ext cx="2690968" cy="3456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tr-TR" sz="1200" b="1" kern="1200" dirty="0">
              <a:solidFill>
                <a:srgbClr val="FF0000"/>
              </a:solidFill>
            </a:rPr>
            <a:t>Trade</a:t>
          </a:r>
          <a:r>
            <a:rPr lang="tr-TR" sz="1200" b="1" kern="1200" baseline="0" dirty="0">
              <a:solidFill>
                <a:srgbClr val="FF0000"/>
              </a:solidFill>
            </a:rPr>
            <a:t> relations</a:t>
          </a:r>
          <a:endParaRPr lang="tr-TR" sz="1200" b="1" kern="1200" dirty="0">
            <a:solidFill>
              <a:srgbClr val="FF0000"/>
            </a:solidFill>
          </a:endParaRPr>
        </a:p>
      </dsp:txBody>
      <dsp:txXfrm>
        <a:off x="3070464" y="41400"/>
        <a:ext cx="2690968" cy="345600"/>
      </dsp:txXfrm>
    </dsp:sp>
    <dsp:sp modelId="{1859B871-2E6C-4EE0-95AD-8D463C9AE177}">
      <dsp:nvSpPr>
        <dsp:cNvPr id="0" name=""/>
        <dsp:cNvSpPr/>
      </dsp:nvSpPr>
      <dsp:spPr>
        <a:xfrm>
          <a:off x="3070464" y="387000"/>
          <a:ext cx="2690968" cy="4875119"/>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just" defTabSz="622300">
            <a:lnSpc>
              <a:spcPct val="90000"/>
            </a:lnSpc>
            <a:spcBef>
              <a:spcPct val="0"/>
            </a:spcBef>
            <a:spcAft>
              <a:spcPct val="15000"/>
            </a:spcAft>
            <a:buChar char="•"/>
          </a:pPr>
          <a:r>
            <a:rPr lang="en-US" sz="1400" kern="1200" dirty="0"/>
            <a:t>In the </a:t>
          </a:r>
          <a:r>
            <a:rPr lang="en-US" sz="1400" kern="1200" dirty="0" err="1"/>
            <a:t>Lome</a:t>
          </a:r>
          <a:r>
            <a:rPr lang="en-US" sz="1400" kern="1200" dirty="0"/>
            <a:t> Agreements
- Preferential Trade Regime
- Free Trade regime
- </a:t>
          </a:r>
          <a:r>
            <a:rPr lang="tr-TR" sz="1400" kern="1200" dirty="0"/>
            <a:t>EU</a:t>
          </a:r>
          <a:r>
            <a:rPr lang="en-US" sz="1400" kern="1200" dirty="0"/>
            <a:t> reduces tariffs on some products originating from</a:t>
          </a:r>
          <a:r>
            <a:rPr lang="tr-TR" sz="1400" kern="1200" dirty="0"/>
            <a:t> SSA</a:t>
          </a:r>
          <a:r>
            <a:rPr lang="en-US" sz="1400" kern="1200" dirty="0"/>
            <a:t>
In the </a:t>
          </a:r>
          <a:r>
            <a:rPr lang="tr-TR" sz="1400" kern="1200" dirty="0"/>
            <a:t>C</a:t>
          </a:r>
          <a:r>
            <a:rPr lang="en-US" sz="1400" kern="1200" dirty="0" err="1"/>
            <a:t>otonou</a:t>
          </a:r>
          <a:r>
            <a:rPr lang="en-US" sz="1400" kern="1200" dirty="0"/>
            <a:t> Partnership Agreement
-Economic Partnership Agreement
-Compliance with WTO equality and liberalization principles
-Phasing out all trade preferences and phasing out trade barriers between partners</a:t>
          </a:r>
          <a:endParaRPr lang="tr-TR" sz="1400" kern="1200" dirty="0"/>
        </a:p>
      </dsp:txBody>
      <dsp:txXfrm>
        <a:off x="3070464" y="387000"/>
        <a:ext cx="2690968" cy="4875119"/>
      </dsp:txXfrm>
    </dsp:sp>
    <dsp:sp modelId="{ECE83F48-A19E-4987-AC7B-EA7078B69BEA}">
      <dsp:nvSpPr>
        <dsp:cNvPr id="0" name=""/>
        <dsp:cNvSpPr/>
      </dsp:nvSpPr>
      <dsp:spPr>
        <a:xfrm>
          <a:off x="6138169" y="41400"/>
          <a:ext cx="2690968" cy="3456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tr-TR" sz="1200" b="1" kern="1200">
              <a:solidFill>
                <a:srgbClr val="FF0000"/>
              </a:solidFill>
            </a:rPr>
            <a:t>Development</a:t>
          </a:r>
          <a:r>
            <a:rPr lang="tr-TR" sz="1200" b="1" kern="1200" baseline="0">
              <a:solidFill>
                <a:srgbClr val="FF0000"/>
              </a:solidFill>
            </a:rPr>
            <a:t> Cooperation</a:t>
          </a:r>
          <a:endParaRPr lang="tr-TR" sz="1200" b="1" kern="1200" dirty="0">
            <a:solidFill>
              <a:srgbClr val="FF0000"/>
            </a:solidFill>
          </a:endParaRPr>
        </a:p>
      </dsp:txBody>
      <dsp:txXfrm>
        <a:off x="6138169" y="41400"/>
        <a:ext cx="2690968" cy="345600"/>
      </dsp:txXfrm>
    </dsp:sp>
    <dsp:sp modelId="{5E958C6E-C638-4DA0-A98C-8901195FEE8A}">
      <dsp:nvSpPr>
        <dsp:cNvPr id="0" name=""/>
        <dsp:cNvSpPr/>
      </dsp:nvSpPr>
      <dsp:spPr>
        <a:xfrm>
          <a:off x="6138169" y="387000"/>
          <a:ext cx="2690968" cy="4875119"/>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just" defTabSz="488950">
            <a:lnSpc>
              <a:spcPct val="90000"/>
            </a:lnSpc>
            <a:spcBef>
              <a:spcPct val="0"/>
            </a:spcBef>
            <a:spcAft>
              <a:spcPct val="15000"/>
            </a:spcAft>
            <a:buChar char="•"/>
          </a:pPr>
          <a:r>
            <a:rPr lang="en-US" sz="1100" b="1" kern="1200" dirty="0"/>
            <a:t>Main Actors and Institutions-
1. EU Commission, in particular </a:t>
          </a:r>
          <a:r>
            <a:rPr lang="tr-TR" sz="1100" b="1" kern="1200" dirty="0"/>
            <a:t>INTPA</a:t>
          </a:r>
          <a:r>
            <a:rPr lang="en-US" sz="1100" b="1" kern="1200" dirty="0"/>
            <a:t> and External Action Service
2.-EEAS
</a:t>
          </a:r>
          <a:r>
            <a:rPr lang="tr-TR" sz="1100" b="1" kern="1200" dirty="0"/>
            <a:t>INTPA</a:t>
          </a:r>
          <a:r>
            <a:rPr lang="en-US" sz="1100" b="1" kern="1200" dirty="0"/>
            <a:t> and EEAS design development policies and present them to the Council of Ministers - which decides unanimously.
Financial Instruments
1.- EDF (it is a fund outside the EU Budget; the Parliament has no authority over these funds - it is an Intergovernmental Fund)
2.- Aid Funds within the scope of the EU Budget (DCI, EIHDR, ECHO, ICPS)
From 2021 NDCI is the only financial instrument.
  Political Tools - Political Conditionals
  Detection of violation of norms
-conducting political dialogue between the EU and the guilty government to rectify the situation
- by the government guilty of failure to fulfill its commitments
- Appropriate measures and restrictive measures are taken by the EU)</a:t>
          </a:r>
          <a:endParaRPr lang="tr-TR" sz="1100" b="1" kern="1200" dirty="0"/>
        </a:p>
      </dsp:txBody>
      <dsp:txXfrm>
        <a:off x="6138169" y="387000"/>
        <a:ext cx="2690968" cy="48751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396661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1714082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1337683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6B91366-0230-4509-B630-672449CD6A26}" type="datetimeFigureOut">
              <a:rPr lang="tr-TR" smtClean="0"/>
              <a:t>2.11.2023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247554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26B91366-0230-4509-B630-672449CD6A26}" type="datetimeFigureOut">
              <a:rPr lang="tr-TR" smtClean="0"/>
              <a:t>2.11.2023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933855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26B91366-0230-4509-B630-672449CD6A26}" type="datetimeFigureOut">
              <a:rPr lang="tr-TR" smtClean="0"/>
              <a:t>2.11.2023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3757724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B91366-0230-4509-B630-672449CD6A26}" type="datetimeFigureOut">
              <a:rPr lang="tr-TR" smtClean="0"/>
              <a:t>2.11.2023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1781366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26B91366-0230-4509-B630-672449CD6A26}" type="datetimeFigureOut">
              <a:rPr lang="tr-TR" smtClean="0"/>
              <a:t>2.11.2023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3911695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9007E40-6099-43E1-AE3D-DD529F76525C}" type="slidenum">
              <a:rPr lang="tr-TR" smtClean="0"/>
              <a:t>‹#›</a:t>
            </a:fld>
            <a:endParaRPr lang="tr-TR"/>
          </a:p>
        </p:txBody>
      </p:sp>
      <p:sp>
        <p:nvSpPr>
          <p:cNvPr id="5" name="Date Placeholder 4"/>
          <p:cNvSpPr>
            <a:spLocks noGrp="1"/>
          </p:cNvSpPr>
          <p:nvPr>
            <p:ph type="dt" sz="half" idx="10"/>
          </p:nvPr>
        </p:nvSpPr>
        <p:spPr/>
        <p:txBody>
          <a:bodyPr/>
          <a:lstStyle/>
          <a:p>
            <a:fld id="{26B91366-0230-4509-B630-672449CD6A26}" type="datetimeFigureOut">
              <a:rPr lang="tr-TR" smtClean="0"/>
              <a:t>2.11.2023</a:t>
            </a:fld>
            <a:endParaRPr lang="tr-TR"/>
          </a:p>
        </p:txBody>
      </p:sp>
    </p:spTree>
    <p:extLst>
      <p:ext uri="{BB962C8B-B14F-4D97-AF65-F5344CB8AC3E}">
        <p14:creationId xmlns:p14="http://schemas.microsoft.com/office/powerpoint/2010/main" val="416759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161317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19235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3338663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41429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2646072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3544015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6B91366-0230-4509-B630-672449CD6A26}" type="datetimeFigureOut">
              <a:rPr lang="tr-TR" smtClean="0"/>
              <a:t>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007E40-6099-43E1-AE3D-DD529F76525C}" type="slidenum">
              <a:rPr lang="tr-TR" smtClean="0"/>
              <a:t>‹#›</a:t>
            </a:fld>
            <a:endParaRPr lang="tr-TR"/>
          </a:p>
        </p:txBody>
      </p:sp>
    </p:spTree>
    <p:extLst>
      <p:ext uri="{BB962C8B-B14F-4D97-AF65-F5344CB8AC3E}">
        <p14:creationId xmlns:p14="http://schemas.microsoft.com/office/powerpoint/2010/main" val="1309247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B91366-0230-4509-B630-672449CD6A26}" type="datetimeFigureOut">
              <a:rPr lang="tr-TR" smtClean="0"/>
              <a:t>2.11.2023</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9007E40-6099-43E1-AE3D-DD529F76525C}" type="slidenum">
              <a:rPr lang="tr-TR" smtClean="0"/>
              <a:t>‹#›</a:t>
            </a:fld>
            <a:endParaRPr lang="tr-TR"/>
          </a:p>
        </p:txBody>
      </p:sp>
    </p:spTree>
    <p:extLst>
      <p:ext uri="{BB962C8B-B14F-4D97-AF65-F5344CB8AC3E}">
        <p14:creationId xmlns:p14="http://schemas.microsoft.com/office/powerpoint/2010/main" val="308151818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07066" y="923544"/>
            <a:ext cx="8697637" cy="1920240"/>
          </a:xfrm>
        </p:spPr>
        <p:txBody>
          <a:bodyPr/>
          <a:lstStyle/>
          <a:p>
            <a:pPr algn="ctr"/>
            <a:r>
              <a:rPr lang="tr-TR" b="1" dirty="0">
                <a:ln w="22225">
                  <a:solidFill>
                    <a:schemeClr val="accent2"/>
                  </a:solidFill>
                  <a:prstDash val="solid"/>
                </a:ln>
                <a:solidFill>
                  <a:schemeClr val="accent2">
                    <a:lumMod val="40000"/>
                    <a:lumOff val="60000"/>
                  </a:schemeClr>
                </a:solidFill>
              </a:rPr>
              <a:t>EU and Africa</a:t>
            </a:r>
          </a:p>
        </p:txBody>
      </p:sp>
      <p:sp>
        <p:nvSpPr>
          <p:cNvPr id="3" name="Alt Başlık 2"/>
          <p:cNvSpPr>
            <a:spLocks noGrp="1"/>
          </p:cNvSpPr>
          <p:nvPr>
            <p:ph type="subTitle" idx="1"/>
          </p:nvPr>
        </p:nvSpPr>
        <p:spPr>
          <a:xfrm>
            <a:off x="0" y="3365033"/>
            <a:ext cx="10625328" cy="2359111"/>
          </a:xfrm>
        </p:spPr>
        <p:txBody>
          <a:bodyPr>
            <a:noAutofit/>
          </a:bodyPr>
          <a:lstStyle/>
          <a:p>
            <a:pPr algn="ctr"/>
            <a:r>
              <a:rPr lang="tr-TR" sz="2000" i="1" dirty="0">
                <a:ln w="0"/>
                <a:solidFill>
                  <a:schemeClr val="tx1"/>
                </a:solidFill>
                <a:effectLst>
                  <a:outerShdw blurRad="38100" dist="19050" dir="2700000" algn="tl" rotWithShape="0">
                    <a:schemeClr val="dk1">
                      <a:alpha val="40000"/>
                    </a:schemeClr>
                  </a:outerShdw>
                </a:effectLst>
              </a:rPr>
              <a:t>Dr.DIPAMA Samiratou</a:t>
            </a:r>
          </a:p>
          <a:p>
            <a:pPr algn="ctr"/>
            <a:r>
              <a:rPr lang="tr-TR" sz="2000" i="1" dirty="0">
                <a:ln w="0"/>
                <a:solidFill>
                  <a:schemeClr val="tx1"/>
                </a:solidFill>
                <a:effectLst>
                  <a:outerShdw blurRad="38100" dist="19050" dir="2700000" algn="tl" rotWithShape="0">
                    <a:schemeClr val="dk1">
                      <a:alpha val="40000"/>
                    </a:schemeClr>
                  </a:outerShdw>
                </a:effectLst>
              </a:rPr>
              <a:t>Thomas Sankara University</a:t>
            </a:r>
          </a:p>
          <a:p>
            <a:pPr algn="ctr"/>
            <a:r>
              <a:rPr lang="tr-TR" sz="2000" i="1" dirty="0">
                <a:ln w="0"/>
                <a:solidFill>
                  <a:schemeClr val="tx1"/>
                </a:solidFill>
                <a:effectLst>
                  <a:outerShdw blurRad="38100" dist="19050" dir="2700000" algn="tl" rotWithShape="0">
                    <a:schemeClr val="dk1">
                      <a:alpha val="40000"/>
                    </a:schemeClr>
                  </a:outerShdw>
                </a:effectLst>
              </a:rPr>
              <a:t>dipamamis@yahoo.fr</a:t>
            </a:r>
          </a:p>
        </p:txBody>
      </p:sp>
    </p:spTree>
    <p:extLst>
      <p:ext uri="{BB962C8B-B14F-4D97-AF65-F5344CB8AC3E}">
        <p14:creationId xmlns:p14="http://schemas.microsoft.com/office/powerpoint/2010/main" val="55635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689811"/>
          </a:xfrm>
        </p:spPr>
        <p:txBody>
          <a:bodyPr/>
          <a:lstStyle/>
          <a:p>
            <a:pPr algn="ctr"/>
            <a:r>
              <a:rPr lang="tr-TR" b="1" dirty="0">
                <a:ln w="22225">
                  <a:solidFill>
                    <a:schemeClr val="accent2"/>
                  </a:solidFill>
                  <a:prstDash val="solid"/>
                </a:ln>
                <a:solidFill>
                  <a:schemeClr val="accent2">
                    <a:lumMod val="40000"/>
                    <a:lumOff val="60000"/>
                  </a:schemeClr>
                </a:solidFill>
              </a:rPr>
              <a:t>Introduction</a:t>
            </a:r>
          </a:p>
        </p:txBody>
      </p:sp>
      <p:sp>
        <p:nvSpPr>
          <p:cNvPr id="3" name="İçerik Yer Tutucusu 2"/>
          <p:cNvSpPr>
            <a:spLocks noGrp="1"/>
          </p:cNvSpPr>
          <p:nvPr>
            <p:ph idx="1"/>
          </p:nvPr>
        </p:nvSpPr>
        <p:spPr>
          <a:xfrm>
            <a:off x="677334" y="1511365"/>
            <a:ext cx="8786706" cy="4816283"/>
          </a:xfrm>
        </p:spPr>
        <p:txBody>
          <a:bodyPr>
            <a:normAutofit fontScale="92500" lnSpcReduction="10000"/>
          </a:bodyPr>
          <a:lstStyle/>
          <a:p>
            <a:pPr algn="just"/>
            <a:r>
              <a:rPr lang="en-US" sz="2000" dirty="0"/>
              <a:t>The EU has been linked to the African continent for centuries as a result of colonial relations between some of its member states and African countries.</a:t>
            </a:r>
            <a:r>
              <a:rPr lang="tr-TR" sz="2000" dirty="0"/>
              <a:t> </a:t>
            </a:r>
          </a:p>
          <a:p>
            <a:pPr algn="just"/>
            <a:r>
              <a:rPr lang="en-US" sz="2000" dirty="0"/>
              <a:t>Relations between the EU and the SSA can be traced back to the Rom</a:t>
            </a:r>
            <a:r>
              <a:rPr lang="tr-TR" sz="2000" dirty="0"/>
              <a:t>e Treaty </a:t>
            </a:r>
            <a:r>
              <a:rPr lang="en-US" sz="2000" dirty="0"/>
              <a:t>(1958), under which, under pressure from France, a European Development Fund</a:t>
            </a:r>
            <a:r>
              <a:rPr lang="tr-TR" sz="2000" dirty="0"/>
              <a:t> (EDF)</a:t>
            </a:r>
            <a:r>
              <a:rPr lang="en-US" sz="2000" dirty="0"/>
              <a:t> was created to provide financial assistance to the then French colonies in Africa.</a:t>
            </a:r>
            <a:endParaRPr lang="tr-TR" sz="2000" dirty="0"/>
          </a:p>
          <a:p>
            <a:pPr algn="just"/>
            <a:r>
              <a:rPr lang="en-US" sz="2000" dirty="0"/>
              <a:t>Development assistance relations between the EU and Sub-Saharan Africa are currently governed by the </a:t>
            </a:r>
            <a:r>
              <a:rPr lang="tr-TR" sz="2000" dirty="0"/>
              <a:t>C</a:t>
            </a:r>
            <a:r>
              <a:rPr lang="en-US" sz="2000" dirty="0" err="1"/>
              <a:t>otonou</a:t>
            </a:r>
            <a:r>
              <a:rPr lang="en-US" sz="2000" dirty="0"/>
              <a:t> </a:t>
            </a:r>
            <a:r>
              <a:rPr lang="tr-TR" sz="2000" dirty="0"/>
              <a:t>Partnership </a:t>
            </a:r>
            <a:r>
              <a:rPr lang="en-US" sz="2000" dirty="0"/>
              <a:t>Agreement</a:t>
            </a:r>
            <a:r>
              <a:rPr lang="tr-TR" sz="2000" dirty="0"/>
              <a:t>(CPA)</a:t>
            </a:r>
            <a:r>
              <a:rPr lang="en-US" sz="2000" dirty="0"/>
              <a:t>, which forms the basis for relations between the EU and the 78 countries in the Africa, Caribbean and Pacific (ACP) group (established in 1975).</a:t>
            </a:r>
            <a:endParaRPr lang="tr-TR" sz="2000" dirty="0"/>
          </a:p>
          <a:p>
            <a:pPr algn="just"/>
            <a:r>
              <a:rPr lang="en-US" sz="2000" dirty="0"/>
              <a:t>The </a:t>
            </a:r>
            <a:r>
              <a:rPr lang="tr-TR" sz="2000" dirty="0"/>
              <a:t>Cotonou Partnership</a:t>
            </a:r>
            <a:r>
              <a:rPr lang="en-US" sz="2000" dirty="0"/>
              <a:t> Agreement (CPA) is the successor to the four Lomé conventions (1975-2000) and the two Yaoundé Conventions (1963-1974).</a:t>
            </a:r>
            <a:endParaRPr lang="tr-TR" sz="2000" dirty="0"/>
          </a:p>
          <a:p>
            <a:pPr algn="just"/>
            <a:r>
              <a:rPr lang="en-US" sz="2000" dirty="0"/>
              <a:t>This course examines EU-SAA relations (in the fields of development cooperation and economics) within the framework of the </a:t>
            </a:r>
            <a:r>
              <a:rPr lang="tr-TR" sz="2000" dirty="0"/>
              <a:t>C</a:t>
            </a:r>
            <a:r>
              <a:rPr lang="en-US" sz="2000" dirty="0" err="1"/>
              <a:t>otonou</a:t>
            </a:r>
            <a:r>
              <a:rPr lang="en-US" sz="2000" dirty="0"/>
              <a:t> </a:t>
            </a:r>
            <a:r>
              <a:rPr lang="tr-TR" sz="2000" dirty="0"/>
              <a:t>Partnership</a:t>
            </a:r>
            <a:r>
              <a:rPr lang="en-US" sz="2000" dirty="0"/>
              <a:t> Agreement.</a:t>
            </a:r>
            <a:endParaRPr lang="tr-TR" sz="2000" dirty="0"/>
          </a:p>
        </p:txBody>
      </p:sp>
    </p:spTree>
    <p:extLst>
      <p:ext uri="{BB962C8B-B14F-4D97-AF65-F5344CB8AC3E}">
        <p14:creationId xmlns:p14="http://schemas.microsoft.com/office/powerpoint/2010/main" val="198424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67590" y="310033"/>
            <a:ext cx="8040624" cy="1180211"/>
          </a:xfrm>
        </p:spPr>
        <p:txBody>
          <a:bodyPr>
            <a:noAutofit/>
          </a:bodyPr>
          <a:lstStyle/>
          <a:p>
            <a:pPr algn="ctr"/>
            <a:r>
              <a:rPr lang="en-US" sz="2800" b="1" dirty="0">
                <a:solidFill>
                  <a:schemeClr val="tx1"/>
                </a:solidFill>
              </a:rPr>
              <a:t>Legal Framework of EU-SAA relations: </a:t>
            </a:r>
            <a:r>
              <a:rPr lang="tr-TR" sz="2800" b="1" dirty="0">
                <a:solidFill>
                  <a:schemeClr val="tx1"/>
                </a:solidFill>
              </a:rPr>
              <a:t>C</a:t>
            </a:r>
            <a:r>
              <a:rPr lang="en-US" sz="2800" b="1" dirty="0" err="1">
                <a:solidFill>
                  <a:schemeClr val="tx1"/>
                </a:solidFill>
              </a:rPr>
              <a:t>otonou</a:t>
            </a:r>
            <a:r>
              <a:rPr lang="en-US" sz="2800" b="1" dirty="0">
                <a:solidFill>
                  <a:schemeClr val="tx1"/>
                </a:solidFill>
              </a:rPr>
              <a:t> Partnership Agreement (CPA)</a:t>
            </a:r>
            <a:endParaRPr lang="tr-TR" sz="2800" b="1" dirty="0">
              <a:solidFill>
                <a:schemeClr val="tx1"/>
              </a:solidFill>
            </a:endParaRPr>
          </a:p>
        </p:txBody>
      </p:sp>
      <p:sp>
        <p:nvSpPr>
          <p:cNvPr id="3" name="İçerik Yer Tutucusu 2"/>
          <p:cNvSpPr>
            <a:spLocks noGrp="1"/>
          </p:cNvSpPr>
          <p:nvPr>
            <p:ph idx="1"/>
          </p:nvPr>
        </p:nvSpPr>
        <p:spPr>
          <a:xfrm>
            <a:off x="585215" y="1545336"/>
            <a:ext cx="10397209" cy="4969955"/>
          </a:xfrm>
        </p:spPr>
        <p:txBody>
          <a:bodyPr>
            <a:noAutofit/>
          </a:bodyPr>
          <a:lstStyle/>
          <a:p>
            <a:pPr algn="just"/>
            <a:r>
              <a:rPr lang="en-US" sz="2800" dirty="0"/>
              <a:t>Current EU-SAA relations are governed by the 2000 </a:t>
            </a:r>
            <a:r>
              <a:rPr lang="tr-TR" sz="2800" dirty="0"/>
              <a:t>CPA</a:t>
            </a:r>
            <a:r>
              <a:rPr lang="en-US" sz="2800" dirty="0"/>
              <a:t>, the successor to the Lomé agreements.  </a:t>
            </a:r>
            <a:endParaRPr lang="tr-TR" sz="2800" dirty="0"/>
          </a:p>
          <a:p>
            <a:pPr algn="just"/>
            <a:r>
              <a:rPr lang="en-US" sz="2800" dirty="0"/>
              <a:t>In the 2000s, two important external events gave impetus to the launch of the </a:t>
            </a:r>
            <a:r>
              <a:rPr lang="tr-TR" sz="2800" dirty="0"/>
              <a:t>C</a:t>
            </a:r>
            <a:r>
              <a:rPr lang="en-US" sz="2800" dirty="0" err="1"/>
              <a:t>otonou</a:t>
            </a:r>
            <a:r>
              <a:rPr lang="en-US" sz="2800" dirty="0"/>
              <a:t> negotiations.</a:t>
            </a:r>
            <a:endParaRPr lang="tr-TR" sz="2800" dirty="0"/>
          </a:p>
          <a:p>
            <a:pPr lvl="1" algn="just"/>
            <a:r>
              <a:rPr lang="en-US" sz="2800" dirty="0"/>
              <a:t>The formation of the WTO in the 1990s clearly means that every initiative by the EU in development policy must be compatible with WTO trade liberalization rules (ending the Preferential Trade Regime of the Lomé Agreements).</a:t>
            </a:r>
            <a:endParaRPr lang="tr-TR" sz="2800" dirty="0"/>
          </a:p>
          <a:p>
            <a:pPr lvl="1" algn="just"/>
            <a:r>
              <a:rPr lang="tr-TR" sz="2800" dirty="0"/>
              <a:t>T</a:t>
            </a:r>
            <a:r>
              <a:rPr lang="en-US" sz="2800" dirty="0"/>
              <a:t>he collapse of the Soviet Union in the 1990s </a:t>
            </a:r>
            <a:r>
              <a:rPr lang="tr-TR" sz="2800" dirty="0"/>
              <a:t>also</a:t>
            </a:r>
            <a:r>
              <a:rPr lang="en-US" sz="2800" dirty="0"/>
              <a:t> affected ACP-EU relations in two ways</a:t>
            </a:r>
            <a:r>
              <a:rPr lang="tr-TR" sz="2800" dirty="0"/>
              <a:t>:</a:t>
            </a:r>
          </a:p>
        </p:txBody>
      </p:sp>
    </p:spTree>
    <p:extLst>
      <p:ext uri="{BB962C8B-B14F-4D97-AF65-F5344CB8AC3E}">
        <p14:creationId xmlns:p14="http://schemas.microsoft.com/office/powerpoint/2010/main" val="4206221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6F5EB1-AEAE-4D38-8EA4-0A6D65C11D06}"/>
              </a:ext>
            </a:extLst>
          </p:cNvPr>
          <p:cNvSpPr>
            <a:spLocks noGrp="1"/>
          </p:cNvSpPr>
          <p:nvPr>
            <p:ph idx="1"/>
          </p:nvPr>
        </p:nvSpPr>
        <p:spPr>
          <a:xfrm>
            <a:off x="677334" y="1183907"/>
            <a:ext cx="8596668" cy="4857455"/>
          </a:xfrm>
        </p:spPr>
        <p:txBody>
          <a:bodyPr>
            <a:normAutofit fontScale="85000" lnSpcReduction="20000"/>
          </a:bodyPr>
          <a:lstStyle/>
          <a:p>
            <a:pPr algn="just"/>
            <a:r>
              <a:rPr lang="en-US" sz="3200" dirty="0">
                <a:latin typeface="Calibri" panose="020F0502020204030204" pitchFamily="34" charset="0"/>
                <a:ea typeface="Calibri" panose="020F0502020204030204" pitchFamily="34" charset="0"/>
                <a:cs typeface="Calibri" panose="020F0502020204030204" pitchFamily="34" charset="0"/>
              </a:rPr>
              <a:t>The collapse of the Soviet bloc expanded the horizons and scope of EU foreign economic relations.</a:t>
            </a:r>
            <a:endParaRPr lang="tr-TR" sz="3200" dirty="0">
              <a:latin typeface="Calibri" panose="020F0502020204030204" pitchFamily="34" charset="0"/>
              <a:ea typeface="Calibri" panose="020F0502020204030204" pitchFamily="34" charset="0"/>
              <a:cs typeface="Calibri" panose="020F0502020204030204" pitchFamily="34" charset="0"/>
            </a:endParaRPr>
          </a:p>
          <a:p>
            <a:pPr algn="just"/>
            <a:r>
              <a:rPr lang="en-US" sz="3200" dirty="0">
                <a:latin typeface="Calibri" panose="020F0502020204030204" pitchFamily="34" charset="0"/>
                <a:ea typeface="Calibri" panose="020F0502020204030204" pitchFamily="34" charset="0"/>
                <a:cs typeface="Calibri" panose="020F0502020204030204" pitchFamily="34" charset="0"/>
              </a:rPr>
              <a:t> The EU began to </a:t>
            </a:r>
            <a:r>
              <a:rPr lang="en-US" sz="3200" dirty="0" err="1">
                <a:latin typeface="Calibri" panose="020F0502020204030204" pitchFamily="34" charset="0"/>
                <a:ea typeface="Calibri" panose="020F0502020204030204" pitchFamily="34" charset="0"/>
                <a:cs typeface="Calibri" panose="020F0502020204030204" pitchFamily="34" charset="0"/>
              </a:rPr>
              <a:t>distrib</a:t>
            </a:r>
            <a:r>
              <a:rPr lang="tr-TR" sz="3200" dirty="0">
                <a:latin typeface="Calibri" panose="020F0502020204030204" pitchFamily="34" charset="0"/>
                <a:ea typeface="Calibri" panose="020F0502020204030204" pitchFamily="34" charset="0"/>
                <a:cs typeface="Calibri" panose="020F0502020204030204" pitchFamily="34" charset="0"/>
              </a:rPr>
              <a:t>ut</a:t>
            </a:r>
            <a:r>
              <a:rPr lang="en-US" sz="3200" dirty="0">
                <a:latin typeface="Calibri" panose="020F0502020204030204" pitchFamily="34" charset="0"/>
                <a:ea typeface="Calibri" panose="020F0502020204030204" pitchFamily="34" charset="0"/>
                <a:cs typeface="Calibri" panose="020F0502020204030204" pitchFamily="34" charset="0"/>
              </a:rPr>
              <a:t>e most of its development aid to central and eastern European countries at the expense of SAA countries.</a:t>
            </a:r>
            <a:endParaRPr lang="tr-TR" sz="3200" dirty="0">
              <a:latin typeface="Calibri" panose="020F0502020204030204" pitchFamily="34" charset="0"/>
              <a:ea typeface="Calibri" panose="020F0502020204030204" pitchFamily="34" charset="0"/>
              <a:cs typeface="Calibri" panose="020F0502020204030204" pitchFamily="34" charset="0"/>
            </a:endParaRPr>
          </a:p>
          <a:p>
            <a:pPr algn="just"/>
            <a:r>
              <a:rPr lang="en-US" sz="3200" dirty="0">
                <a:latin typeface="Calibri" panose="020F0502020204030204" pitchFamily="34" charset="0"/>
                <a:ea typeface="Calibri" panose="020F0502020204030204" pitchFamily="34" charset="0"/>
                <a:cs typeface="Calibri" panose="020F0502020204030204" pitchFamily="34" charset="0"/>
              </a:rPr>
              <a:t>The victory of liberalism over communism in the post-Cold War period allowed the EU to insist on linking economic aid and other concessions to SAA countries with a number of conditionalities.</a:t>
            </a:r>
            <a:endParaRPr lang="tr-TR" sz="3200" dirty="0">
              <a:latin typeface="Calibri" panose="020F0502020204030204" pitchFamily="34" charset="0"/>
              <a:ea typeface="Calibri" panose="020F0502020204030204" pitchFamily="34" charset="0"/>
              <a:cs typeface="Calibri" panose="020F0502020204030204" pitchFamily="34" charset="0"/>
            </a:endParaRPr>
          </a:p>
          <a:p>
            <a:pPr algn="just"/>
            <a:r>
              <a:rPr lang="en-US" sz="3200" dirty="0"/>
              <a:t>The CPA is designed to establish a comprehensive partnership with three pillars: Development cooperation; Political cooperation; and Economic and trade cooperation.</a:t>
            </a:r>
            <a:endParaRPr lang="tr-TR" sz="3200" dirty="0"/>
          </a:p>
          <a:p>
            <a:pPr algn="just"/>
            <a:endParaRPr lang="tr-TR" sz="3200" dirty="0">
              <a:latin typeface="Calibri" panose="020F0502020204030204" pitchFamily="34" charset="0"/>
              <a:ea typeface="Calibri" panose="020F0502020204030204" pitchFamily="34" charset="0"/>
              <a:cs typeface="Calibri" panose="020F0502020204030204" pitchFamily="34" charset="0"/>
            </a:endParaRPr>
          </a:p>
          <a:p>
            <a:endParaRPr lang="fr-FR" dirty="0"/>
          </a:p>
        </p:txBody>
      </p:sp>
    </p:spTree>
    <p:extLst>
      <p:ext uri="{BB962C8B-B14F-4D97-AF65-F5344CB8AC3E}">
        <p14:creationId xmlns:p14="http://schemas.microsoft.com/office/powerpoint/2010/main" val="3034272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722376"/>
            <a:ext cx="8494098" cy="5418541"/>
          </a:xfrm>
        </p:spPr>
        <p:txBody>
          <a:bodyPr>
            <a:normAutofit/>
          </a:bodyPr>
          <a:lstStyle/>
          <a:p>
            <a:pPr algn="just"/>
            <a:r>
              <a:rPr lang="en-US" sz="2000" dirty="0"/>
              <a:t>The CPA has strengthened the Political conditionality clause.</a:t>
            </a:r>
            <a:endParaRPr lang="tr-TR" sz="2000" dirty="0"/>
          </a:p>
          <a:p>
            <a:pPr lvl="1" algn="just"/>
            <a:r>
              <a:rPr lang="en-US" sz="2000" dirty="0"/>
              <a:t>The CPA identifies respect for human rights, adherence to democratic principles and the rule of law as «essential elements» of the partnership and adds good governance as a «</a:t>
            </a:r>
            <a:r>
              <a:rPr lang="tr-TR" sz="2000" dirty="0"/>
              <a:t>fundamental</a:t>
            </a:r>
            <a:r>
              <a:rPr lang="en-US" sz="2000" dirty="0"/>
              <a:t> element» of the partnership.</a:t>
            </a:r>
            <a:endParaRPr lang="tr-TR" sz="2000" dirty="0"/>
          </a:p>
          <a:p>
            <a:pPr lvl="1" algn="just"/>
            <a:r>
              <a:rPr lang="en-US" sz="2000" dirty="0"/>
              <a:t>Violation of any of these principles by a SAA country could lead to EU sanctions if political dialogue with the African partner fails.</a:t>
            </a:r>
            <a:endParaRPr lang="tr-TR" sz="2000" dirty="0"/>
          </a:p>
          <a:p>
            <a:pPr algn="just"/>
            <a:r>
              <a:rPr lang="en-US" sz="2000" dirty="0"/>
              <a:t>Another important innovation of the </a:t>
            </a:r>
            <a:r>
              <a:rPr lang="tr-TR" sz="2000" dirty="0"/>
              <a:t>C</a:t>
            </a:r>
            <a:r>
              <a:rPr lang="en-US" sz="2000" dirty="0" err="1"/>
              <a:t>otonou</a:t>
            </a:r>
            <a:r>
              <a:rPr lang="en-US" sz="2000" dirty="0"/>
              <a:t> Agreement is the recognition of civil society, and in particular the private sector, as an essential element for promoting economic development, represented in the principle of participation.</a:t>
            </a:r>
            <a:endParaRPr lang="tr-TR" sz="2000" dirty="0"/>
          </a:p>
          <a:p>
            <a:pPr lvl="1" algn="just"/>
            <a:r>
              <a:rPr lang="en-US" sz="2000" dirty="0"/>
              <a:t>Therefore, </a:t>
            </a:r>
            <a:r>
              <a:rPr lang="tr-TR" sz="2000" dirty="0"/>
              <a:t>the C</a:t>
            </a:r>
            <a:r>
              <a:rPr lang="en-US" sz="2000" dirty="0" err="1"/>
              <a:t>otonou</a:t>
            </a:r>
            <a:r>
              <a:rPr lang="en-US" sz="2000" dirty="0"/>
              <a:t> provisions were included to ensure the participation of Non-State Actors (NSAs) in SAA countries in their state's policy processes.</a:t>
            </a:r>
            <a:endParaRPr lang="tr-TR" sz="2000" dirty="0"/>
          </a:p>
        </p:txBody>
      </p:sp>
    </p:spTree>
    <p:extLst>
      <p:ext uri="{BB962C8B-B14F-4D97-AF65-F5344CB8AC3E}">
        <p14:creationId xmlns:p14="http://schemas.microsoft.com/office/powerpoint/2010/main" val="3393167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3064" y="804672"/>
            <a:ext cx="8525256" cy="5189411"/>
          </a:xfrm>
        </p:spPr>
        <p:txBody>
          <a:bodyPr>
            <a:normAutofit/>
          </a:bodyPr>
          <a:lstStyle/>
          <a:p>
            <a:pPr algn="just"/>
            <a:r>
              <a:rPr lang="en-US" sz="2000" dirty="0"/>
              <a:t>Additionally, the </a:t>
            </a:r>
            <a:r>
              <a:rPr lang="tr-TR" sz="2000" dirty="0"/>
              <a:t>C</a:t>
            </a:r>
            <a:r>
              <a:rPr lang="en-US" sz="2000" dirty="0" err="1"/>
              <a:t>otonou</a:t>
            </a:r>
            <a:r>
              <a:rPr lang="en-US" sz="2000" dirty="0"/>
              <a:t> Agreement placed greater emphasis on regional integration in Africa.</a:t>
            </a:r>
            <a:endParaRPr lang="tr-TR" sz="2000" dirty="0"/>
          </a:p>
          <a:p>
            <a:pPr algn="just"/>
            <a:r>
              <a:rPr lang="en-US" sz="2000" dirty="0"/>
              <a:t>The 2010 revision of the CPA emphasized the interdependence between security and development.</a:t>
            </a:r>
            <a:endParaRPr lang="tr-TR" sz="2000" dirty="0"/>
          </a:p>
          <a:p>
            <a:pPr algn="just"/>
            <a:r>
              <a:rPr lang="en-US" sz="2000" dirty="0"/>
              <a:t>The trade regime envisaged by the </a:t>
            </a:r>
            <a:r>
              <a:rPr lang="tr-TR" sz="2000" dirty="0"/>
              <a:t>C</a:t>
            </a:r>
            <a:r>
              <a:rPr lang="en-US" sz="2000" dirty="0" err="1"/>
              <a:t>otonou</a:t>
            </a:r>
            <a:r>
              <a:rPr lang="en-US" sz="2000" dirty="0"/>
              <a:t> Agreement represents a radically different perspective for SAA partners: a free trade system aimed at mutually liberalizing all bilateral trade, ending the non-reciprocal trade preferences regime of the Lomé agreements.</a:t>
            </a:r>
            <a:endParaRPr lang="tr-TR" sz="2000" dirty="0"/>
          </a:p>
          <a:p>
            <a:pPr algn="just"/>
            <a:r>
              <a:rPr lang="en-US" sz="2000" dirty="0"/>
              <a:t>In the field of trade preferences, the CPA has introduced the concept of </a:t>
            </a:r>
            <a:r>
              <a:rPr lang="en-US" sz="2000" b="1" dirty="0"/>
              <a:t>Economic Partnership Agreements (EPAs) </a:t>
            </a:r>
            <a:r>
              <a:rPr lang="en-US" sz="2000" dirty="0"/>
              <a:t>in place of trade preferences generally applicable to all SAA countries.</a:t>
            </a:r>
            <a:endParaRPr lang="tr-TR" sz="2000" dirty="0"/>
          </a:p>
          <a:p>
            <a:endParaRPr lang="tr-TR" dirty="0"/>
          </a:p>
        </p:txBody>
      </p:sp>
    </p:spTree>
    <p:extLst>
      <p:ext uri="{BB962C8B-B14F-4D97-AF65-F5344CB8AC3E}">
        <p14:creationId xmlns:p14="http://schemas.microsoft.com/office/powerpoint/2010/main" val="659960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AE00E5-3332-45A9-A4FB-11F1655AD8A7}"/>
              </a:ext>
            </a:extLst>
          </p:cNvPr>
          <p:cNvSpPr>
            <a:spLocks noGrp="1"/>
          </p:cNvSpPr>
          <p:nvPr>
            <p:ph idx="1"/>
          </p:nvPr>
        </p:nvSpPr>
        <p:spPr>
          <a:xfrm>
            <a:off x="677334" y="808523"/>
            <a:ext cx="8596668" cy="5232840"/>
          </a:xfrm>
        </p:spPr>
        <p:txBody>
          <a:bodyPr>
            <a:noAutofit/>
          </a:bodyPr>
          <a:lstStyle/>
          <a:p>
            <a:pPr algn="just"/>
            <a:r>
              <a:rPr lang="en-US"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rPr>
              <a:t>The EU and the then ACP Group of States – which later became the </a:t>
            </a:r>
            <a:r>
              <a:rPr lang="en-US" sz="2000" b="0" i="0" dirty="0" err="1">
                <a:solidFill>
                  <a:srgbClr val="1E1E1F"/>
                </a:solidFill>
                <a:effectLst/>
                <a:latin typeface="Calibri" panose="020F0502020204030204" pitchFamily="34" charset="0"/>
                <a:ea typeface="Calibri" panose="020F0502020204030204" pitchFamily="34" charset="0"/>
                <a:cs typeface="Calibri" panose="020F0502020204030204" pitchFamily="34" charset="0"/>
              </a:rPr>
              <a:t>Organisation</a:t>
            </a:r>
            <a:r>
              <a:rPr lang="en-US"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rPr>
              <a:t> of the ACP States (OACPS) – started negotiations on a 'post-Cotonou' agreement in September 2018.</a:t>
            </a:r>
            <a:endParaRPr lang="tr-TR"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US"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rPr>
              <a:t>The EU and the OACPS agreed on the principle of a common foundation complemented by three regional protocols.</a:t>
            </a:r>
            <a:endParaRPr lang="tr-TR"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US"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rPr>
              <a:t> However, the multi-level negotiations, the coronavirus crisis and difficulties in reaching agreement on sensitive issues, such as migration management and sexual and reproductive health and rights, prevented the new agreement from being finalized by the initial expiry date set in the Cotonou Agreement. </a:t>
            </a:r>
            <a:endParaRPr lang="tr-TR"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US"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rPr>
              <a:t>It took more than 2 years of negotiations before the text of a renewed partnership agreement was initialed in April 2021, and 2 more years for the EU Member States to resolve dissenting views.</a:t>
            </a:r>
            <a:endParaRPr lang="tr-TR"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US" sz="2000" b="0" i="0" dirty="0">
                <a:solidFill>
                  <a:srgbClr val="1E1E1F"/>
                </a:solidFill>
                <a:effectLst/>
                <a:latin typeface="Calibri" panose="020F0502020204030204" pitchFamily="34" charset="0"/>
                <a:ea typeface="Calibri" panose="020F0502020204030204" pitchFamily="34" charset="0"/>
                <a:cs typeface="Calibri" panose="020F0502020204030204" pitchFamily="34" charset="0"/>
              </a:rPr>
              <a:t> Thus, to avoid a legal vacuum in relations, the provisions of the Cotonou Agreement were extended until end-June 2023. </a:t>
            </a:r>
            <a:endParaRPr lang="fr-F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2489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67272" y="182937"/>
            <a:ext cx="8911687" cy="765778"/>
          </a:xfrm>
        </p:spPr>
        <p:txBody>
          <a:bodyPr>
            <a:normAutofit/>
          </a:bodyPr>
          <a:lstStyle/>
          <a:p>
            <a:r>
              <a:rPr lang="tr-TR" sz="3200" b="1" dirty="0">
                <a:solidFill>
                  <a:schemeClr val="tx1"/>
                </a:solidFill>
              </a:rPr>
              <a:t>EU-Sub-Saharan Africa (SSA) Trade Relations</a:t>
            </a:r>
          </a:p>
        </p:txBody>
      </p:sp>
      <p:sp>
        <p:nvSpPr>
          <p:cNvPr id="3" name="İçerik Yer Tutucusu 2"/>
          <p:cNvSpPr>
            <a:spLocks noGrp="1"/>
          </p:cNvSpPr>
          <p:nvPr>
            <p:ph idx="1"/>
          </p:nvPr>
        </p:nvSpPr>
        <p:spPr>
          <a:xfrm>
            <a:off x="563558" y="894143"/>
            <a:ext cx="9772243" cy="5069714"/>
          </a:xfrm>
        </p:spPr>
        <p:txBody>
          <a:bodyPr>
            <a:noAutofit/>
          </a:bodyPr>
          <a:lstStyle/>
          <a:p>
            <a:pPr algn="just"/>
            <a:r>
              <a:rPr lang="en-US" sz="2800" dirty="0">
                <a:latin typeface="Calibri" panose="020F0502020204030204" pitchFamily="34" charset="0"/>
                <a:ea typeface="Calibri" panose="020F0502020204030204" pitchFamily="34" charset="0"/>
                <a:cs typeface="Calibri" panose="020F0502020204030204" pitchFamily="34" charset="0"/>
              </a:rPr>
              <a:t>The EU is Sub-Saharan Africa's second largest trading partner (just behind China for the first time).</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r>
              <a:rPr lang="en-US" sz="2800" dirty="0">
                <a:latin typeface="Calibri" panose="020F0502020204030204" pitchFamily="34" charset="0"/>
                <a:ea typeface="Calibri" panose="020F0502020204030204" pitchFamily="34" charset="0"/>
                <a:cs typeface="Calibri" panose="020F0502020204030204" pitchFamily="34" charset="0"/>
              </a:rPr>
              <a:t>Commodities (e.g. oil) represent a large part of SAA-EU trade.</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r>
              <a:rPr lang="en-US" sz="2800" dirty="0">
                <a:latin typeface="Calibri" panose="020F0502020204030204" pitchFamily="34" charset="0"/>
                <a:ea typeface="Calibri" panose="020F0502020204030204" pitchFamily="34" charset="0"/>
                <a:cs typeface="Calibri" panose="020F0502020204030204" pitchFamily="34" charset="0"/>
              </a:rPr>
              <a:t>Trade relations between the European Union (EU) and the SAA States have long been characterized by a non-reciprocal preferential regime (in the Lomé Conventions).</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r>
              <a:rPr lang="en-US" sz="2800" dirty="0">
                <a:latin typeface="Calibri" panose="020F0502020204030204" pitchFamily="34" charset="0"/>
                <a:ea typeface="Calibri" panose="020F0502020204030204" pitchFamily="34" charset="0"/>
                <a:cs typeface="Calibri" panose="020F0502020204030204" pitchFamily="34" charset="0"/>
              </a:rPr>
              <a:t>This regime was eventually condemned for its incompatibility with WTO rules, as some West African countries moved from least developed country status to middle income country status.</a:t>
            </a:r>
            <a:endParaRPr lang="tr-TR"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7125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8868" y="630936"/>
            <a:ext cx="8864727" cy="5298574"/>
          </a:xfrm>
        </p:spPr>
        <p:txBody>
          <a:bodyPr>
            <a:normAutofit/>
          </a:bodyPr>
          <a:lstStyle/>
          <a:p>
            <a:pPr algn="just"/>
            <a:r>
              <a:rPr lang="en-US" sz="2400" dirty="0"/>
              <a:t>The Lomé Agreement's preferential trade regime, in particular the non-reciprocal duty-free access of SAA products to the EU market, violated the GATT/WTO's most favored nation (MFN) principle.</a:t>
            </a:r>
            <a:endParaRPr lang="tr-TR" sz="2400" dirty="0"/>
          </a:p>
          <a:p>
            <a:pPr algn="just"/>
            <a:r>
              <a:rPr lang="en-US" sz="2400" dirty="0"/>
              <a:t>It promotes equal treatment and non-discrimination between Member States.</a:t>
            </a:r>
            <a:endParaRPr lang="tr-TR" sz="2400" dirty="0"/>
          </a:p>
          <a:p>
            <a:pPr algn="just"/>
            <a:r>
              <a:rPr lang="en-US" sz="2400" dirty="0"/>
              <a:t>To comply with WTO standards, the EU wanted its trade relations with SAA Countries to be henceforth governed by Economic Partnership Agreements (EPAs), which must be negotiated with their regional groups.</a:t>
            </a:r>
            <a:endParaRPr lang="tr-TR" sz="2400" dirty="0"/>
          </a:p>
        </p:txBody>
      </p:sp>
    </p:spTree>
    <p:extLst>
      <p:ext uri="{BB962C8B-B14F-4D97-AF65-F5344CB8AC3E}">
        <p14:creationId xmlns:p14="http://schemas.microsoft.com/office/powerpoint/2010/main" val="67716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529" y="534924"/>
            <a:ext cx="9625824" cy="5788152"/>
          </a:xfrm>
        </p:spPr>
        <p:txBody>
          <a:bodyPr>
            <a:normAutofit fontScale="92500"/>
          </a:bodyPr>
          <a:lstStyle/>
          <a:p>
            <a:pPr lvl="2" algn="just"/>
            <a:r>
              <a:rPr lang="en-US" sz="2800" dirty="0">
                <a:latin typeface="Calibri" panose="020F0502020204030204" pitchFamily="34" charset="0"/>
                <a:ea typeface="Calibri" panose="020F0502020204030204" pitchFamily="34" charset="0"/>
                <a:cs typeface="Calibri" panose="020F0502020204030204" pitchFamily="34" charset="0"/>
              </a:rPr>
              <a:t>EPAs are trade agreements aimed at promoting free trade in goods between the European Union and the S</a:t>
            </a:r>
            <a:r>
              <a:rPr lang="tr-TR" sz="2800" dirty="0">
                <a:latin typeface="Calibri" panose="020F0502020204030204" pitchFamily="34" charset="0"/>
                <a:ea typeface="Calibri" panose="020F0502020204030204" pitchFamily="34" charset="0"/>
                <a:cs typeface="Calibri" panose="020F0502020204030204" pitchFamily="34" charset="0"/>
              </a:rPr>
              <a:t>S</a:t>
            </a:r>
            <a:r>
              <a:rPr lang="en-US" sz="2800" dirty="0">
                <a:latin typeface="Calibri" panose="020F0502020204030204" pitchFamily="34" charset="0"/>
                <a:ea typeface="Calibri" panose="020F0502020204030204" pitchFamily="34" charset="0"/>
                <a:cs typeface="Calibri" panose="020F0502020204030204" pitchFamily="34" charset="0"/>
              </a:rPr>
              <a:t>A countries (removal of taxes, quotas and customs controls).</a:t>
            </a:r>
            <a:endParaRPr lang="tr-TR" sz="28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800" dirty="0">
                <a:latin typeface="Calibri" panose="020F0502020204030204" pitchFamily="34" charset="0"/>
                <a:ea typeface="Calibri" panose="020F0502020204030204" pitchFamily="34" charset="0"/>
                <a:cs typeface="Calibri" panose="020F0502020204030204" pitchFamily="34" charset="0"/>
              </a:rPr>
              <a:t>EPAs have four pillars: </a:t>
            </a:r>
            <a:endParaRPr lang="tr-TR" sz="28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800" dirty="0">
                <a:latin typeface="Calibri" panose="020F0502020204030204" pitchFamily="34" charset="0"/>
                <a:ea typeface="Calibri" panose="020F0502020204030204" pitchFamily="34" charset="0"/>
                <a:cs typeface="Calibri" panose="020F0502020204030204" pitchFamily="34" charset="0"/>
              </a:rPr>
              <a:t> They are partnership agreements in which both parties have rights and obligations;  </a:t>
            </a:r>
            <a:endParaRPr lang="tr-TR" sz="28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800" dirty="0">
                <a:latin typeface="Calibri" panose="020F0502020204030204" pitchFamily="34" charset="0"/>
                <a:ea typeface="Calibri" panose="020F0502020204030204" pitchFamily="34" charset="0"/>
                <a:cs typeface="Calibri" panose="020F0502020204030204" pitchFamily="34" charset="0"/>
              </a:rPr>
              <a:t>Regional integration is at the heart of EPAs: EPAs are based on regional integration projects within the S</a:t>
            </a:r>
            <a:r>
              <a:rPr lang="tr-TR" sz="2800" dirty="0">
                <a:latin typeface="Calibri" panose="020F0502020204030204" pitchFamily="34" charset="0"/>
                <a:ea typeface="Calibri" panose="020F0502020204030204" pitchFamily="34" charset="0"/>
                <a:cs typeface="Calibri" panose="020F0502020204030204" pitchFamily="34" charset="0"/>
              </a:rPr>
              <a:t>S</a:t>
            </a:r>
            <a:r>
              <a:rPr lang="en-US" sz="2800" dirty="0">
                <a:latin typeface="Calibri" panose="020F0502020204030204" pitchFamily="34" charset="0"/>
                <a:ea typeface="Calibri" panose="020F0502020204030204" pitchFamily="34" charset="0"/>
                <a:cs typeface="Calibri" panose="020F0502020204030204" pitchFamily="34" charset="0"/>
              </a:rPr>
              <a:t>A Group.</a:t>
            </a:r>
            <a:endParaRPr lang="tr-TR" sz="28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800" dirty="0">
                <a:latin typeface="Calibri" panose="020F0502020204030204" pitchFamily="34" charset="0"/>
                <a:ea typeface="Calibri" panose="020F0502020204030204" pitchFamily="34" charset="0"/>
                <a:cs typeface="Calibri" panose="020F0502020204030204" pitchFamily="34" charset="0"/>
              </a:rPr>
              <a:t>EPAs are reciprocal but asymmetric:</a:t>
            </a:r>
            <a:r>
              <a:rPr lang="tr-TR" sz="2800" dirty="0">
                <a:latin typeface="Calibri" panose="020F0502020204030204" pitchFamily="34" charset="0"/>
                <a:ea typeface="Calibri" panose="020F0502020204030204" pitchFamily="34" charset="0"/>
                <a:cs typeface="Calibri" panose="020F0502020204030204" pitchFamily="34" charset="0"/>
              </a:rPr>
              <a:t> </a:t>
            </a:r>
            <a:r>
              <a:rPr lang="en-US" sz="2800" dirty="0">
                <a:latin typeface="Calibri" panose="020F0502020204030204" pitchFamily="34" charset="0"/>
                <a:ea typeface="Calibri" panose="020F0502020204030204" pitchFamily="34" charset="0"/>
                <a:cs typeface="Calibri" panose="020F0502020204030204" pitchFamily="34" charset="0"/>
              </a:rPr>
              <a:t>It opens EU markets fully and immediately to SAA countries.</a:t>
            </a:r>
            <a:endParaRPr lang="tr-TR" sz="28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800" dirty="0">
                <a:latin typeface="Calibri" panose="020F0502020204030204" pitchFamily="34" charset="0"/>
                <a:ea typeface="Calibri" panose="020F0502020204030204" pitchFamily="34" charset="0"/>
                <a:cs typeface="Calibri" panose="020F0502020204030204" pitchFamily="34" charset="0"/>
              </a:rPr>
              <a:t>SAA partners only partially open their markets to the EU (80% on average) and benefit from long transition periods to do so.</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endParaRPr lang="tr-TR" sz="2000" dirty="0"/>
          </a:p>
          <a:p>
            <a:pPr algn="just"/>
            <a:endParaRPr lang="tr-TR" dirty="0"/>
          </a:p>
        </p:txBody>
      </p:sp>
    </p:spTree>
    <p:extLst>
      <p:ext uri="{BB962C8B-B14F-4D97-AF65-F5344CB8AC3E}">
        <p14:creationId xmlns:p14="http://schemas.microsoft.com/office/powerpoint/2010/main" val="1344355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401" y="646656"/>
            <a:ext cx="9750011" cy="5172682"/>
          </a:xfrm>
        </p:spPr>
        <p:txBody>
          <a:bodyPr>
            <a:normAutofit/>
          </a:bodyPr>
          <a:lstStyle/>
          <a:p>
            <a:pPr lvl="2" algn="just"/>
            <a:r>
              <a:rPr lang="en-US" sz="2400" dirty="0">
                <a:latin typeface="Calibri" panose="020F0502020204030204" pitchFamily="34" charset="0"/>
                <a:ea typeface="Calibri" panose="020F0502020204030204" pitchFamily="34" charset="0"/>
                <a:cs typeface="Calibri" panose="020F0502020204030204" pitchFamily="34" charset="0"/>
              </a:rPr>
              <a:t>EPAs are expected to contribute to the development of the S</a:t>
            </a:r>
            <a:r>
              <a:rPr lang="tr-TR" sz="2400" dirty="0">
                <a:latin typeface="Calibri" panose="020F0502020204030204" pitchFamily="34" charset="0"/>
                <a:ea typeface="Calibri" panose="020F0502020204030204" pitchFamily="34" charset="0"/>
                <a:cs typeface="Calibri" panose="020F0502020204030204" pitchFamily="34" charset="0"/>
              </a:rPr>
              <a:t>S</a:t>
            </a:r>
            <a:r>
              <a:rPr lang="en-US" sz="2400" dirty="0">
                <a:latin typeface="Calibri" panose="020F0502020204030204" pitchFamily="34" charset="0"/>
                <a:ea typeface="Calibri" panose="020F0502020204030204" pitchFamily="34" charset="0"/>
                <a:cs typeface="Calibri" panose="020F0502020204030204" pitchFamily="34" charset="0"/>
              </a:rPr>
              <a:t>A Group. </a:t>
            </a:r>
            <a:endParaRPr lang="tr-TR" sz="24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400" dirty="0">
                <a:latin typeface="Calibri" panose="020F0502020204030204" pitchFamily="34" charset="0"/>
                <a:ea typeface="Calibri" panose="020F0502020204030204" pitchFamily="34" charset="0"/>
                <a:cs typeface="Calibri" panose="020F0502020204030204" pitchFamily="34" charset="0"/>
              </a:rPr>
              <a:t>It is linked to the WTO; EPAs will comply with WTO rules.</a:t>
            </a:r>
            <a:endParaRPr lang="tr-TR" sz="24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400" dirty="0">
                <a:latin typeface="Calibri" panose="020F0502020204030204" pitchFamily="34" charset="0"/>
                <a:ea typeface="Calibri" panose="020F0502020204030204" pitchFamily="34" charset="0"/>
                <a:cs typeface="Calibri" panose="020F0502020204030204" pitchFamily="34" charset="0"/>
              </a:rPr>
              <a:t>EPA negotiations are conducted on a regional basis through regional organizations in the SAA (East African Community - EAC -; Southern African Development Community - SADC -; Economic Community of West African States - ECOWAS; Central African Economic and Monetary Community - CEMAC -).</a:t>
            </a:r>
            <a:endParaRPr lang="tr-TR" sz="24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400" dirty="0">
                <a:latin typeface="Calibri" panose="020F0502020204030204" pitchFamily="34" charset="0"/>
                <a:ea typeface="Calibri" panose="020F0502020204030204" pitchFamily="34" charset="0"/>
                <a:cs typeface="Calibri" panose="020F0502020204030204" pitchFamily="34" charset="0"/>
              </a:rPr>
              <a:t>On 27 September 2002, negotiations between the EU and SAA regions regarding the EPA began.</a:t>
            </a:r>
            <a:endParaRPr lang="tr-T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5419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C4F539-BD4A-4C7F-9058-CDE823F7FF5D}"/>
              </a:ext>
            </a:extLst>
          </p:cNvPr>
          <p:cNvSpPr>
            <a:spLocks noGrp="1"/>
          </p:cNvSpPr>
          <p:nvPr>
            <p:ph idx="1"/>
          </p:nvPr>
        </p:nvSpPr>
        <p:spPr>
          <a:xfrm>
            <a:off x="677333" y="883579"/>
            <a:ext cx="9309147" cy="5157784"/>
          </a:xfrm>
        </p:spPr>
        <p:txBody>
          <a:bodyPr/>
          <a:lstStyle/>
          <a:p>
            <a:pPr lvl="2" algn="just"/>
            <a:r>
              <a:rPr lang="en-US" sz="2800" dirty="0">
                <a:latin typeface="Calibri" panose="020F0502020204030204" pitchFamily="34" charset="0"/>
                <a:ea typeface="Calibri" panose="020F0502020204030204" pitchFamily="34" charset="0"/>
                <a:cs typeface="Calibri" panose="020F0502020204030204" pitchFamily="34" charset="0"/>
              </a:rPr>
              <a:t>At the regional level, the EPA must be signed by all African countries in the region to pave the way for interim implementation.</a:t>
            </a:r>
            <a:endParaRPr lang="tr-TR" sz="2800" dirty="0">
              <a:latin typeface="Calibri" panose="020F0502020204030204" pitchFamily="34" charset="0"/>
              <a:ea typeface="Calibri" panose="020F0502020204030204" pitchFamily="34" charset="0"/>
              <a:cs typeface="Calibri" panose="020F0502020204030204" pitchFamily="34" charset="0"/>
            </a:endParaRPr>
          </a:p>
          <a:p>
            <a:pPr lvl="2" algn="just"/>
            <a:r>
              <a:rPr lang="en-US" sz="2800" dirty="0">
                <a:latin typeface="Calibri" panose="020F0502020204030204" pitchFamily="34" charset="0"/>
                <a:ea typeface="Calibri" panose="020F0502020204030204" pitchFamily="34" charset="0"/>
                <a:cs typeface="Calibri" panose="020F0502020204030204" pitchFamily="34" charset="0"/>
              </a:rPr>
              <a:t>At the regional level, for the EPA to come into full force, the Agreement will need to be ratified by the EU (implying the consent of the European Parliament), all EU Member States, and at least two-thirds of the African States.</a:t>
            </a:r>
            <a:endParaRPr lang="tr-TR" sz="2800" dirty="0">
              <a:latin typeface="Calibri" panose="020F0502020204030204" pitchFamily="34" charset="0"/>
              <a:ea typeface="Calibri" panose="020F0502020204030204" pitchFamily="34" charset="0"/>
              <a:cs typeface="Calibri" panose="020F0502020204030204" pitchFamily="34" charset="0"/>
            </a:endParaRPr>
          </a:p>
          <a:p>
            <a:endParaRPr lang="fr-FR" dirty="0"/>
          </a:p>
        </p:txBody>
      </p:sp>
    </p:spTree>
    <p:extLst>
      <p:ext uri="{BB962C8B-B14F-4D97-AF65-F5344CB8AC3E}">
        <p14:creationId xmlns:p14="http://schemas.microsoft.com/office/powerpoint/2010/main" val="425003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38912"/>
            <a:ext cx="8863584" cy="5738051"/>
          </a:xfrm>
        </p:spPr>
        <p:txBody>
          <a:bodyPr>
            <a:normAutofit/>
          </a:bodyPr>
          <a:lstStyle/>
          <a:p>
            <a:pPr lvl="1" algn="just"/>
            <a:r>
              <a:rPr lang="en-US" sz="2400" dirty="0">
                <a:latin typeface="Calibri" panose="020F0502020204030204" pitchFamily="34" charset="0"/>
                <a:ea typeface="Calibri" panose="020F0502020204030204" pitchFamily="34" charset="0"/>
                <a:cs typeface="Calibri" panose="020F0502020204030204" pitchFamily="34" charset="0"/>
              </a:rPr>
              <a:t>EPA negotiations have been the most contentious issue in EU-SAA relations of the 2000s</a:t>
            </a:r>
            <a:r>
              <a:rPr lang="tr-TR" sz="2400" dirty="0">
                <a:latin typeface="Calibri" panose="020F0502020204030204" pitchFamily="34" charset="0"/>
                <a:ea typeface="Calibri" panose="020F0502020204030204" pitchFamily="34" charset="0"/>
                <a:cs typeface="Calibri" panose="020F0502020204030204" pitchFamily="34" charset="0"/>
              </a:rPr>
              <a:t>.</a:t>
            </a:r>
          </a:p>
          <a:p>
            <a:pPr lvl="1" algn="just"/>
            <a:r>
              <a:rPr lang="en-US" sz="2400" dirty="0">
                <a:latin typeface="Calibri" panose="020F0502020204030204" pitchFamily="34" charset="0"/>
                <a:ea typeface="Calibri" panose="020F0502020204030204" pitchFamily="34" charset="0"/>
                <a:cs typeface="Calibri" panose="020F0502020204030204" pitchFamily="34" charset="0"/>
              </a:rPr>
              <a:t>According to African officials, the EU failed to provide sufficient regulatory funds to support the transition to the new regime and imposed political conditionality on these funds.</a:t>
            </a:r>
            <a:endParaRPr lang="tr-TR" sz="2400" dirty="0">
              <a:latin typeface="Calibri" panose="020F0502020204030204" pitchFamily="34" charset="0"/>
              <a:ea typeface="Calibri" panose="020F0502020204030204" pitchFamily="34" charset="0"/>
              <a:cs typeface="Calibri" panose="020F0502020204030204" pitchFamily="34" charset="0"/>
            </a:endParaRPr>
          </a:p>
          <a:p>
            <a:pPr lvl="1" algn="just"/>
            <a:r>
              <a:rPr lang="en-US" sz="2400" dirty="0">
                <a:latin typeface="Calibri" panose="020F0502020204030204" pitchFamily="34" charset="0"/>
                <a:ea typeface="Calibri" panose="020F0502020204030204" pitchFamily="34" charset="0"/>
                <a:cs typeface="Calibri" panose="020F0502020204030204" pitchFamily="34" charset="0"/>
              </a:rPr>
              <a:t>EPAs have generated criticism from several NGOs, pointing to their anti-development nature and potential threats to fundamental human rights (mainly food s</a:t>
            </a:r>
            <a:r>
              <a:rPr lang="tr-TR" sz="2400" dirty="0">
                <a:latin typeface="Calibri" panose="020F0502020204030204" pitchFamily="34" charset="0"/>
                <a:ea typeface="Calibri" panose="020F0502020204030204" pitchFamily="34" charset="0"/>
                <a:cs typeface="Calibri" panose="020F0502020204030204" pitchFamily="34" charset="0"/>
              </a:rPr>
              <a:t>ecurity</a:t>
            </a:r>
            <a:r>
              <a:rPr lang="en-US" sz="2400" dirty="0">
                <a:latin typeface="Calibri" panose="020F0502020204030204" pitchFamily="34" charset="0"/>
                <a:ea typeface="Calibri" panose="020F0502020204030204" pitchFamily="34" charset="0"/>
                <a:cs typeface="Calibri" panose="020F0502020204030204" pitchFamily="34" charset="0"/>
              </a:rPr>
              <a:t>) in S</a:t>
            </a:r>
            <a:r>
              <a:rPr lang="tr-TR" sz="2400" dirty="0">
                <a:latin typeface="Calibri" panose="020F0502020204030204" pitchFamily="34" charset="0"/>
                <a:ea typeface="Calibri" panose="020F0502020204030204" pitchFamily="34" charset="0"/>
                <a:cs typeface="Calibri" panose="020F0502020204030204" pitchFamily="34" charset="0"/>
              </a:rPr>
              <a:t>S</a:t>
            </a:r>
            <a:r>
              <a:rPr lang="en-US" sz="2400" dirty="0">
                <a:latin typeface="Calibri" panose="020F0502020204030204" pitchFamily="34" charset="0"/>
                <a:ea typeface="Calibri" panose="020F0502020204030204" pitchFamily="34" charset="0"/>
                <a:cs typeface="Calibri" panose="020F0502020204030204" pitchFamily="34" charset="0"/>
              </a:rPr>
              <a:t>A.</a:t>
            </a:r>
            <a:endParaRPr lang="tr-TR" sz="2400" dirty="0">
              <a:latin typeface="Calibri" panose="020F0502020204030204" pitchFamily="34" charset="0"/>
              <a:ea typeface="Calibri" panose="020F0502020204030204" pitchFamily="34" charset="0"/>
              <a:cs typeface="Calibri" panose="020F0502020204030204" pitchFamily="34" charset="0"/>
            </a:endParaRPr>
          </a:p>
          <a:p>
            <a:pPr lvl="1" algn="just"/>
            <a:r>
              <a:rPr lang="en-US" sz="2400" dirty="0">
                <a:latin typeface="Calibri" panose="020F0502020204030204" pitchFamily="34" charset="0"/>
                <a:ea typeface="Calibri" panose="020F0502020204030204" pitchFamily="34" charset="0"/>
                <a:cs typeface="Calibri" panose="020F0502020204030204" pitchFamily="34" charset="0"/>
              </a:rPr>
              <a:t>To date, only the East African Community (EAC) and the Southern African Development Community (SADC) have concluded negotiations and signed an EPA with the EU in October 2014 and June 2016 respectively.</a:t>
            </a:r>
            <a:endParaRPr lang="tr-TR" sz="2400" dirty="0">
              <a:latin typeface="Calibri" panose="020F0502020204030204" pitchFamily="34" charset="0"/>
              <a:ea typeface="Calibri" panose="020F0502020204030204" pitchFamily="34" charset="0"/>
              <a:cs typeface="Calibri" panose="020F0502020204030204" pitchFamily="34" charset="0"/>
            </a:endParaRPr>
          </a:p>
          <a:p>
            <a:pPr lvl="1" algn="just"/>
            <a:r>
              <a:rPr lang="en-US" sz="2400" dirty="0">
                <a:latin typeface="Calibri" panose="020F0502020204030204" pitchFamily="34" charset="0"/>
                <a:ea typeface="Calibri" panose="020F0502020204030204" pitchFamily="34" charset="0"/>
                <a:cs typeface="Calibri" panose="020F0502020204030204" pitchFamily="34" charset="0"/>
              </a:rPr>
              <a:t>The Economic Partnership Agreement signed with SADC has been fully operational since February 2018.</a:t>
            </a:r>
            <a:endParaRPr lang="tr-TR" sz="2400" dirty="0">
              <a:latin typeface="Calibri" panose="020F0502020204030204" pitchFamily="34" charset="0"/>
              <a:ea typeface="Calibri" panose="020F0502020204030204" pitchFamily="34" charset="0"/>
              <a:cs typeface="Calibri" panose="020F0502020204030204" pitchFamily="34" charset="0"/>
            </a:endParaRPr>
          </a:p>
          <a:p>
            <a:pPr algn="just"/>
            <a:endParaRPr lang="tr-TR" dirty="0"/>
          </a:p>
          <a:p>
            <a:pPr algn="just"/>
            <a:endParaRPr lang="tr-TR" dirty="0"/>
          </a:p>
        </p:txBody>
      </p:sp>
    </p:spTree>
    <p:extLst>
      <p:ext uri="{BB962C8B-B14F-4D97-AF65-F5344CB8AC3E}">
        <p14:creationId xmlns:p14="http://schemas.microsoft.com/office/powerpoint/2010/main" val="2665135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3335" y="621792"/>
            <a:ext cx="9316161" cy="5824728"/>
          </a:xfrm>
        </p:spPr>
        <p:txBody>
          <a:bodyPr>
            <a:normAutofit/>
          </a:bodyPr>
          <a:lstStyle/>
          <a:p>
            <a:pPr algn="just"/>
            <a:r>
              <a:rPr lang="en-US" sz="2800" dirty="0">
                <a:latin typeface="Calibri" panose="020F0502020204030204" pitchFamily="34" charset="0"/>
                <a:ea typeface="Calibri" panose="020F0502020204030204" pitchFamily="34" charset="0"/>
                <a:cs typeface="Calibri" panose="020F0502020204030204" pitchFamily="34" charset="0"/>
              </a:rPr>
              <a:t>The EU's EPA negotiations with ECOWAS(Economic Community of West African States) are more controversial, especially since this region is strategic for the EU in terms of economic and security.</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r>
              <a:rPr lang="en-US" sz="2800" dirty="0">
                <a:latin typeface="Calibri" panose="020F0502020204030204" pitchFamily="34" charset="0"/>
                <a:ea typeface="Calibri" panose="020F0502020204030204" pitchFamily="34" charset="0"/>
                <a:cs typeface="Calibri" panose="020F0502020204030204" pitchFamily="34" charset="0"/>
              </a:rPr>
              <a:t>Indeed, economically, West Africa is the EU's largest trading partner in sub-Saharan Africa, and the EU is West Africa's largest trading partner.</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r>
              <a:rPr lang="en-US" sz="2800" dirty="0">
                <a:latin typeface="Calibri" panose="020F0502020204030204" pitchFamily="34" charset="0"/>
                <a:ea typeface="Calibri" panose="020F0502020204030204" pitchFamily="34" charset="0"/>
                <a:cs typeface="Calibri" panose="020F0502020204030204" pitchFamily="34" charset="0"/>
              </a:rPr>
              <a:t>In terms of sectors, West Africa's exports to the EU currently consist mainly of oil and gas products (58.7%).</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r>
              <a:rPr lang="en-US" sz="2800" dirty="0">
                <a:latin typeface="Calibri" panose="020F0502020204030204" pitchFamily="34" charset="0"/>
                <a:ea typeface="Calibri" panose="020F0502020204030204" pitchFamily="34" charset="0"/>
                <a:cs typeface="Calibri" panose="020F0502020204030204" pitchFamily="34" charset="0"/>
              </a:rPr>
              <a:t>In the field of security, many West African countries share borders with some European countries and thus constitute a route for illegal migration to Europe.</a:t>
            </a:r>
            <a:endParaRPr lang="tr-TR" sz="2800" dirty="0">
              <a:latin typeface="Calibri" panose="020F0502020204030204" pitchFamily="34" charset="0"/>
              <a:ea typeface="Calibri" panose="020F0502020204030204" pitchFamily="34" charset="0"/>
              <a:cs typeface="Calibri" panose="020F0502020204030204" pitchFamily="34" charset="0"/>
            </a:endParaRPr>
          </a:p>
          <a:p>
            <a:pPr algn="just"/>
            <a:endParaRPr lang="tr-TR" dirty="0"/>
          </a:p>
          <a:p>
            <a:endParaRPr lang="tr-TR" dirty="0"/>
          </a:p>
        </p:txBody>
      </p:sp>
    </p:spTree>
    <p:extLst>
      <p:ext uri="{BB962C8B-B14F-4D97-AF65-F5344CB8AC3E}">
        <p14:creationId xmlns:p14="http://schemas.microsoft.com/office/powerpoint/2010/main" val="11544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3" y="594361"/>
            <a:ext cx="9473533" cy="5447002"/>
          </a:xfrm>
        </p:spPr>
        <p:txBody>
          <a:bodyPr>
            <a:normAutofit lnSpcReduction="10000"/>
          </a:bodyPr>
          <a:lstStyle/>
          <a:p>
            <a:pPr lvl="1" algn="just"/>
            <a:r>
              <a:rPr lang="en-US" sz="2000" dirty="0"/>
              <a:t>Countries in the Sahel, namely Burkina Faso, Mali, Niger, Chad and Mauritania, form the basis of terrorist activities that can easily spread to Europe.</a:t>
            </a:r>
            <a:endParaRPr lang="tr-TR" sz="2000" dirty="0"/>
          </a:p>
          <a:p>
            <a:pPr lvl="1" algn="just"/>
            <a:r>
              <a:rPr lang="en-US" sz="2000" dirty="0"/>
              <a:t>To date, all ECOWAS countries have signed the EU-West Africa Economic Partnership Agreement (EPA), except Nigeria.</a:t>
            </a:r>
            <a:endParaRPr lang="tr-TR" sz="2000" dirty="0"/>
          </a:p>
          <a:p>
            <a:pPr lvl="1" algn="just"/>
            <a:r>
              <a:rPr lang="en-US" sz="2000" dirty="0"/>
              <a:t>Nigeria is the largest economy in the region and EPA approval is crucial.</a:t>
            </a:r>
            <a:endParaRPr lang="tr-TR" sz="2000" dirty="0"/>
          </a:p>
          <a:p>
            <a:pPr lvl="1" algn="just"/>
            <a:r>
              <a:rPr lang="en-US" sz="2000" dirty="0"/>
              <a:t>Nigeria, the first growing economy in this region, was much more reluctant to sign EPAs, arguing that EPAs would do more harm to the Nigerian economy.</a:t>
            </a:r>
            <a:endParaRPr lang="tr-TR" sz="2000" dirty="0"/>
          </a:p>
          <a:p>
            <a:pPr lvl="1" algn="just"/>
            <a:r>
              <a:rPr lang="en-US" sz="2000" dirty="0"/>
              <a:t>Nigerian officials have opposed the deal, seeking to protect national industries and create local jobs for youth.</a:t>
            </a:r>
            <a:endParaRPr lang="tr-TR" sz="2000" dirty="0"/>
          </a:p>
          <a:p>
            <a:pPr lvl="1" algn="just"/>
            <a:r>
              <a:rPr lang="en-US" sz="2000" dirty="0"/>
              <a:t>Pending the EPA with the West African region, the EU signed an interim Economic Partnership Agreement with several separate African countries in this region (I</a:t>
            </a:r>
            <a:r>
              <a:rPr lang="tr-TR" sz="2000" dirty="0"/>
              <a:t>vory</a:t>
            </a:r>
            <a:r>
              <a:rPr lang="en-US" sz="2000" dirty="0"/>
              <a:t> Coast and Ghana).</a:t>
            </a:r>
            <a:endParaRPr lang="tr-TR" sz="2000" dirty="0"/>
          </a:p>
          <a:p>
            <a:pPr lvl="1" algn="just"/>
            <a:r>
              <a:rPr lang="tr-TR" sz="2000" dirty="0"/>
              <a:t>These interim EPAs could have reverse negative effect of regional economic integration.</a:t>
            </a:r>
          </a:p>
        </p:txBody>
      </p:sp>
    </p:spTree>
    <p:extLst>
      <p:ext uri="{BB962C8B-B14F-4D97-AF65-F5344CB8AC3E}">
        <p14:creationId xmlns:p14="http://schemas.microsoft.com/office/powerpoint/2010/main" val="3322099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5656" y="291973"/>
            <a:ext cx="10515600" cy="540131"/>
          </a:xfrm>
        </p:spPr>
        <p:txBody>
          <a:bodyPr>
            <a:normAutofit fontScale="90000"/>
          </a:bodyPr>
          <a:lstStyle/>
          <a:p>
            <a:pPr algn="ctr"/>
            <a:r>
              <a:rPr lang="tr-TR" sz="3200" b="1" dirty="0">
                <a:ln w="22225">
                  <a:solidFill>
                    <a:schemeClr val="accent2"/>
                  </a:solidFill>
                  <a:prstDash val="solid"/>
                </a:ln>
                <a:solidFill>
                  <a:srgbClr val="FF0000"/>
                </a:solidFill>
              </a:rPr>
              <a:t>EU-SSA Relations: Development cooperation</a:t>
            </a:r>
          </a:p>
        </p:txBody>
      </p:sp>
      <p:sp>
        <p:nvSpPr>
          <p:cNvPr id="3" name="İçerik Yer Tutucusu 2"/>
          <p:cNvSpPr>
            <a:spLocks noGrp="1"/>
          </p:cNvSpPr>
          <p:nvPr>
            <p:ph idx="1"/>
          </p:nvPr>
        </p:nvSpPr>
        <p:spPr>
          <a:xfrm>
            <a:off x="518160" y="1133856"/>
            <a:ext cx="9220200" cy="5372291"/>
          </a:xfrm>
        </p:spPr>
        <p:txBody>
          <a:bodyPr>
            <a:normAutofit/>
          </a:bodyPr>
          <a:lstStyle/>
          <a:p>
            <a:pPr lvl="1" algn="just"/>
            <a:r>
              <a:rPr lang="en-US" sz="2000" dirty="0"/>
              <a:t>The EU is Africa's largest donor.EU development action is based on the existing European Development Consensus, which was also approved by the EU and EU members in 2017.</a:t>
            </a:r>
            <a:endParaRPr lang="tr-TR" sz="2000" dirty="0"/>
          </a:p>
          <a:p>
            <a:pPr lvl="1" algn="just"/>
            <a:r>
              <a:rPr lang="en-US" sz="2000" b="1" u="sng" dirty="0"/>
              <a:t>EU Actors and Institutions</a:t>
            </a:r>
            <a:endParaRPr lang="tr-TR" sz="2000" b="1" u="sng" dirty="0"/>
          </a:p>
          <a:p>
            <a:pPr lvl="1" algn="just"/>
            <a:r>
              <a:rPr lang="en-US" sz="2000" dirty="0"/>
              <a:t>Development policy is a shared competence between the EU and its member states.EU authority in this regard is exercised mainly by the European Commission, more specifically by the European Commission's Directorate-General for International </a:t>
            </a:r>
            <a:r>
              <a:rPr lang="tr-TR" sz="2000" dirty="0"/>
              <a:t>Partnerships </a:t>
            </a:r>
            <a:r>
              <a:rPr lang="en-US" sz="2000" dirty="0"/>
              <a:t>(</a:t>
            </a:r>
            <a:r>
              <a:rPr lang="tr-TR" sz="2000" dirty="0"/>
              <a:t>INTPA</a:t>
            </a:r>
            <a:r>
              <a:rPr lang="en-US" sz="2000" dirty="0"/>
              <a:t>).</a:t>
            </a:r>
            <a:endParaRPr lang="tr-TR" sz="2000" dirty="0"/>
          </a:p>
          <a:p>
            <a:pPr lvl="1" algn="just"/>
            <a:r>
              <a:rPr lang="tr-TR" sz="2000" dirty="0"/>
              <a:t>INTPA</a:t>
            </a:r>
            <a:r>
              <a:rPr lang="en-US" sz="2000" dirty="0"/>
              <a:t> is mainly responsible for designing European development policy and providing aid worldwide. </a:t>
            </a:r>
            <a:endParaRPr lang="tr-TR" sz="2000" dirty="0"/>
          </a:p>
          <a:p>
            <a:pPr lvl="1" algn="just"/>
            <a:r>
              <a:rPr lang="en-US" sz="2000" dirty="0"/>
              <a:t> Main functions: </a:t>
            </a:r>
            <a:r>
              <a:rPr lang="tr-TR" sz="2000" dirty="0"/>
              <a:t>INTPA</a:t>
            </a:r>
            <a:r>
              <a:rPr lang="en-US" sz="2000" dirty="0"/>
              <a:t> formulates the European Union's development policy abroad; It implements EU aid policies and promotes better harmonization of development policies of EU member states.</a:t>
            </a:r>
            <a:endParaRPr lang="tr-TR" sz="2000" dirty="0"/>
          </a:p>
        </p:txBody>
      </p:sp>
    </p:spTree>
    <p:extLst>
      <p:ext uri="{BB962C8B-B14F-4D97-AF65-F5344CB8AC3E}">
        <p14:creationId xmlns:p14="http://schemas.microsoft.com/office/powerpoint/2010/main" val="220670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704088"/>
            <a:ext cx="8877632" cy="5706985"/>
          </a:xfrm>
        </p:spPr>
        <p:txBody>
          <a:bodyPr>
            <a:noAutofit/>
          </a:bodyPr>
          <a:lstStyle/>
          <a:p>
            <a:pPr algn="just"/>
            <a:r>
              <a:rPr lang="en-US" sz="2400" dirty="0">
                <a:latin typeface="Calibri" panose="020F0502020204030204" pitchFamily="34" charset="0"/>
                <a:ea typeface="Calibri" panose="020F0502020204030204" pitchFamily="34" charset="0"/>
                <a:cs typeface="Calibri" panose="020F0502020204030204" pitchFamily="34" charset="0"/>
              </a:rPr>
              <a:t>However, it is worth noting that the scope of the Commission's competence is limited to the scope provided for and permitted by the Member States in the agreement.</a:t>
            </a:r>
            <a:endParaRPr lang="tr-TR" sz="2400" dirty="0">
              <a:latin typeface="Calibri" panose="020F0502020204030204" pitchFamily="34" charset="0"/>
              <a:ea typeface="Calibri" panose="020F0502020204030204" pitchFamily="34" charset="0"/>
              <a:cs typeface="Calibri" panose="020F0502020204030204" pitchFamily="34" charset="0"/>
            </a:endParaRPr>
          </a:p>
          <a:p>
            <a:pPr algn="just"/>
            <a:r>
              <a:rPr lang="en-US" sz="2400" dirty="0">
                <a:latin typeface="Calibri" panose="020F0502020204030204" pitchFamily="34" charset="0"/>
                <a:ea typeface="Calibri" panose="020F0502020204030204" pitchFamily="34" charset="0"/>
                <a:cs typeface="Calibri" panose="020F0502020204030204" pitchFamily="34" charset="0"/>
              </a:rPr>
              <a:t>Therefore, at the council meeting, member states may reject a commission proposal for the development aid agenda.</a:t>
            </a:r>
            <a:endParaRPr lang="tr-TR" sz="2400" dirty="0">
              <a:latin typeface="Calibri" panose="020F0502020204030204" pitchFamily="34" charset="0"/>
              <a:ea typeface="Calibri" panose="020F0502020204030204" pitchFamily="34" charset="0"/>
              <a:cs typeface="Calibri" panose="020F0502020204030204" pitchFamily="34" charset="0"/>
            </a:endParaRPr>
          </a:p>
          <a:p>
            <a:pPr algn="just"/>
            <a:r>
              <a:rPr lang="en-US" sz="2400" dirty="0">
                <a:latin typeface="Calibri" panose="020F0502020204030204" pitchFamily="34" charset="0"/>
                <a:ea typeface="Calibri" panose="020F0502020204030204" pitchFamily="34" charset="0"/>
                <a:cs typeface="Calibri" panose="020F0502020204030204" pitchFamily="34" charset="0"/>
              </a:rPr>
              <a:t>The Commission works with the European External Action Service (EEAS), in determining development assistance strategies, priorities and funding allocations.</a:t>
            </a:r>
            <a:endParaRPr lang="tr-TR" sz="2400" dirty="0">
              <a:latin typeface="Calibri" panose="020F0502020204030204" pitchFamily="34" charset="0"/>
              <a:ea typeface="Calibri" panose="020F0502020204030204" pitchFamily="34" charset="0"/>
              <a:cs typeface="Calibri" panose="020F0502020204030204" pitchFamily="34" charset="0"/>
            </a:endParaRPr>
          </a:p>
          <a:p>
            <a:pPr algn="just"/>
            <a:r>
              <a:rPr lang="en-US" sz="2400" dirty="0">
                <a:latin typeface="Calibri" panose="020F0502020204030204" pitchFamily="34" charset="0"/>
                <a:ea typeface="Calibri" panose="020F0502020204030204" pitchFamily="34" charset="0"/>
                <a:cs typeface="Calibri" panose="020F0502020204030204" pitchFamily="34" charset="0"/>
              </a:rPr>
              <a:t>Established in 2010 as the EU's diplomatic service, the EEAS reports to both the Council and the Commission and supports the High Representative in his work to ensure overall political coordination of EU external action, including development assistance.</a:t>
            </a:r>
            <a:endParaRPr lang="tr-T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549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6072" y="365760"/>
            <a:ext cx="8750808" cy="5809009"/>
          </a:xfrm>
        </p:spPr>
        <p:txBody>
          <a:bodyPr>
            <a:noAutofit/>
          </a:bodyPr>
          <a:lstStyle/>
          <a:p>
            <a:pPr lvl="1" algn="just"/>
            <a:r>
              <a:rPr lang="en-US" sz="2400" b="1" u="sng" dirty="0"/>
              <a:t>Financial Instruments</a:t>
            </a:r>
            <a:endParaRPr lang="tr-TR" sz="2400" b="1" u="sng" dirty="0"/>
          </a:p>
          <a:p>
            <a:pPr lvl="1" algn="just"/>
            <a:r>
              <a:rPr lang="en-US" sz="2400" i="1" dirty="0"/>
              <a:t>Financial instrument outside the EU budget</a:t>
            </a:r>
            <a:r>
              <a:rPr lang="en-US" sz="2400" dirty="0"/>
              <a:t>: </a:t>
            </a:r>
            <a:r>
              <a:rPr lang="en-US" sz="2400" i="1" dirty="0"/>
              <a:t>European Development Fund (EDF)</a:t>
            </a:r>
            <a:endParaRPr lang="tr-TR" sz="2400" i="1" dirty="0"/>
          </a:p>
          <a:p>
            <a:pPr lvl="1" algn="just"/>
            <a:r>
              <a:rPr lang="en-US" sz="2400" dirty="0"/>
              <a:t>It was established in 1959 as the main financial instrument of the EU-SAA cooperation framework.</a:t>
            </a:r>
            <a:endParaRPr lang="tr-TR" sz="2400" dirty="0"/>
          </a:p>
          <a:p>
            <a:pPr lvl="1" algn="just"/>
            <a:r>
              <a:rPr lang="en-US" sz="2400" dirty="0"/>
              <a:t>Until its recent integration into the EU's NDICI (Neighborhood, Development and International Cooperation Instruments) 2021-2027, EDF was not part of the EU budget and relied on voluntary contributions from EU member states.</a:t>
            </a:r>
            <a:endParaRPr lang="tr-TR" sz="2400" dirty="0"/>
          </a:p>
          <a:p>
            <a:pPr lvl="1" algn="just"/>
            <a:r>
              <a:rPr lang="en-US" sz="2400" dirty="0"/>
              <a:t>The EU Commission was financing most of the S</a:t>
            </a:r>
            <a:r>
              <a:rPr lang="tr-TR" sz="2400" dirty="0"/>
              <a:t>S</a:t>
            </a:r>
            <a:r>
              <a:rPr lang="en-US" sz="2400" dirty="0"/>
              <a:t>A aid programs in four stages within the EDF framework.</a:t>
            </a:r>
            <a:endParaRPr lang="tr-TR" sz="2400" dirty="0"/>
          </a:p>
          <a:p>
            <a:pPr lvl="1" algn="just"/>
            <a:r>
              <a:rPr lang="en-US" sz="2400" dirty="0"/>
              <a:t>First, multi-annual indicator programs set overall priorities.</a:t>
            </a:r>
            <a:endParaRPr lang="tr-TR" sz="2400" dirty="0"/>
          </a:p>
        </p:txBody>
      </p:sp>
    </p:spTree>
    <p:extLst>
      <p:ext uri="{BB962C8B-B14F-4D97-AF65-F5344CB8AC3E}">
        <p14:creationId xmlns:p14="http://schemas.microsoft.com/office/powerpoint/2010/main" val="1582014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F42AC2-28F4-4495-BB37-61EA430945D2}"/>
              </a:ext>
            </a:extLst>
          </p:cNvPr>
          <p:cNvSpPr>
            <a:spLocks noGrp="1"/>
          </p:cNvSpPr>
          <p:nvPr>
            <p:ph idx="1"/>
          </p:nvPr>
        </p:nvSpPr>
        <p:spPr>
          <a:xfrm>
            <a:off x="677333" y="513708"/>
            <a:ext cx="9216679" cy="5527655"/>
          </a:xfrm>
        </p:spPr>
        <p:txBody>
          <a:bodyPr>
            <a:normAutofit fontScale="70000" lnSpcReduction="20000"/>
          </a:bodyPr>
          <a:lstStyle/>
          <a:p>
            <a:pPr lvl="1" algn="just"/>
            <a:r>
              <a:rPr lang="en-US" sz="3400" dirty="0"/>
              <a:t>After this, financing decisions are made to allocate money to specific projects.</a:t>
            </a:r>
            <a:endParaRPr lang="tr-TR" sz="3400" dirty="0"/>
          </a:p>
          <a:p>
            <a:pPr lvl="1" algn="just"/>
            <a:r>
              <a:rPr lang="en-US" sz="3400" dirty="0"/>
              <a:t>Third, contracts are prepared and signed at the project level to begin implementation.</a:t>
            </a:r>
            <a:endParaRPr lang="tr-TR" sz="3400" dirty="0"/>
          </a:p>
          <a:p>
            <a:pPr lvl="1" algn="just"/>
            <a:r>
              <a:rPr lang="en-US" sz="3400" dirty="0"/>
              <a:t>Finally, contractors are paid for delivery.</a:t>
            </a:r>
            <a:endParaRPr lang="tr-TR" sz="3400" dirty="0"/>
          </a:p>
          <a:p>
            <a:pPr lvl="1" algn="just"/>
            <a:r>
              <a:rPr lang="tr-TR" sz="3400" dirty="0"/>
              <a:t> </a:t>
            </a:r>
            <a:r>
              <a:rPr lang="en-US" sz="3400" dirty="0"/>
              <a:t>The </a:t>
            </a:r>
            <a:r>
              <a:rPr lang="tr-TR" sz="3400" dirty="0"/>
              <a:t>parliament</a:t>
            </a:r>
            <a:r>
              <a:rPr lang="en-US" sz="3400" dirty="0"/>
              <a:t> had a very limited role in </a:t>
            </a:r>
            <a:r>
              <a:rPr lang="tr-TR" sz="3400" dirty="0"/>
              <a:t>the EU</a:t>
            </a:r>
            <a:r>
              <a:rPr lang="en-US" sz="3400" dirty="0"/>
              <a:t>'s EDF funding.</a:t>
            </a:r>
            <a:endParaRPr lang="tr-TR" sz="3400" dirty="0"/>
          </a:p>
          <a:p>
            <a:pPr lvl="1" algn="just"/>
            <a:r>
              <a:rPr lang="en-US" sz="3400" dirty="0"/>
              <a:t>The EDF included all African countries part </a:t>
            </a:r>
            <a:r>
              <a:rPr lang="tr-TR" sz="3400" dirty="0"/>
              <a:t>of</a:t>
            </a:r>
            <a:r>
              <a:rPr lang="en-US" sz="3400" dirty="0"/>
              <a:t> the </a:t>
            </a:r>
            <a:r>
              <a:rPr lang="tr-TR" sz="3400" dirty="0"/>
              <a:t>C</a:t>
            </a:r>
            <a:r>
              <a:rPr lang="en-US" sz="3400" dirty="0" err="1"/>
              <a:t>otonou</a:t>
            </a:r>
            <a:r>
              <a:rPr lang="en-US" sz="3400" dirty="0"/>
              <a:t> Agreement, except South Africa.</a:t>
            </a:r>
            <a:endParaRPr lang="tr-TR" sz="3400" dirty="0"/>
          </a:p>
          <a:p>
            <a:pPr lvl="1" algn="just"/>
            <a:r>
              <a:rPr lang="en-US" sz="3400" dirty="0"/>
              <a:t>EDF was a predictable and multi-year financial instrument.</a:t>
            </a:r>
            <a:endParaRPr lang="tr-TR" sz="3400" dirty="0"/>
          </a:p>
          <a:p>
            <a:pPr lvl="1" algn="just"/>
            <a:r>
              <a:rPr lang="en-US" sz="3400" dirty="0"/>
              <a:t>The intergovernmental nature of the EDF could have negatively affected the effectiveness of EU development policies in the S</a:t>
            </a:r>
            <a:r>
              <a:rPr lang="tr-TR" sz="3400" dirty="0"/>
              <a:t>S</a:t>
            </a:r>
            <a:r>
              <a:rPr lang="en-US" sz="3400" dirty="0"/>
              <a:t>A, as member states' interests could prevail over norms in financing development projects.</a:t>
            </a:r>
            <a:endParaRPr lang="tr-TR" sz="3400" dirty="0"/>
          </a:p>
          <a:p>
            <a:endParaRPr lang="fr-FR" dirty="0"/>
          </a:p>
        </p:txBody>
      </p:sp>
    </p:spTree>
    <p:extLst>
      <p:ext uri="{BB962C8B-B14F-4D97-AF65-F5344CB8AC3E}">
        <p14:creationId xmlns:p14="http://schemas.microsoft.com/office/powerpoint/2010/main" val="1371610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1792" y="585216"/>
            <a:ext cx="8951976" cy="5477256"/>
          </a:xfrm>
        </p:spPr>
        <p:txBody>
          <a:bodyPr>
            <a:normAutofit/>
          </a:bodyPr>
          <a:lstStyle/>
          <a:p>
            <a:pPr algn="just"/>
            <a:r>
              <a:rPr lang="en-US" sz="2400" dirty="0"/>
              <a:t>Integrating the EDF into the EU budget could partly contribute to reducing the possibility of trade-offs between the material interests of member states and EU norms, including good governance.</a:t>
            </a:r>
            <a:endParaRPr lang="tr-TR" sz="2400" dirty="0"/>
          </a:p>
          <a:p>
            <a:pPr algn="just"/>
            <a:r>
              <a:rPr lang="en-US" sz="2400" dirty="0"/>
              <a:t>Budgeting the EDF will make development aid more effective and provide more consistency in the EU's external relations</a:t>
            </a:r>
            <a:r>
              <a:rPr lang="tr-TR" sz="2400" dirty="0"/>
              <a:t>.</a:t>
            </a:r>
          </a:p>
          <a:p>
            <a:pPr algn="just"/>
            <a:r>
              <a:rPr lang="en-US" sz="2400" dirty="0"/>
              <a:t>Nevertheless, 'the shift from a multi-annual revolving fund to an annuity may pose a risk to the predictability of EU governance assistance to the S</a:t>
            </a:r>
            <a:r>
              <a:rPr lang="tr-TR" sz="2400" dirty="0"/>
              <a:t>S</a:t>
            </a:r>
            <a:r>
              <a:rPr lang="en-US" sz="2400" dirty="0"/>
              <a:t>A' (</a:t>
            </a:r>
            <a:r>
              <a:rPr lang="en-US" sz="2400" dirty="0" err="1"/>
              <a:t>Gavas</a:t>
            </a:r>
            <a:r>
              <a:rPr lang="en-US" sz="2400" dirty="0"/>
              <a:t> and </a:t>
            </a:r>
            <a:r>
              <a:rPr lang="en-US" sz="2400" dirty="0" err="1"/>
              <a:t>Pleeck</a:t>
            </a:r>
            <a:r>
              <a:rPr lang="en-US" sz="2400" dirty="0"/>
              <a:t> 2021).</a:t>
            </a:r>
            <a:endParaRPr lang="tr-TR" sz="2400" dirty="0"/>
          </a:p>
        </p:txBody>
      </p:sp>
    </p:spTree>
    <p:extLst>
      <p:ext uri="{BB962C8B-B14F-4D97-AF65-F5344CB8AC3E}">
        <p14:creationId xmlns:p14="http://schemas.microsoft.com/office/powerpoint/2010/main" val="540354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7843" y="460247"/>
            <a:ext cx="9712345" cy="5889181"/>
          </a:xfrm>
        </p:spPr>
        <p:txBody>
          <a:bodyPr>
            <a:noAutofit/>
          </a:bodyPr>
          <a:lstStyle/>
          <a:p>
            <a:pPr algn="just"/>
            <a:r>
              <a:rPr lang="en-US" sz="2400" b="1" i="1" dirty="0"/>
              <a:t>Financial instruments within the EU budget</a:t>
            </a:r>
            <a:endParaRPr lang="tr-TR" sz="2400" b="1" i="1" dirty="0"/>
          </a:p>
          <a:p>
            <a:pPr algn="just"/>
            <a:r>
              <a:rPr lang="en-US" sz="2400" dirty="0"/>
              <a:t>Until its inclusion in the NDICI (Neighborhood, Development and International Cooperation Instruments) in 2021, the S</a:t>
            </a:r>
            <a:r>
              <a:rPr lang="tr-TR" sz="2400" dirty="0"/>
              <a:t>S</a:t>
            </a:r>
            <a:r>
              <a:rPr lang="en-US" sz="2400" dirty="0"/>
              <a:t>A benefited from aid funds from the EU budget under the Development Cooperation Instrument (DCI) and the European Initiative for Democracy and Human Rights (EIDHR) instruments.</a:t>
            </a:r>
            <a:endParaRPr lang="tr-TR" sz="2400" dirty="0"/>
          </a:p>
          <a:p>
            <a:pPr algn="just"/>
            <a:r>
              <a:rPr lang="en-US" sz="2400" dirty="0"/>
              <a:t>DCI and EIDHR contribute to the improvement of democratic and human rights conditions in S</a:t>
            </a:r>
            <a:r>
              <a:rPr lang="tr-TR" sz="2400" dirty="0"/>
              <a:t>S</a:t>
            </a:r>
            <a:r>
              <a:rPr lang="en-US" sz="2400" dirty="0"/>
              <a:t>A countries through their financial support allocated mainly to NGOs and CSOs.</a:t>
            </a:r>
            <a:endParaRPr lang="tr-TR" sz="2400" dirty="0"/>
          </a:p>
          <a:p>
            <a:pPr algn="just"/>
            <a:r>
              <a:rPr lang="en-US" sz="2400" dirty="0"/>
              <a:t>By focusing comprehensively on non-state actors, the EIDHR contributes to partially mitigating the state-centric approach of the EDF.</a:t>
            </a:r>
            <a:endParaRPr lang="tr-TR" sz="2400" dirty="0"/>
          </a:p>
          <a:p>
            <a:pPr algn="just"/>
            <a:r>
              <a:rPr lang="en-US" sz="2400" dirty="0"/>
              <a:t>Part of EIDHR funds are also used to support elections in S</a:t>
            </a:r>
            <a:r>
              <a:rPr lang="tr-TR" sz="2400" dirty="0"/>
              <a:t>S</a:t>
            </a:r>
            <a:r>
              <a:rPr lang="en-US" sz="2400" dirty="0"/>
              <a:t>A countries by sending Election Observation Missions (EOMs).</a:t>
            </a:r>
            <a:endParaRPr lang="tr-TR" sz="2400" dirty="0"/>
          </a:p>
        </p:txBody>
      </p:sp>
    </p:spTree>
    <p:extLst>
      <p:ext uri="{BB962C8B-B14F-4D97-AF65-F5344CB8AC3E}">
        <p14:creationId xmlns:p14="http://schemas.microsoft.com/office/powerpoint/2010/main" val="1494988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8368" y="557784"/>
            <a:ext cx="9089136" cy="5619179"/>
          </a:xfrm>
        </p:spPr>
        <p:txBody>
          <a:bodyPr>
            <a:noAutofit/>
          </a:bodyPr>
          <a:lstStyle/>
          <a:p>
            <a:pPr algn="just"/>
            <a:r>
              <a:rPr lang="en-US" sz="2800" b="1" dirty="0"/>
              <a:t>Political Tools: Political Conditional</a:t>
            </a:r>
            <a:r>
              <a:rPr lang="tr-TR" sz="2800" b="1" dirty="0"/>
              <a:t>itie</a:t>
            </a:r>
            <a:r>
              <a:rPr lang="en-US" sz="2800" b="1" dirty="0"/>
              <a:t>s</a:t>
            </a:r>
            <a:endParaRPr lang="tr-TR" sz="2800" b="1" dirty="0"/>
          </a:p>
          <a:p>
            <a:pPr lvl="2" algn="just"/>
            <a:r>
              <a:rPr lang="en-US" sz="2400" dirty="0"/>
              <a:t>It is a well-known political tool used by the EU in providing development assistance to S</a:t>
            </a:r>
            <a:r>
              <a:rPr lang="tr-TR" sz="2400" dirty="0"/>
              <a:t>S</a:t>
            </a:r>
            <a:r>
              <a:rPr lang="en-US" sz="2400" dirty="0"/>
              <a:t>A.</a:t>
            </a:r>
            <a:endParaRPr lang="tr-TR" sz="2400" dirty="0"/>
          </a:p>
          <a:p>
            <a:pPr lvl="2" algn="just"/>
            <a:r>
              <a:rPr lang="en-US" sz="2400" dirty="0"/>
              <a:t>In its broadest sense, conditionality describes an incentive tool in the relationship between two actors.</a:t>
            </a:r>
            <a:endParaRPr lang="tr-TR" sz="2400" dirty="0"/>
          </a:p>
          <a:p>
            <a:pPr lvl="2" algn="just"/>
            <a:r>
              <a:rPr lang="en-US" sz="2400" dirty="0"/>
              <a:t>In this relationship, one actor aims to change the behavior of the other by creating conditions for the relationship and manipulating the cost-benefit calculation using (positive and negative) material incentives. </a:t>
            </a:r>
            <a:endParaRPr lang="tr-TR" sz="2400" dirty="0"/>
          </a:p>
          <a:p>
            <a:pPr lvl="2" algn="just"/>
            <a:r>
              <a:rPr lang="en-US" sz="2400" dirty="0"/>
              <a:t> In the case of political conditionality, the behavior sought to be changed is related to democratic development and the protection and promotion of human rights.</a:t>
            </a:r>
            <a:endParaRPr lang="tr-TR" sz="2400" dirty="0"/>
          </a:p>
        </p:txBody>
      </p:sp>
    </p:spTree>
    <p:extLst>
      <p:ext uri="{BB962C8B-B14F-4D97-AF65-F5344CB8AC3E}">
        <p14:creationId xmlns:p14="http://schemas.microsoft.com/office/powerpoint/2010/main" val="471608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02920" y="557784"/>
            <a:ext cx="8439912" cy="5619179"/>
          </a:xfrm>
        </p:spPr>
        <p:txBody>
          <a:bodyPr>
            <a:normAutofit lnSpcReduction="10000"/>
          </a:bodyPr>
          <a:lstStyle/>
          <a:p>
            <a:pPr lvl="1" algn="just"/>
            <a:r>
              <a:rPr lang="en-US" sz="2400" dirty="0"/>
              <a:t>The decision to start consultations under the </a:t>
            </a:r>
            <a:r>
              <a:rPr lang="tr-TR" sz="2400" dirty="0"/>
              <a:t>c</a:t>
            </a:r>
            <a:r>
              <a:rPr lang="en-US" sz="2400" dirty="0" err="1"/>
              <a:t>otonou</a:t>
            </a:r>
            <a:r>
              <a:rPr lang="en-US" sz="2400" dirty="0"/>
              <a:t> Agreement is taken by the EEAS in cooperation with the foreign affairs council or the European commission, based on a proposal submitted by an EU member state. </a:t>
            </a:r>
            <a:endParaRPr lang="tr-TR" sz="2400" dirty="0"/>
          </a:p>
          <a:p>
            <a:pPr lvl="1" algn="just"/>
            <a:r>
              <a:rPr lang="en-US" sz="2400" dirty="0"/>
              <a:t> When a serious violation of human rights, the rule of law, good governance or democratic principles is observed, the EU council invites the S</a:t>
            </a:r>
            <a:r>
              <a:rPr lang="tr-TR" sz="2400" dirty="0"/>
              <a:t>S</a:t>
            </a:r>
            <a:r>
              <a:rPr lang="en-US" sz="2400" dirty="0"/>
              <a:t>A country in question to participate in consultations (political dialogue) under Article 96 of the CPA.</a:t>
            </a:r>
            <a:endParaRPr lang="tr-TR" sz="2400" dirty="0"/>
          </a:p>
          <a:p>
            <a:pPr lvl="1" algn="just"/>
            <a:r>
              <a:rPr lang="en-US" sz="2400" dirty="0"/>
              <a:t>Generally, consultations begin with a meeting in Brussels between the EU, several S</a:t>
            </a:r>
            <a:r>
              <a:rPr lang="tr-TR" sz="2400" dirty="0"/>
              <a:t>S</a:t>
            </a:r>
            <a:r>
              <a:rPr lang="en-US" sz="2400" dirty="0"/>
              <a:t>A countries </a:t>
            </a:r>
            <a:r>
              <a:rPr lang="tr-TR" sz="2400" dirty="0"/>
              <a:t>chosen by the country in question</a:t>
            </a:r>
            <a:r>
              <a:rPr lang="en-US" sz="2400" dirty="0"/>
              <a:t>, and representatives of regional organizations such as the African Union and the ACP secretariat.</a:t>
            </a:r>
            <a:endParaRPr lang="tr-TR" sz="2400" dirty="0"/>
          </a:p>
        </p:txBody>
      </p:sp>
    </p:spTree>
    <p:extLst>
      <p:ext uri="{BB962C8B-B14F-4D97-AF65-F5344CB8AC3E}">
        <p14:creationId xmlns:p14="http://schemas.microsoft.com/office/powerpoint/2010/main" val="2712537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448056"/>
            <a:ext cx="8859858" cy="5593307"/>
          </a:xfrm>
        </p:spPr>
        <p:txBody>
          <a:bodyPr>
            <a:normAutofit fontScale="92500" lnSpcReduction="20000"/>
          </a:bodyPr>
          <a:lstStyle/>
          <a:p>
            <a:pPr algn="just"/>
            <a:r>
              <a:rPr lang="en-US" sz="3100" dirty="0"/>
              <a:t>The EU and the responsible government agree a list of commitments that must be met within a timetable.</a:t>
            </a:r>
            <a:endParaRPr lang="tr-TR" sz="3100" dirty="0"/>
          </a:p>
          <a:p>
            <a:pPr algn="just"/>
            <a:r>
              <a:rPr lang="en-US" sz="3100" dirty="0"/>
              <a:t>After the consultations close, the decision to take “appropriate measures” is based on an EU independent assessment of the government's progress in meeting commitments.</a:t>
            </a:r>
            <a:endParaRPr lang="tr-TR" sz="3100" dirty="0"/>
          </a:p>
          <a:p>
            <a:pPr algn="just"/>
            <a:r>
              <a:rPr lang="en-US" sz="3100" dirty="0"/>
              <a:t>Appropriate measures can only be taken in cases of violations of human rights, democracy and the rule of law, apart from good governance.</a:t>
            </a:r>
            <a:endParaRPr lang="tr-TR" sz="3100" dirty="0"/>
          </a:p>
          <a:p>
            <a:pPr algn="just"/>
            <a:r>
              <a:rPr lang="en-US" sz="3100" dirty="0"/>
              <a:t>Appropriate precautions generally include:</a:t>
            </a:r>
            <a:r>
              <a:rPr lang="tr-TR" sz="3100" dirty="0"/>
              <a:t> </a:t>
            </a:r>
            <a:r>
              <a:rPr lang="en-US" sz="3100" dirty="0"/>
              <a:t>Suspension of direct public funds to the SAA government</a:t>
            </a:r>
            <a:r>
              <a:rPr lang="tr-TR" sz="3100" dirty="0"/>
              <a:t>; </a:t>
            </a:r>
            <a:r>
              <a:rPr lang="en-US" sz="3100" dirty="0"/>
              <a:t>Channeling humanitarian aid to the population through NGOs</a:t>
            </a:r>
            <a:endParaRPr lang="tr-TR" sz="3100" dirty="0"/>
          </a:p>
          <a:p>
            <a:pPr algn="just"/>
            <a:endParaRPr lang="tr-TR" sz="2400" dirty="0"/>
          </a:p>
          <a:p>
            <a:pPr lvl="2" algn="just"/>
            <a:endParaRPr lang="tr-TR" sz="1800" dirty="0"/>
          </a:p>
        </p:txBody>
      </p:sp>
    </p:spTree>
    <p:extLst>
      <p:ext uri="{BB962C8B-B14F-4D97-AF65-F5344CB8AC3E}">
        <p14:creationId xmlns:p14="http://schemas.microsoft.com/office/powerpoint/2010/main" val="2294204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24806" y="331789"/>
            <a:ext cx="8612970" cy="6133019"/>
          </a:xfrm>
        </p:spPr>
        <p:txBody>
          <a:bodyPr>
            <a:normAutofit/>
          </a:bodyPr>
          <a:lstStyle/>
          <a:p>
            <a:pPr algn="just"/>
            <a:r>
              <a:rPr lang="en-US" sz="2400" dirty="0"/>
              <a:t>Supporting the restoration of democratic institutions</a:t>
            </a:r>
            <a:r>
              <a:rPr lang="tr-TR" sz="2400" dirty="0"/>
              <a:t>;</a:t>
            </a:r>
            <a:r>
              <a:rPr lang="en-US" sz="2400" dirty="0"/>
              <a:t>and a conditional phased resumption of development cooperation.</a:t>
            </a:r>
            <a:endParaRPr lang="tr-TR" sz="2400" dirty="0"/>
          </a:p>
          <a:p>
            <a:pPr algn="just"/>
            <a:r>
              <a:rPr lang="en-US" sz="2400" dirty="0"/>
              <a:t>However, the lack of objective criteria governing the consultation process and defining “appropriate measures” is arbitrary at the discretion of the EU and can lead to general misunderstandings and friction between the EU and its partners and within the EU as well.</a:t>
            </a:r>
            <a:endParaRPr lang="tr-TR" sz="2400" dirty="0"/>
          </a:p>
          <a:p>
            <a:pPr algn="just"/>
            <a:r>
              <a:rPr lang="en-US" sz="2400" dirty="0"/>
              <a:t>Negative political conditionality (sanctions, etc.) has been criticized for being largely ineffective, applied inconsistently, and causing greater harm to the population.</a:t>
            </a:r>
            <a:endParaRPr lang="tr-TR" sz="2400" dirty="0"/>
          </a:p>
        </p:txBody>
      </p:sp>
    </p:spTree>
    <p:extLst>
      <p:ext uri="{BB962C8B-B14F-4D97-AF65-F5344CB8AC3E}">
        <p14:creationId xmlns:p14="http://schemas.microsoft.com/office/powerpoint/2010/main" val="521476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7512" y="320040"/>
            <a:ext cx="8522208" cy="5646611"/>
          </a:xfrm>
        </p:spPr>
        <p:txBody>
          <a:bodyPr>
            <a:normAutofit/>
          </a:bodyPr>
          <a:lstStyle/>
          <a:p>
            <a:pPr algn="just"/>
            <a:r>
              <a:rPr lang="en-US" sz="2800" b="1" dirty="0"/>
              <a:t>Why do these sanctions often fail to produce the expected results?</a:t>
            </a:r>
            <a:endParaRPr lang="tr-TR" sz="2800" b="1" dirty="0"/>
          </a:p>
          <a:p>
            <a:pPr algn="just"/>
            <a:r>
              <a:rPr lang="en-US" sz="2800" dirty="0"/>
              <a:t>Many accused the EU of “double standards” in the application of its political conditionality in the S</a:t>
            </a:r>
            <a:r>
              <a:rPr lang="tr-TR" sz="2800" dirty="0"/>
              <a:t>S</a:t>
            </a:r>
            <a:r>
              <a:rPr lang="en-US" sz="2800" dirty="0"/>
              <a:t>A, meaning that “third countries are treated differently even though they have the same human rights and democracy records”.</a:t>
            </a:r>
            <a:endParaRPr lang="tr-TR" sz="2800" dirty="0"/>
          </a:p>
          <a:p>
            <a:pPr algn="just"/>
            <a:r>
              <a:rPr lang="en-US" sz="2800" dirty="0"/>
              <a:t>These inconsistencies and double standards arise when democracy competes with other EU norms such as development, stability, or when strategic self-interest competes with the goal of promoting democracy.</a:t>
            </a:r>
            <a:endParaRPr lang="tr-TR" sz="2800" dirty="0"/>
          </a:p>
        </p:txBody>
      </p:sp>
    </p:spTree>
    <p:extLst>
      <p:ext uri="{BB962C8B-B14F-4D97-AF65-F5344CB8AC3E}">
        <p14:creationId xmlns:p14="http://schemas.microsoft.com/office/powerpoint/2010/main" val="2091541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1812" y="780288"/>
            <a:ext cx="8915400" cy="5282184"/>
          </a:xfrm>
        </p:spPr>
        <p:txBody>
          <a:bodyPr>
            <a:normAutofit/>
          </a:bodyPr>
          <a:lstStyle/>
          <a:p>
            <a:pPr algn="just"/>
            <a:r>
              <a:rPr lang="en-US" sz="2600" dirty="0"/>
              <a:t>In this context, it is often acknowledged that poorer and smaller states are more likely to be targeted by sanctions than larger and richer states.</a:t>
            </a:r>
            <a:endParaRPr lang="tr-TR" sz="2600" dirty="0"/>
          </a:p>
          <a:p>
            <a:pPr algn="just"/>
            <a:r>
              <a:rPr lang="en-US" sz="2600" dirty="0"/>
              <a:t>Other factors, such as the level of aid and economic dependence, affect the consequences of EU sanctions.</a:t>
            </a:r>
            <a:endParaRPr lang="tr-TR" sz="2600" dirty="0"/>
          </a:p>
          <a:p>
            <a:pPr algn="just"/>
            <a:r>
              <a:rPr lang="en-US" sz="2600" dirty="0"/>
              <a:t>The higher the government's dependence on development aid as a source of domestic revenue and the higher the level of economic dependence on the EU (trade and investment), the more willing the government should be to engage with the EU.</a:t>
            </a:r>
            <a:endParaRPr lang="tr-TR" sz="2600" dirty="0"/>
          </a:p>
        </p:txBody>
      </p:sp>
    </p:spTree>
    <p:extLst>
      <p:ext uri="{BB962C8B-B14F-4D97-AF65-F5344CB8AC3E}">
        <p14:creationId xmlns:p14="http://schemas.microsoft.com/office/powerpoint/2010/main" val="2894939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9828" y="707136"/>
            <a:ext cx="8915400" cy="5172456"/>
          </a:xfrm>
        </p:spPr>
        <p:txBody>
          <a:bodyPr>
            <a:noAutofit/>
          </a:bodyPr>
          <a:lstStyle/>
          <a:p>
            <a:pPr algn="just"/>
            <a:r>
              <a:rPr lang="en-US" sz="2800" dirty="0"/>
              <a:t>Sanctions often harm the population more than government officials, and the socio-economic crisis is likely to exacerbate corrupt practices and civil conflict.</a:t>
            </a:r>
            <a:endParaRPr lang="tr-TR" sz="2800" dirty="0"/>
          </a:p>
          <a:p>
            <a:pPr algn="just"/>
            <a:r>
              <a:rPr lang="en-US" sz="2800" dirty="0"/>
              <a:t>Government officials can even use these imposed sanctions to increase their popularity quota in the eyes of their citizens and to discredit the EU's actions in this country, especially in these particular times of increasing trend of democratic decline in some EU countries such as Hungary and Poland.</a:t>
            </a:r>
            <a:endParaRPr lang="tr-TR" sz="2800" dirty="0"/>
          </a:p>
        </p:txBody>
      </p:sp>
    </p:spTree>
    <p:extLst>
      <p:ext uri="{BB962C8B-B14F-4D97-AF65-F5344CB8AC3E}">
        <p14:creationId xmlns:p14="http://schemas.microsoft.com/office/powerpoint/2010/main" val="3386098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7844" y="694944"/>
            <a:ext cx="8915400" cy="5097406"/>
          </a:xfrm>
        </p:spPr>
        <p:txBody>
          <a:bodyPr>
            <a:normAutofit lnSpcReduction="10000"/>
          </a:bodyPr>
          <a:lstStyle/>
          <a:p>
            <a:pPr algn="just"/>
            <a:r>
              <a:rPr lang="en-US" sz="2400" dirty="0"/>
              <a:t>The Rule of Law conditionality clause, which has been newly adopted by the EU and means the suspension of payments to EU countries that violate basic norms such as human rights, democracy and the rule of law, if implemented well, will increase the interest among African people and leaders in saying that 'the EU cannot fulfill its power to Africans even in their own countries’. </a:t>
            </a:r>
            <a:endParaRPr lang="tr-TR" sz="2400" dirty="0"/>
          </a:p>
          <a:p>
            <a:pPr algn="just"/>
            <a:r>
              <a:rPr lang="en-US" sz="2400" dirty="0"/>
              <a:t>'Using it to impose conditions' may reduce sensitivity.</a:t>
            </a:r>
            <a:endParaRPr lang="tr-TR" sz="2400" dirty="0"/>
          </a:p>
          <a:p>
            <a:pPr algn="just"/>
            <a:r>
              <a:rPr lang="en-US" sz="2400" dirty="0"/>
              <a:t>Such an agreement could strengthen the EU's image as a normative power.</a:t>
            </a:r>
            <a:endParaRPr lang="tr-TR" sz="2400" dirty="0"/>
          </a:p>
          <a:p>
            <a:pPr algn="just"/>
            <a:r>
              <a:rPr lang="en-US" sz="2400" dirty="0"/>
              <a:t>However, the current system requires unanimity among member states in order to impose sanctions such as the removal of voting rights in Brussels.</a:t>
            </a:r>
            <a:endParaRPr lang="tr-TR" sz="2400" dirty="0"/>
          </a:p>
        </p:txBody>
      </p:sp>
    </p:spTree>
    <p:extLst>
      <p:ext uri="{BB962C8B-B14F-4D97-AF65-F5344CB8AC3E}">
        <p14:creationId xmlns:p14="http://schemas.microsoft.com/office/powerpoint/2010/main" val="707801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15860" y="597408"/>
            <a:ext cx="8915400" cy="5337048"/>
          </a:xfrm>
        </p:spPr>
        <p:txBody>
          <a:bodyPr>
            <a:normAutofit/>
          </a:bodyPr>
          <a:lstStyle/>
          <a:p>
            <a:pPr algn="just"/>
            <a:r>
              <a:rPr lang="en-US" sz="2400" dirty="0"/>
              <a:t>The ineffectiveness of EU sanctions on African countries can also be partly attributed to the increasing presence of rising powers such as China and Turkey in the continent's development aid landscape.</a:t>
            </a:r>
            <a:endParaRPr lang="tr-TR" sz="2400" dirty="0"/>
          </a:p>
          <a:p>
            <a:pPr algn="just"/>
            <a:r>
              <a:rPr lang="en-US" sz="2400" dirty="0"/>
              <a:t>Since these developing countries often provide funds to African governments without being tied to political strings, they are in effect providing alternative sources of financing to authoritarian African leaders who are making a more subtle positive change of behavior to comply with the conditions imposed by the EU for the resumption of development cooperation.</a:t>
            </a:r>
            <a:endParaRPr lang="tr-TR" sz="2400" dirty="0"/>
          </a:p>
        </p:txBody>
      </p:sp>
    </p:spTree>
    <p:extLst>
      <p:ext uri="{BB962C8B-B14F-4D97-AF65-F5344CB8AC3E}">
        <p14:creationId xmlns:p14="http://schemas.microsoft.com/office/powerpoint/2010/main" val="1209160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507" y="335280"/>
            <a:ext cx="8596668" cy="606552"/>
          </a:xfrm>
        </p:spPr>
        <p:txBody>
          <a:bodyPr>
            <a:normAutofit/>
          </a:bodyPr>
          <a:lstStyle/>
          <a:p>
            <a:pPr algn="ctr"/>
            <a:r>
              <a:rPr lang="tr-TR" sz="2800" b="1" dirty="0">
                <a:ln w="22225">
                  <a:solidFill>
                    <a:schemeClr val="accent2"/>
                  </a:solidFill>
                  <a:prstDash val="solid"/>
                </a:ln>
                <a:solidFill>
                  <a:schemeClr val="accent2">
                    <a:lumMod val="40000"/>
                    <a:lumOff val="60000"/>
                  </a:schemeClr>
                </a:solidFill>
              </a:rPr>
              <a:t>AB-SAA ilişkilerinin özet tablosu</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441729577"/>
              </p:ext>
            </p:extLst>
          </p:nvPr>
        </p:nvGraphicFramePr>
        <p:xfrm>
          <a:off x="586422" y="1060704"/>
          <a:ext cx="8831898" cy="5303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5295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8224" y="2065909"/>
            <a:ext cx="10515600" cy="1325563"/>
          </a:xfrm>
        </p:spPr>
        <p:txBody>
          <a:bodyPr/>
          <a:lstStyle/>
          <a:p>
            <a:pPr algn="ctr"/>
            <a:r>
              <a:rPr lang="tr-TR" b="1" dirty="0"/>
              <a:t>THANK YOU</a:t>
            </a:r>
          </a:p>
        </p:txBody>
      </p:sp>
    </p:spTree>
    <p:extLst>
      <p:ext uri="{BB962C8B-B14F-4D97-AF65-F5344CB8AC3E}">
        <p14:creationId xmlns:p14="http://schemas.microsoft.com/office/powerpoint/2010/main" val="1248953856"/>
      </p:ext>
    </p:extLst>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Kristal">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1495</TotalTime>
  <Words>3516</Words>
  <Application>Microsoft Office PowerPoint</Application>
  <PresentationFormat>Widescreen</PresentationFormat>
  <Paragraphs>137</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Trebuchet MS</vt:lpstr>
      <vt:lpstr>Wingdings 3</vt:lpstr>
      <vt:lpstr>Kristal</vt:lpstr>
      <vt:lpstr>EU and Africa</vt:lpstr>
      <vt:lpstr>Introduction</vt:lpstr>
      <vt:lpstr>Legal Framework of EU-SAA relations: Cotonou Partnership Agreement (CPA)</vt:lpstr>
      <vt:lpstr>PowerPoint Presentation</vt:lpstr>
      <vt:lpstr>PowerPoint Presentation</vt:lpstr>
      <vt:lpstr>PowerPoint Presentation</vt:lpstr>
      <vt:lpstr>PowerPoint Presentation</vt:lpstr>
      <vt:lpstr>EU-Sub-Saharan Africa (SSA) Trade Relations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EU-SSA Relations: Development cooperation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AB-SAA ilişkilerinin özet tablosu</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 –Sahra-Altı Afrika ilişkileri</dc:title>
  <dc:creator>Samıratou DIPAMA</dc:creator>
  <cp:lastModifiedBy>Samiratou DIPAMA</cp:lastModifiedBy>
  <cp:revision>89</cp:revision>
  <dcterms:created xsi:type="dcterms:W3CDTF">2020-08-19T08:09:06Z</dcterms:created>
  <dcterms:modified xsi:type="dcterms:W3CDTF">2023-11-02T12:25:47Z</dcterms:modified>
</cp:coreProperties>
</file>