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72" r:id="rId9"/>
    <p:sldId id="274" r:id="rId10"/>
    <p:sldId id="304" r:id="rId11"/>
    <p:sldId id="305" r:id="rId12"/>
    <p:sldId id="320" r:id="rId13"/>
    <p:sldId id="321" r:id="rId14"/>
    <p:sldId id="327" r:id="rId15"/>
    <p:sldId id="322" r:id="rId16"/>
    <p:sldId id="323" r:id="rId17"/>
    <p:sldId id="324" r:id="rId18"/>
    <p:sldId id="293" r:id="rId19"/>
    <p:sldId id="294" r:id="rId20"/>
    <p:sldId id="295" r:id="rId21"/>
    <p:sldId id="296" r:id="rId22"/>
    <p:sldId id="297" r:id="rId23"/>
    <p:sldId id="298" r:id="rId24"/>
    <p:sldId id="326" r:id="rId25"/>
    <p:sldId id="299" r:id="rId26"/>
    <p:sldId id="300" r:id="rId27"/>
    <p:sldId id="301" r:id="rId28"/>
    <p:sldId id="302" r:id="rId29"/>
    <p:sldId id="303" r:id="rId30"/>
    <p:sldId id="306" r:id="rId31"/>
    <p:sldId id="328" r:id="rId32"/>
    <p:sldId id="307" r:id="rId33"/>
    <p:sldId id="308" r:id="rId34"/>
    <p:sldId id="309" r:id="rId35"/>
    <p:sldId id="310" r:id="rId36"/>
    <p:sldId id="311" r:id="rId37"/>
    <p:sldId id="329" r:id="rId38"/>
    <p:sldId id="312" r:id="rId39"/>
    <p:sldId id="330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31" r:id="rId48"/>
    <p:sldId id="257" r:id="rId49"/>
    <p:sldId id="258" r:id="rId50"/>
    <p:sldId id="259" r:id="rId51"/>
    <p:sldId id="260" r:id="rId52"/>
    <p:sldId id="332" r:id="rId53"/>
    <p:sldId id="261" r:id="rId54"/>
    <p:sldId id="262" r:id="rId55"/>
    <p:sldId id="263" r:id="rId56"/>
    <p:sldId id="264" r:id="rId57"/>
    <p:sldId id="265" r:id="rId58"/>
    <p:sldId id="266" r:id="rId59"/>
    <p:sldId id="267" r:id="rId60"/>
    <p:sldId id="268" r:id="rId61"/>
    <p:sldId id="269" r:id="rId62"/>
    <p:sldId id="270" r:id="rId63"/>
    <p:sldId id="271" r:id="rId64"/>
    <p:sldId id="275" r:id="rId65"/>
    <p:sldId id="276" r:id="rId66"/>
    <p:sldId id="277" r:id="rId67"/>
    <p:sldId id="279" r:id="rId68"/>
    <p:sldId id="280" r:id="rId69"/>
    <p:sldId id="281" r:id="rId70"/>
    <p:sldId id="282" r:id="rId71"/>
    <p:sldId id="283" r:id="rId72"/>
    <p:sldId id="284" r:id="rId73"/>
    <p:sldId id="285" r:id="rId74"/>
    <p:sldId id="286" r:id="rId75"/>
    <p:sldId id="325" r:id="rId76"/>
    <p:sldId id="333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32"/>
    <p:restoredTop sz="95859"/>
  </p:normalViewPr>
  <p:slideViewPr>
    <p:cSldViewPr snapToGrid="0" snapToObjects="1">
      <p:cViewPr varScale="1">
        <p:scale>
          <a:sx n="129" d="100"/>
          <a:sy n="129" d="100"/>
        </p:scale>
        <p:origin x="48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12/6/23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12/6/23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12/6/23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12/6/23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12/6/23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ntent/tweet?text=Latin+America+and+the+Caribbean+%28LAC%29+found+itself+harder+hit+by+global+crises+than+most+regions&amp;url=https://blogs.worldbank.org/latinamerica/trends-policy-action-latin-america-and-caribbean/?cid=SHR_BlogSiteTweetable_EN_EXT&amp;via=worldbank" TargetMode="External"/><Relationship Id="rId2" Type="http://schemas.openxmlformats.org/officeDocument/2006/relationships/hyperlink" Target="https://www.statista.com/statistics/802640/gross-domestic-product-gdp-latin-america-caribbean-countr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05622EB-AFB1-7C47-921C-A967D1A77F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Eu-latın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r>
              <a:rPr lang="tr-TR" dirty="0"/>
              <a:t> </a:t>
            </a:r>
            <a:r>
              <a:rPr lang="tr-TR" dirty="0" err="1"/>
              <a:t>relatıons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B9A5A84-DD1E-9044-9898-A3F2CCDCB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Dr.Radiye</a:t>
            </a:r>
            <a:r>
              <a:rPr lang="tr-TR" dirty="0"/>
              <a:t> Funda Karadeniz</a:t>
            </a:r>
          </a:p>
          <a:p>
            <a:r>
              <a:rPr lang="tr-TR" dirty="0"/>
              <a:t>Gaziantep Üniversitesi </a:t>
            </a:r>
          </a:p>
          <a:p>
            <a:r>
              <a:rPr lang="tr-TR" dirty="0" err="1"/>
              <a:t>Guest</a:t>
            </a:r>
            <a:r>
              <a:rPr lang="tr-TR" dirty="0"/>
              <a:t> </a:t>
            </a:r>
            <a:r>
              <a:rPr lang="tr-TR" dirty="0" err="1"/>
              <a:t>Lecturer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1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621ABAA-4823-9642-B7A7-5E1D3D87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r>
              <a:rPr lang="tr-TR" dirty="0"/>
              <a:t> AND THE EU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296D40-0821-EB46-890A-F5C977659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INTRODUCTION</a:t>
            </a:r>
          </a:p>
          <a:p>
            <a:r>
              <a:rPr lang="tr-TR" dirty="0"/>
              <a:t>BASIC POINTS OF THE LECTURE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603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4BE4C3-A151-2E47-B947-A4855E5461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/>
              <a:t>Latin </a:t>
            </a:r>
            <a:r>
              <a:rPr lang="tr-TR" b="1" dirty="0" err="1"/>
              <a:t>America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Caribbean </a:t>
            </a:r>
            <a:r>
              <a:rPr lang="tr-TR" dirty="0" err="1"/>
              <a:t>comprise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:</a:t>
            </a:r>
            <a:br>
              <a:rPr lang="tr-TR" dirty="0"/>
            </a:br>
            <a:r>
              <a:rPr lang="tr-TR" dirty="0"/>
              <a:t>Antigua </a:t>
            </a:r>
            <a:r>
              <a:rPr lang="tr-TR" dirty="0" err="1"/>
              <a:t>and</a:t>
            </a:r>
            <a:r>
              <a:rPr lang="tr-TR" dirty="0"/>
              <a:t> Barbuda, </a:t>
            </a:r>
            <a:r>
              <a:rPr lang="tr-TR" dirty="0" err="1"/>
              <a:t>Argentina</a:t>
            </a:r>
            <a:r>
              <a:rPr lang="tr-TR" dirty="0"/>
              <a:t>, Belize, </a:t>
            </a:r>
            <a:r>
              <a:rPr lang="tr-TR" dirty="0" err="1"/>
              <a:t>Bolivia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Colombia</a:t>
            </a:r>
            <a:r>
              <a:rPr lang="tr-TR" dirty="0"/>
              <a:t>, </a:t>
            </a:r>
            <a:r>
              <a:rPr lang="tr-TR" dirty="0" err="1"/>
              <a:t>Costa</a:t>
            </a:r>
            <a:r>
              <a:rPr lang="tr-TR" dirty="0"/>
              <a:t> Rica, </a:t>
            </a:r>
            <a:r>
              <a:rPr lang="tr-TR" dirty="0" err="1"/>
              <a:t>Dominica</a:t>
            </a:r>
            <a:r>
              <a:rPr lang="tr-TR" dirty="0"/>
              <a:t>, </a:t>
            </a:r>
            <a:r>
              <a:rPr lang="tr-TR" dirty="0" err="1"/>
              <a:t>Dominican</a:t>
            </a:r>
            <a:r>
              <a:rPr lang="tr-TR" dirty="0"/>
              <a:t> </a:t>
            </a:r>
            <a:r>
              <a:rPr lang="tr-TR" dirty="0" err="1"/>
              <a:t>Republic</a:t>
            </a:r>
            <a:r>
              <a:rPr lang="tr-TR" dirty="0"/>
              <a:t>, </a:t>
            </a:r>
            <a:r>
              <a:rPr lang="tr-TR" dirty="0" err="1"/>
              <a:t>Ecuador</a:t>
            </a:r>
            <a:r>
              <a:rPr lang="tr-TR" dirty="0"/>
              <a:t>, El Salvador, Grenada, Guatemala, Guyana, Haiti, Honduras, </a:t>
            </a:r>
            <a:r>
              <a:rPr lang="tr-TR" dirty="0" err="1"/>
              <a:t>Jamaica</a:t>
            </a:r>
            <a:r>
              <a:rPr lang="tr-TR" dirty="0"/>
              <a:t>, </a:t>
            </a:r>
            <a:r>
              <a:rPr lang="tr-TR" dirty="0" err="1"/>
              <a:t>Mexico</a:t>
            </a:r>
            <a:r>
              <a:rPr lang="tr-TR" dirty="0"/>
              <a:t>, </a:t>
            </a:r>
            <a:r>
              <a:rPr lang="tr-TR" dirty="0" err="1"/>
              <a:t>Nicaragua</a:t>
            </a:r>
            <a:r>
              <a:rPr lang="tr-TR" dirty="0"/>
              <a:t>, Panama, Paraguay, Peru, St. </a:t>
            </a:r>
            <a:r>
              <a:rPr lang="tr-TR" dirty="0" err="1"/>
              <a:t>Kitts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Nevis, St. Vincent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Grenadines</a:t>
            </a:r>
            <a:r>
              <a:rPr lang="tr-TR" dirty="0"/>
              <a:t>, St. Lucia, </a:t>
            </a:r>
            <a:r>
              <a:rPr lang="tr-TR" dirty="0" err="1"/>
              <a:t>Suriname</a:t>
            </a:r>
            <a:r>
              <a:rPr lang="tr-TR" dirty="0"/>
              <a:t>, Uruguay, Venezuela</a:t>
            </a:r>
          </a:p>
          <a:p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Cone</a:t>
            </a:r>
            <a:r>
              <a:rPr lang="tr-TR" dirty="0"/>
              <a:t> ( </a:t>
            </a:r>
            <a:r>
              <a:rPr lang="tr-TR" dirty="0" err="1"/>
              <a:t>Argentina</a:t>
            </a:r>
            <a:r>
              <a:rPr lang="tr-TR" dirty="0"/>
              <a:t>, Uruguay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)</a:t>
            </a:r>
          </a:p>
          <a:p>
            <a:r>
              <a:rPr lang="tr-TR" dirty="0" err="1"/>
              <a:t>Andean</a:t>
            </a:r>
            <a:r>
              <a:rPr lang="tr-TR" dirty="0"/>
              <a:t> </a:t>
            </a:r>
            <a:r>
              <a:rPr lang="tr-TR" dirty="0" err="1"/>
              <a:t>Community</a:t>
            </a:r>
            <a:r>
              <a:rPr lang="tr-TR" dirty="0"/>
              <a:t>  (</a:t>
            </a:r>
            <a:r>
              <a:rPr lang="tr-TR" dirty="0" err="1"/>
              <a:t>Venezuela,Ecuador</a:t>
            </a:r>
            <a:r>
              <a:rPr lang="tr-TR" dirty="0"/>
              <a:t>, </a:t>
            </a:r>
            <a:r>
              <a:rPr lang="tr-TR" dirty="0" err="1"/>
              <a:t>Bolivia</a:t>
            </a:r>
            <a:r>
              <a:rPr lang="tr-TR" dirty="0"/>
              <a:t>, </a:t>
            </a:r>
            <a:r>
              <a:rPr lang="tr-TR" dirty="0" err="1"/>
              <a:t>Colombia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Peru)-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52DB5771-4599-B04D-9DC4-6A8B8B0D17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28604" y="1289304"/>
            <a:ext cx="4278702" cy="498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7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8DAB6099-4AE6-544C-84B0-15F0FE7F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FDDC0FD-A334-C544-8D8E-9F2BAC8E2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659.31 </a:t>
            </a:r>
            <a:r>
              <a:rPr lang="tr-TR" dirty="0" err="1"/>
              <a:t>millon</a:t>
            </a:r>
            <a:r>
              <a:rPr lang="tr-TR" dirty="0"/>
              <a:t> in total /</a:t>
            </a:r>
            <a:r>
              <a:rPr lang="tr-TR" dirty="0" err="1"/>
              <a:t>citizen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inhabitants</a:t>
            </a:r>
            <a:r>
              <a:rPr lang="tr-TR" dirty="0"/>
              <a:t> </a:t>
            </a:r>
          </a:p>
          <a:p>
            <a:r>
              <a:rPr lang="tr-TR" dirty="0"/>
              <a:t>In 2022, </a:t>
            </a:r>
            <a:r>
              <a:rPr lang="tr-TR" dirty="0" err="1"/>
              <a:t>Puerto</a:t>
            </a:r>
            <a:r>
              <a:rPr lang="tr-TR" dirty="0"/>
              <a:t> </a:t>
            </a:r>
            <a:r>
              <a:rPr lang="tr-TR" dirty="0" err="1"/>
              <a:t>Rico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The </a:t>
            </a:r>
            <a:r>
              <a:rPr lang="tr-TR" dirty="0" err="1"/>
              <a:t>Bahamas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states with the highest gross domestic product</a:t>
            </a:r>
            <a:r>
              <a:rPr lang="tr-TR" dirty="0"/>
              <a:t> (GDP)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capita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Caribbean. The </a:t>
            </a:r>
            <a:r>
              <a:rPr lang="tr-TR" dirty="0" err="1"/>
              <a:t>average</a:t>
            </a:r>
            <a:r>
              <a:rPr lang="tr-TR" dirty="0"/>
              <a:t> GDP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Bahamas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31,458 U.S. </a:t>
            </a:r>
            <a:r>
              <a:rPr lang="tr-TR" dirty="0" err="1"/>
              <a:t>dollars</a:t>
            </a:r>
            <a:r>
              <a:rPr lang="tr-TR" dirty="0"/>
              <a:t>, </a:t>
            </a:r>
            <a:r>
              <a:rPr lang="tr-TR" dirty="0" err="1"/>
              <a:t>whereas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capita</a:t>
            </a:r>
            <a:r>
              <a:rPr lang="tr-TR" dirty="0"/>
              <a:t> in </a:t>
            </a:r>
            <a:r>
              <a:rPr lang="tr-TR" dirty="0" err="1"/>
              <a:t>Puerto</a:t>
            </a:r>
            <a:r>
              <a:rPr lang="tr-TR" dirty="0"/>
              <a:t> </a:t>
            </a:r>
            <a:r>
              <a:rPr lang="tr-TR" dirty="0" err="1"/>
              <a:t>Rico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estimated</a:t>
            </a:r>
            <a:r>
              <a:rPr lang="tr-TR" dirty="0"/>
              <a:t> at </a:t>
            </a:r>
            <a:r>
              <a:rPr lang="tr-TR" dirty="0" err="1"/>
              <a:t>around</a:t>
            </a:r>
            <a:r>
              <a:rPr lang="tr-TR" dirty="0"/>
              <a:t> 35,208 U.S. </a:t>
            </a:r>
            <a:r>
              <a:rPr lang="tr-TR" dirty="0" err="1"/>
              <a:t>dollars</a:t>
            </a:r>
            <a:r>
              <a:rPr lang="tr-TR" dirty="0"/>
              <a:t>. In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region's</a:t>
            </a:r>
            <a:r>
              <a:rPr lang="tr-TR" dirty="0"/>
              <a:t> </a:t>
            </a:r>
            <a:r>
              <a:rPr lang="tr-TR" dirty="0" err="1"/>
              <a:t>lowest</a:t>
            </a:r>
            <a:r>
              <a:rPr lang="tr-TR" dirty="0"/>
              <a:t> GDP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capita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of Haiti, at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1,748 U.S. </a:t>
            </a:r>
            <a:r>
              <a:rPr lang="tr-TR" dirty="0" err="1"/>
              <a:t>dollars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person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.</a:t>
            </a:r>
            <a:br>
              <a:rPr lang="tr-TR" dirty="0"/>
            </a:br>
            <a:br>
              <a:rPr lang="tr-TR" dirty="0"/>
            </a:br>
            <a:r>
              <a:rPr lang="tr-TR" u="sng" dirty="0">
                <a:hlinkClick r:id="rId3"/>
              </a:rPr>
              <a:t>Latin America and the Caribbean (LAC) found itself harder hit by global crises than most regions </a:t>
            </a:r>
            <a:r>
              <a:rPr lang="tr-TR" dirty="0"/>
              <a:t>. In 2020,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 </a:t>
            </a:r>
            <a:r>
              <a:rPr lang="tr-TR" dirty="0" err="1"/>
              <a:t>contracted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6.4 </a:t>
            </a:r>
            <a:r>
              <a:rPr lang="tr-TR" dirty="0" err="1"/>
              <a:t>percent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job</a:t>
            </a:r>
            <a:r>
              <a:rPr lang="tr-TR" dirty="0"/>
              <a:t> </a:t>
            </a:r>
            <a:r>
              <a:rPr lang="tr-TR" dirty="0" err="1"/>
              <a:t>losses</a:t>
            </a:r>
            <a:r>
              <a:rPr lang="tr-TR" dirty="0"/>
              <a:t> </a:t>
            </a:r>
            <a:r>
              <a:rPr lang="tr-TR" dirty="0" err="1"/>
              <a:t>affecting</a:t>
            </a:r>
            <a:r>
              <a:rPr lang="tr-TR" dirty="0"/>
              <a:t> 8.3 </a:t>
            </a:r>
            <a:r>
              <a:rPr lang="tr-TR" dirty="0" err="1"/>
              <a:t>percent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workforce</a:t>
            </a:r>
            <a:r>
              <a:rPr lang="tr-TR" dirty="0"/>
              <a:t>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cushion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shock</a:t>
            </a:r>
            <a:r>
              <a:rPr lang="tr-TR" dirty="0"/>
              <a:t>, </a:t>
            </a:r>
            <a:r>
              <a:rPr lang="tr-TR" dirty="0" err="1"/>
              <a:t>excluding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around</a:t>
            </a:r>
            <a:r>
              <a:rPr lang="tr-TR" dirty="0"/>
              <a:t> 19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fell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poverty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13.2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moved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middle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.  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529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4A86154-801C-2A4F-820E-7CEEA7812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9437126" cy="774825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mercosur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284E97-B6BF-8A42-8C98-7FBAA11DD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259457"/>
            <a:ext cx="10058400" cy="491274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The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Market (MERCOSUR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Spanish </a:t>
            </a:r>
            <a:r>
              <a:rPr lang="tr-TR" dirty="0" err="1"/>
              <a:t>initials</a:t>
            </a:r>
            <a:r>
              <a:rPr lang="tr-TR" dirty="0"/>
              <a:t>) is a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, </a:t>
            </a:r>
            <a:r>
              <a:rPr lang="tr-TR" dirty="0" err="1"/>
              <a:t>initially</a:t>
            </a:r>
            <a:r>
              <a:rPr lang="tr-TR" dirty="0"/>
              <a:t> </a:t>
            </a:r>
            <a:r>
              <a:rPr lang="tr-TR" dirty="0" err="1"/>
              <a:t>established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Paraguay </a:t>
            </a:r>
            <a:r>
              <a:rPr lang="tr-TR" dirty="0" err="1"/>
              <a:t>and</a:t>
            </a:r>
            <a:r>
              <a:rPr lang="tr-TR" dirty="0"/>
              <a:t> Uruguay,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subsequently</a:t>
            </a:r>
            <a:r>
              <a:rPr lang="tr-TR" dirty="0"/>
              <a:t> </a:t>
            </a:r>
            <a:r>
              <a:rPr lang="tr-TR" dirty="0" err="1"/>
              <a:t>joined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Venezuela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Bolivia</a:t>
            </a:r>
            <a:r>
              <a:rPr lang="tr-TR" dirty="0"/>
              <a:t>* -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complying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accession</a:t>
            </a:r>
            <a:r>
              <a:rPr lang="tr-TR" dirty="0"/>
              <a:t> </a:t>
            </a:r>
            <a:r>
              <a:rPr lang="tr-TR" dirty="0" err="1"/>
              <a:t>procedure</a:t>
            </a:r>
            <a:r>
              <a:rPr lang="tr-TR" dirty="0"/>
              <a:t>.</a:t>
            </a:r>
          </a:p>
          <a:p>
            <a:r>
              <a:rPr lang="tr-TR" dirty="0"/>
              <a:t>MERCOSUR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is </a:t>
            </a:r>
            <a:r>
              <a:rPr lang="tr-TR" dirty="0" err="1"/>
              <a:t>immeasurable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be </a:t>
            </a:r>
            <a:r>
              <a:rPr lang="tr-TR" dirty="0" err="1"/>
              <a:t>found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diverse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.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territory</a:t>
            </a:r>
            <a:r>
              <a:rPr lang="tr-TR" dirty="0"/>
              <a:t> of </a:t>
            </a:r>
            <a:r>
              <a:rPr lang="tr-TR" dirty="0" err="1"/>
              <a:t>almost</a:t>
            </a:r>
            <a:r>
              <a:rPr lang="tr-TR" dirty="0"/>
              <a:t> 15 </a:t>
            </a:r>
            <a:r>
              <a:rPr lang="tr-TR" dirty="0" err="1"/>
              <a:t>million</a:t>
            </a:r>
            <a:r>
              <a:rPr lang="tr-TR" dirty="0"/>
              <a:t> km² </a:t>
            </a:r>
            <a:r>
              <a:rPr lang="tr-TR" dirty="0" err="1"/>
              <a:t>consists</a:t>
            </a:r>
            <a:r>
              <a:rPr lang="tr-TR" dirty="0"/>
              <a:t> of a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variety</a:t>
            </a:r>
            <a:r>
              <a:rPr lang="tr-TR" dirty="0"/>
              <a:t> of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treasures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humanity</a:t>
            </a:r>
            <a:r>
              <a:rPr lang="tr-TR" dirty="0"/>
              <a:t> </a:t>
            </a:r>
            <a:r>
              <a:rPr lang="tr-TR" dirty="0" err="1"/>
              <a:t>possesses</a:t>
            </a:r>
            <a:r>
              <a:rPr lang="tr-TR" dirty="0"/>
              <a:t>: </a:t>
            </a:r>
            <a:r>
              <a:rPr lang="tr-TR" dirty="0" err="1"/>
              <a:t>water</a:t>
            </a:r>
            <a:r>
              <a:rPr lang="tr-TR" dirty="0"/>
              <a:t>, </a:t>
            </a:r>
            <a:r>
              <a:rPr lang="tr-TR" dirty="0" err="1"/>
              <a:t>biodiversity</a:t>
            </a:r>
            <a:r>
              <a:rPr lang="tr-TR" dirty="0"/>
              <a:t>,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fertile</a:t>
            </a:r>
            <a:r>
              <a:rPr lang="tr-TR" dirty="0"/>
              <a:t> </a:t>
            </a:r>
            <a:r>
              <a:rPr lang="tr-TR" dirty="0" err="1"/>
              <a:t>lands</a:t>
            </a:r>
            <a:r>
              <a:rPr lang="tr-TR" dirty="0"/>
              <a:t>.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greatest</a:t>
            </a:r>
            <a:r>
              <a:rPr lang="tr-TR" dirty="0"/>
              <a:t> </a:t>
            </a:r>
            <a:r>
              <a:rPr lang="tr-TR" dirty="0" err="1"/>
              <a:t>asset</a:t>
            </a:r>
            <a:r>
              <a:rPr lang="tr-TR" dirty="0"/>
              <a:t>, </a:t>
            </a:r>
            <a:r>
              <a:rPr lang="tr-TR" dirty="0" err="1"/>
              <a:t>nevertheless</a:t>
            </a:r>
            <a:r>
              <a:rPr lang="tr-TR" dirty="0"/>
              <a:t>, is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. </a:t>
            </a:r>
            <a:r>
              <a:rPr lang="tr-TR" dirty="0" err="1"/>
              <a:t>Thanks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population</a:t>
            </a:r>
            <a:r>
              <a:rPr lang="tr-TR" dirty="0"/>
              <a:t> of </a:t>
            </a:r>
            <a:r>
              <a:rPr lang="tr-TR" dirty="0" err="1"/>
              <a:t>over</a:t>
            </a:r>
            <a:r>
              <a:rPr lang="tr-TR" dirty="0"/>
              <a:t> 295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, it has an </a:t>
            </a:r>
            <a:r>
              <a:rPr lang="tr-TR" dirty="0" err="1"/>
              <a:t>invaluable</a:t>
            </a:r>
            <a:r>
              <a:rPr lang="tr-TR" dirty="0"/>
              <a:t> </a:t>
            </a:r>
            <a:r>
              <a:rPr lang="tr-TR" dirty="0" err="1"/>
              <a:t>heritage</a:t>
            </a:r>
            <a:r>
              <a:rPr lang="tr-TR" dirty="0"/>
              <a:t> of </a:t>
            </a:r>
            <a:r>
              <a:rPr lang="tr-TR" dirty="0" err="1"/>
              <a:t>cultural</a:t>
            </a:r>
            <a:r>
              <a:rPr lang="tr-TR" dirty="0"/>
              <a:t>, </a:t>
            </a:r>
            <a:r>
              <a:rPr lang="tr-TR" dirty="0" err="1"/>
              <a:t>ethnic</a:t>
            </a:r>
            <a:r>
              <a:rPr lang="tr-TR" dirty="0"/>
              <a:t>, </a:t>
            </a:r>
            <a:r>
              <a:rPr lang="tr-TR" dirty="0" err="1"/>
              <a:t>linguistic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religious</a:t>
            </a:r>
            <a:r>
              <a:rPr lang="tr-TR" dirty="0"/>
              <a:t> </a:t>
            </a:r>
            <a:r>
              <a:rPr lang="tr-TR" dirty="0" err="1"/>
              <a:t>diversity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coexists</a:t>
            </a:r>
            <a:r>
              <a:rPr lang="tr-TR" dirty="0"/>
              <a:t> </a:t>
            </a:r>
            <a:r>
              <a:rPr lang="tr-TR" dirty="0" err="1"/>
              <a:t>harmoniously</a:t>
            </a:r>
            <a:r>
              <a:rPr lang="tr-TR" dirty="0"/>
              <a:t> </a:t>
            </a:r>
            <a:r>
              <a:rPr lang="tr-TR" dirty="0" err="1"/>
              <a:t>making</a:t>
            </a:r>
            <a:r>
              <a:rPr lang="tr-TR" dirty="0"/>
              <a:t> MERCOSUR a </a:t>
            </a:r>
            <a:r>
              <a:rPr lang="tr-TR" dirty="0" err="1"/>
              <a:t>region</a:t>
            </a:r>
            <a:r>
              <a:rPr lang="tr-TR" dirty="0"/>
              <a:t> of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</a:t>
            </a:r>
          </a:p>
          <a:p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set </a:t>
            </a:r>
            <a:r>
              <a:rPr lang="tr-TR" dirty="0" err="1"/>
              <a:t>up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 1991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Paraguay </a:t>
            </a:r>
            <a:r>
              <a:rPr lang="tr-TR" dirty="0" err="1"/>
              <a:t>and</a:t>
            </a:r>
            <a:r>
              <a:rPr lang="tr-TR" dirty="0"/>
              <a:t> Uruguay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Treaty</a:t>
            </a:r>
            <a:r>
              <a:rPr lang="tr-TR" dirty="0"/>
              <a:t> of </a:t>
            </a:r>
            <a:r>
              <a:rPr lang="tr-TR" dirty="0" err="1"/>
              <a:t>Asuncion</a:t>
            </a:r>
            <a:r>
              <a:rPr lang="tr-TR" dirty="0"/>
              <a:t>. The 1994 </a:t>
            </a:r>
            <a:r>
              <a:rPr lang="tr-TR" dirty="0" err="1"/>
              <a:t>Treaty</a:t>
            </a:r>
            <a:r>
              <a:rPr lang="tr-TR" dirty="0"/>
              <a:t> of </a:t>
            </a:r>
            <a:r>
              <a:rPr lang="tr-TR" dirty="0" err="1"/>
              <a:t>Ouro</a:t>
            </a:r>
            <a:r>
              <a:rPr lang="tr-TR" dirty="0"/>
              <a:t> </a:t>
            </a:r>
            <a:r>
              <a:rPr lang="tr-TR" dirty="0" err="1"/>
              <a:t>Preto</a:t>
            </a:r>
            <a:r>
              <a:rPr lang="tr-TR" dirty="0"/>
              <a:t> </a:t>
            </a:r>
            <a:r>
              <a:rPr lang="tr-TR" dirty="0" err="1"/>
              <a:t>gave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body a </a:t>
            </a:r>
            <a:r>
              <a:rPr lang="tr-TR" dirty="0" err="1"/>
              <a:t>wider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formalised</a:t>
            </a:r>
            <a:r>
              <a:rPr lang="tr-TR" dirty="0"/>
              <a:t> a </a:t>
            </a:r>
            <a:r>
              <a:rPr lang="tr-TR" dirty="0" err="1"/>
              <a:t>customs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.</a:t>
            </a:r>
          </a:p>
          <a:p>
            <a:r>
              <a:rPr lang="tr-TR" dirty="0"/>
              <a:t> 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Argentina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Mercosur's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giants</a:t>
            </a:r>
            <a:r>
              <a:rPr lang="tr-TR" dirty="0"/>
              <a:t>. </a:t>
            </a:r>
            <a:r>
              <a:rPr lang="tr-TR" dirty="0" err="1"/>
              <a:t>Bolivia</a:t>
            </a:r>
            <a:r>
              <a:rPr lang="tr-TR" dirty="0"/>
              <a:t>,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Colombia</a:t>
            </a:r>
            <a:r>
              <a:rPr lang="tr-TR" dirty="0"/>
              <a:t>, </a:t>
            </a:r>
            <a:r>
              <a:rPr lang="tr-TR" dirty="0" err="1"/>
              <a:t>Ecuador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Peru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associate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; </a:t>
            </a:r>
            <a:r>
              <a:rPr lang="tr-TR" dirty="0" err="1"/>
              <a:t>they</a:t>
            </a:r>
            <a:r>
              <a:rPr lang="tr-TR" dirty="0"/>
              <a:t> can </a:t>
            </a:r>
            <a:r>
              <a:rPr lang="tr-TR" dirty="0" err="1"/>
              <a:t>join</a:t>
            </a:r>
            <a:r>
              <a:rPr lang="tr-TR" dirty="0"/>
              <a:t> </a:t>
            </a:r>
            <a:r>
              <a:rPr lang="tr-TR" dirty="0" err="1"/>
              <a:t>free-trade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but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outside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bloc's</a:t>
            </a:r>
            <a:r>
              <a:rPr lang="tr-TR" dirty="0"/>
              <a:t> </a:t>
            </a:r>
            <a:r>
              <a:rPr lang="tr-TR" dirty="0" err="1"/>
              <a:t>customs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.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 as a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suspended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Santiago </a:t>
            </a:r>
            <a:r>
              <a:rPr lang="tr-TR" dirty="0" err="1"/>
              <a:t>signed</a:t>
            </a:r>
            <a:r>
              <a:rPr lang="tr-TR" dirty="0"/>
              <a:t> a </a:t>
            </a:r>
            <a:r>
              <a:rPr lang="tr-TR" dirty="0" err="1"/>
              <a:t>free-trade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in 2002.</a:t>
            </a:r>
          </a:p>
          <a:p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tariff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regulate</a:t>
            </a:r>
            <a:r>
              <a:rPr lang="tr-TR" dirty="0"/>
              <a:t>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bloc</a:t>
            </a:r>
            <a:r>
              <a:rPr lang="tr-TR" dirty="0"/>
              <a:t> can </a:t>
            </a:r>
            <a:r>
              <a:rPr lang="tr-TR" dirty="0" err="1"/>
              <a:t>arbitrate</a:t>
            </a:r>
            <a:r>
              <a:rPr lang="tr-TR" dirty="0"/>
              <a:t> in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disputes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longer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,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create</a:t>
            </a:r>
            <a:r>
              <a:rPr lang="tr-TR" dirty="0"/>
              <a:t> a </a:t>
            </a:r>
            <a:r>
              <a:rPr lang="tr-TR" dirty="0" err="1"/>
              <a:t>continent-wide</a:t>
            </a:r>
            <a:r>
              <a:rPr lang="tr-TR" dirty="0"/>
              <a:t> </a:t>
            </a:r>
            <a:r>
              <a:rPr lang="tr-TR" dirty="0" err="1"/>
              <a:t>free-trade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creation</a:t>
            </a:r>
            <a:r>
              <a:rPr lang="tr-TR" dirty="0"/>
              <a:t> of a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bank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mooted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654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BB4CDD2-B2EA-BD42-9676-760276C85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CELAC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EEEC3D-2A46-554F-812B-BD9E77F6D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r>
              <a:rPr lang="tr-TR" dirty="0"/>
              <a:t>The </a:t>
            </a:r>
            <a:r>
              <a:rPr lang="tr-TR" dirty="0" err="1"/>
              <a:t>Community</a:t>
            </a:r>
            <a:r>
              <a:rPr lang="tr-TR" dirty="0"/>
              <a:t> of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Caribbean </a:t>
            </a:r>
            <a:r>
              <a:rPr lang="tr-TR" dirty="0" err="1"/>
              <a:t>States</a:t>
            </a:r>
            <a:r>
              <a:rPr lang="tr-TR" dirty="0"/>
              <a:t> (CELAC) is an </a:t>
            </a:r>
            <a:r>
              <a:rPr lang="tr-TR" dirty="0" err="1"/>
              <a:t>intergovernmental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political </a:t>
            </a:r>
            <a:r>
              <a:rPr lang="tr-TR" dirty="0" err="1"/>
              <a:t>consultation</a:t>
            </a:r>
            <a:r>
              <a:rPr lang="tr-TR" dirty="0"/>
              <a:t> </a:t>
            </a:r>
            <a:r>
              <a:rPr lang="tr-TR" dirty="0" err="1"/>
              <a:t>comprising</a:t>
            </a:r>
            <a:r>
              <a:rPr lang="tr-TR" dirty="0"/>
              <a:t> Spanish, </a:t>
            </a:r>
            <a:r>
              <a:rPr lang="tr-TR" dirty="0" err="1"/>
              <a:t>Portuguese</a:t>
            </a:r>
            <a:r>
              <a:rPr lang="tr-TR" dirty="0"/>
              <a:t>, French, English,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Dutch-speaking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     It is </a:t>
            </a:r>
            <a:r>
              <a:rPr lang="tr-TR" dirty="0" err="1"/>
              <a:t>committed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advancing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gradual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of </a:t>
            </a:r>
            <a:r>
              <a:rPr lang="tr-TR" dirty="0" err="1"/>
              <a:t>integration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balancing</a:t>
            </a:r>
            <a:r>
              <a:rPr lang="tr-TR" dirty="0"/>
              <a:t> </a:t>
            </a:r>
            <a:r>
              <a:rPr lang="tr-TR" dirty="0" err="1"/>
              <a:t>unity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political, </a:t>
            </a:r>
            <a:r>
              <a:rPr lang="tr-TR" dirty="0" err="1"/>
              <a:t>economic</a:t>
            </a:r>
            <a:r>
              <a:rPr lang="tr-TR" dirty="0"/>
              <a:t>,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cultural</a:t>
            </a:r>
            <a:r>
              <a:rPr lang="tr-TR" dirty="0"/>
              <a:t> </a:t>
            </a:r>
            <a:r>
              <a:rPr lang="tr-TR" dirty="0" err="1"/>
              <a:t>diversity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600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inhabitants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Caribbean.</a:t>
            </a:r>
          </a:p>
          <a:p>
            <a:r>
              <a:rPr lang="tr-TR" dirty="0"/>
              <a:t>The </a:t>
            </a:r>
            <a:r>
              <a:rPr lang="tr-TR" dirty="0" err="1"/>
              <a:t>thirty-three</a:t>
            </a:r>
            <a:r>
              <a:rPr lang="tr-TR" dirty="0"/>
              <a:t> (33) </a:t>
            </a:r>
            <a:r>
              <a:rPr lang="tr-TR" dirty="0" err="1"/>
              <a:t>countries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CELAC.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Antigua </a:t>
            </a:r>
            <a:r>
              <a:rPr lang="tr-TR" dirty="0" err="1"/>
              <a:t>and</a:t>
            </a:r>
            <a:r>
              <a:rPr lang="tr-TR" dirty="0"/>
              <a:t> Barbuda, 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Bahamas</a:t>
            </a:r>
            <a:r>
              <a:rPr lang="tr-TR" dirty="0"/>
              <a:t>, Barbados, Belize, </a:t>
            </a:r>
            <a:r>
              <a:rPr lang="tr-TR" dirty="0" err="1"/>
              <a:t>Bolivia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Colombia</a:t>
            </a:r>
            <a:r>
              <a:rPr lang="tr-TR" dirty="0"/>
              <a:t>, </a:t>
            </a:r>
            <a:r>
              <a:rPr lang="tr-TR" dirty="0" err="1"/>
              <a:t>Costa</a:t>
            </a:r>
            <a:r>
              <a:rPr lang="tr-TR" dirty="0"/>
              <a:t> Rica, </a:t>
            </a:r>
            <a:r>
              <a:rPr lang="tr-TR" dirty="0" err="1"/>
              <a:t>Cuba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Dominican</a:t>
            </a:r>
            <a:r>
              <a:rPr lang="tr-TR" dirty="0"/>
              <a:t> </a:t>
            </a:r>
            <a:r>
              <a:rPr lang="tr-TR" dirty="0" err="1"/>
              <a:t>Republic</a:t>
            </a:r>
            <a:r>
              <a:rPr lang="tr-TR" dirty="0"/>
              <a:t>, </a:t>
            </a:r>
            <a:r>
              <a:rPr lang="tr-TR" dirty="0" err="1"/>
              <a:t>Ecuador</a:t>
            </a:r>
            <a:r>
              <a:rPr lang="tr-TR" dirty="0"/>
              <a:t>, El Salvador, St. </a:t>
            </a:r>
            <a:r>
              <a:rPr lang="tr-TR" dirty="0" err="1"/>
              <a:t>Kitts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Nevis, Grenada, Guatemala, Guyana, Haiti, Honduras, </a:t>
            </a:r>
            <a:r>
              <a:rPr lang="tr-TR" dirty="0" err="1"/>
              <a:t>Jamaica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Commonwealth</a:t>
            </a:r>
            <a:r>
              <a:rPr lang="tr-TR" dirty="0"/>
              <a:t> of </a:t>
            </a:r>
            <a:r>
              <a:rPr lang="tr-TR" dirty="0" err="1"/>
              <a:t>Dominica</a:t>
            </a:r>
            <a:r>
              <a:rPr lang="tr-TR" dirty="0"/>
              <a:t>, </a:t>
            </a:r>
            <a:r>
              <a:rPr lang="tr-TR" dirty="0" err="1"/>
              <a:t>Mexico</a:t>
            </a:r>
            <a:r>
              <a:rPr lang="tr-TR" dirty="0"/>
              <a:t>, </a:t>
            </a:r>
            <a:r>
              <a:rPr lang="tr-TR" dirty="0" err="1"/>
              <a:t>Nicaragua</a:t>
            </a:r>
            <a:r>
              <a:rPr lang="tr-TR" dirty="0"/>
              <a:t>, Panama, Paraguay, Peru, St. Vincent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Grenadines</a:t>
            </a:r>
            <a:r>
              <a:rPr lang="tr-TR" dirty="0"/>
              <a:t>, St. Lucia, </a:t>
            </a:r>
            <a:r>
              <a:rPr lang="tr-TR" dirty="0" err="1"/>
              <a:t>Suriname</a:t>
            </a:r>
            <a:r>
              <a:rPr lang="tr-TR" dirty="0"/>
              <a:t>, Trinidad </a:t>
            </a:r>
            <a:r>
              <a:rPr lang="tr-TR" dirty="0" err="1"/>
              <a:t>and</a:t>
            </a:r>
            <a:r>
              <a:rPr lang="tr-TR" dirty="0"/>
              <a:t> Tobago, Uruguay </a:t>
            </a:r>
            <a:r>
              <a:rPr lang="tr-TR" dirty="0" err="1"/>
              <a:t>and</a:t>
            </a:r>
            <a:r>
              <a:rPr lang="tr-TR" dirty="0"/>
              <a:t> Venezuela.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8730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2973A2-8B53-BD43-BC34-CB916CDB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developıng</a:t>
            </a:r>
            <a:r>
              <a:rPr lang="tr-TR" dirty="0"/>
              <a:t> </a:t>
            </a:r>
            <a:r>
              <a:rPr lang="tr-TR" dirty="0" err="1"/>
              <a:t>tıes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r>
              <a:rPr lang="tr-TR" dirty="0"/>
              <a:t> ıs </a:t>
            </a:r>
            <a:r>
              <a:rPr lang="tr-TR" dirty="0" err="1"/>
              <a:t>ımportant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eu</a:t>
            </a:r>
            <a:r>
              <a:rPr lang="tr-TR" dirty="0"/>
              <a:t>?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650B8C-83E8-9E42-932C-D101F4B2D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Latin </a:t>
            </a:r>
            <a:r>
              <a:rPr lang="tr-TR" dirty="0" err="1"/>
              <a:t>America</a:t>
            </a:r>
            <a:r>
              <a:rPr lang="tr-TR" dirty="0"/>
              <a:t> –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mindedness</a:t>
            </a:r>
            <a:r>
              <a:rPr lang="tr-TR" dirty="0"/>
              <a:t>-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- Human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, </a:t>
            </a:r>
            <a:r>
              <a:rPr lang="tr-TR" dirty="0" err="1"/>
              <a:t>Democracy</a:t>
            </a:r>
            <a:r>
              <a:rPr lang="tr-TR" dirty="0"/>
              <a:t> ,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Aganist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Crisis</a:t>
            </a:r>
            <a:endParaRPr lang="tr-TR" dirty="0"/>
          </a:p>
          <a:p>
            <a:r>
              <a:rPr lang="tr-TR" dirty="0"/>
              <a:t>The EU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represent</a:t>
            </a:r>
            <a:r>
              <a:rPr lang="tr-TR" dirty="0"/>
              <a:t> 14%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world's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21% of global GDP.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almost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votes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UN General Assembly.</a:t>
            </a:r>
          </a:p>
          <a:p>
            <a:r>
              <a:rPr lang="tr-TR" dirty="0" err="1"/>
              <a:t>Moreover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global </a:t>
            </a:r>
            <a:r>
              <a:rPr lang="tr-TR" dirty="0" err="1"/>
              <a:t>order</a:t>
            </a:r>
            <a:r>
              <a:rPr lang="tr-TR" dirty="0"/>
              <a:t>: </a:t>
            </a:r>
            <a:r>
              <a:rPr lang="tr-TR" dirty="0" err="1"/>
              <a:t>By</a:t>
            </a:r>
            <a:r>
              <a:rPr lang="tr-TR" dirty="0"/>
              <a:t> 2050, </a:t>
            </a:r>
            <a:r>
              <a:rPr lang="tr-TR" dirty="0" err="1"/>
              <a:t>four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 (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</a:t>
            </a:r>
            <a:r>
              <a:rPr lang="tr-TR" dirty="0" err="1"/>
              <a:t>Indonesia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)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Global South. EU </a:t>
            </a:r>
            <a:r>
              <a:rPr lang="tr-TR" dirty="0" err="1"/>
              <a:t>might</a:t>
            </a:r>
            <a:r>
              <a:rPr lang="tr-TR" dirty="0"/>
              <a:t> be </a:t>
            </a:r>
            <a:r>
              <a:rPr lang="tr-TR" dirty="0" err="1"/>
              <a:t>losing</a:t>
            </a:r>
            <a:r>
              <a:rPr lang="tr-TR" dirty="0"/>
              <a:t> </a:t>
            </a:r>
            <a:r>
              <a:rPr lang="tr-TR" dirty="0" err="1"/>
              <a:t>ground</a:t>
            </a:r>
            <a:r>
              <a:rPr lang="tr-TR" dirty="0"/>
              <a:t>: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today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economically</a:t>
            </a:r>
            <a:r>
              <a:rPr lang="tr-TR" dirty="0"/>
              <a:t> </a:t>
            </a:r>
            <a:r>
              <a:rPr lang="tr-TR" dirty="0" err="1"/>
              <a:t>outranked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in Latin </a:t>
            </a:r>
            <a:r>
              <a:rPr lang="tr-TR" dirty="0" err="1"/>
              <a:t>America</a:t>
            </a:r>
            <a:r>
              <a:rPr lang="tr-TR" dirty="0"/>
              <a:t>, a </a:t>
            </a:r>
            <a:r>
              <a:rPr lang="tr-TR" dirty="0" err="1"/>
              <a:t>region</a:t>
            </a:r>
            <a:r>
              <a:rPr lang="tr-TR" dirty="0"/>
              <a:t> in </a:t>
            </a:r>
            <a:r>
              <a:rPr lang="tr-TR" dirty="0" err="1"/>
              <a:t>which</a:t>
            </a:r>
            <a:r>
              <a:rPr lang="tr-TR" dirty="0"/>
              <a:t> Europe had </a:t>
            </a:r>
            <a:r>
              <a:rPr lang="tr-TR" dirty="0" err="1"/>
              <a:t>traditionally</a:t>
            </a:r>
            <a:r>
              <a:rPr lang="tr-TR" dirty="0"/>
              <a:t> a dominant role: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overtaken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region`s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US.</a:t>
            </a:r>
          </a:p>
        </p:txBody>
      </p:sp>
    </p:spTree>
    <p:extLst>
      <p:ext uri="{BB962C8B-B14F-4D97-AF65-F5344CB8AC3E}">
        <p14:creationId xmlns:p14="http://schemas.microsoft.com/office/powerpoint/2010/main" val="4774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6EF2687-46B7-C643-86BB-CC68FE6BA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13" y="584024"/>
            <a:ext cx="10058400" cy="1609344"/>
          </a:xfrm>
        </p:spPr>
        <p:txBody>
          <a:bodyPr/>
          <a:lstStyle/>
          <a:p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LAC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3BEE50-34FE-D54C-91AD-C94CE0FA4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, LAC is not a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partner. </a:t>
            </a:r>
          </a:p>
          <a:p>
            <a:r>
              <a:rPr lang="tr-TR" dirty="0" err="1"/>
              <a:t>Brazil</a:t>
            </a:r>
            <a:r>
              <a:rPr lang="tr-TR" dirty="0"/>
              <a:t> (</a:t>
            </a:r>
            <a:r>
              <a:rPr lang="tr-TR" dirty="0" err="1"/>
              <a:t>rank</a:t>
            </a:r>
            <a:r>
              <a:rPr lang="tr-TR" dirty="0"/>
              <a:t> 11)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 (</a:t>
            </a:r>
            <a:r>
              <a:rPr lang="tr-TR" dirty="0" err="1"/>
              <a:t>rank</a:t>
            </a:r>
            <a:r>
              <a:rPr lang="tr-TR" dirty="0"/>
              <a:t> 13) </a:t>
            </a:r>
            <a:r>
              <a:rPr lang="tr-TR" dirty="0" err="1"/>
              <a:t>accounted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1.6 </a:t>
            </a:r>
            <a:r>
              <a:rPr lang="tr-TR" dirty="0" err="1"/>
              <a:t>and</a:t>
            </a:r>
            <a:r>
              <a:rPr lang="tr-TR" dirty="0"/>
              <a:t> 1.4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respectively</a:t>
            </a:r>
            <a:r>
              <a:rPr lang="tr-TR" dirty="0"/>
              <a:t> of EU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2021. 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ranked</a:t>
            </a:r>
            <a:r>
              <a:rPr lang="tr-TR" dirty="0"/>
              <a:t> 38 (0.4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), </a:t>
            </a:r>
            <a:r>
              <a:rPr lang="tr-TR" dirty="0" err="1"/>
              <a:t>Argentina</a:t>
            </a:r>
            <a:r>
              <a:rPr lang="tr-TR" dirty="0"/>
              <a:t> 39 (0.4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), </a:t>
            </a:r>
            <a:r>
              <a:rPr lang="tr-TR" dirty="0" err="1"/>
              <a:t>Co</a:t>
            </a:r>
            <a:r>
              <a:rPr lang="tr-TR" dirty="0"/>
              <a:t>- </a:t>
            </a:r>
            <a:r>
              <a:rPr lang="tr-TR" dirty="0" err="1"/>
              <a:t>lombia</a:t>
            </a:r>
            <a:r>
              <a:rPr lang="tr-TR" dirty="0"/>
              <a:t> 47 (0.3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Peru 49 (0.2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 (EUROSTAT). </a:t>
            </a:r>
          </a:p>
          <a:p>
            <a:r>
              <a:rPr lang="tr-TR" dirty="0" err="1"/>
              <a:t>Viewed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Atlantic</a:t>
            </a:r>
            <a:r>
              <a:rPr lang="tr-TR" dirty="0"/>
              <a:t>,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beginning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twenty-first</a:t>
            </a:r>
            <a:r>
              <a:rPr lang="tr-TR" dirty="0"/>
              <a:t> </a:t>
            </a:r>
            <a:r>
              <a:rPr lang="tr-TR" dirty="0" err="1"/>
              <a:t>century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LAC’s</a:t>
            </a:r>
            <a:r>
              <a:rPr lang="tr-TR" dirty="0"/>
              <a:t> </a:t>
            </a:r>
            <a:r>
              <a:rPr lang="tr-TR" dirty="0" err="1"/>
              <a:t>second-most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(</a:t>
            </a:r>
            <a:r>
              <a:rPr lang="tr-TR" dirty="0" err="1"/>
              <a:t>behind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US); in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. In </a:t>
            </a:r>
            <a:r>
              <a:rPr lang="tr-TR" dirty="0" err="1"/>
              <a:t>the</a:t>
            </a:r>
            <a:r>
              <a:rPr lang="tr-TR" dirty="0"/>
              <a:t> 2010s,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overtaken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has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become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leading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(in </a:t>
            </a:r>
            <a:r>
              <a:rPr lang="tr-TR" dirty="0" err="1"/>
              <a:t>goods</a:t>
            </a:r>
            <a:r>
              <a:rPr lang="tr-TR" dirty="0"/>
              <a:t>)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Cuba</a:t>
            </a:r>
            <a:r>
              <a:rPr lang="tr-TR" dirty="0"/>
              <a:t> has </a:t>
            </a:r>
            <a:r>
              <a:rPr lang="tr-TR" dirty="0" err="1"/>
              <a:t>the</a:t>
            </a:r>
            <a:r>
              <a:rPr lang="tr-TR" dirty="0"/>
              <a:t> EU as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foremost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partner, </a:t>
            </a:r>
            <a:r>
              <a:rPr lang="tr-TR" dirty="0" err="1"/>
              <a:t>clearly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- </a:t>
            </a:r>
            <a:r>
              <a:rPr lang="tr-TR" dirty="0" err="1"/>
              <a:t>distancing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here.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as </a:t>
            </a:r>
            <a:r>
              <a:rPr lang="tr-TR" dirty="0" err="1"/>
              <a:t>trading</a:t>
            </a:r>
            <a:r>
              <a:rPr lang="tr-TR" dirty="0"/>
              <a:t> partner is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US.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0597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E624E0-A185-704E-B8F4-835034F6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LAC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9ADB39-1442-ED44-B037-B2CB265BE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610139"/>
            <a:ext cx="10058400" cy="4562061"/>
          </a:xfrm>
        </p:spPr>
        <p:txBody>
          <a:bodyPr>
            <a:normAutofit fontScale="85000" lnSpcReduction="10000"/>
          </a:bodyPr>
          <a:lstStyle/>
          <a:p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displaced</a:t>
            </a:r>
            <a:r>
              <a:rPr lang="tr-TR" dirty="0"/>
              <a:t> Europe as </a:t>
            </a:r>
            <a:r>
              <a:rPr lang="tr-TR" dirty="0" err="1"/>
              <a:t>LAC’s</a:t>
            </a:r>
            <a:r>
              <a:rPr lang="tr-TR" dirty="0"/>
              <a:t> </a:t>
            </a:r>
            <a:r>
              <a:rPr lang="tr-TR" dirty="0" err="1"/>
              <a:t>second-most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partner, Europe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holds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upper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 as an </a:t>
            </a:r>
            <a:r>
              <a:rPr lang="tr-TR" dirty="0" err="1"/>
              <a:t>investor</a:t>
            </a:r>
            <a:r>
              <a:rPr lang="tr-TR" dirty="0"/>
              <a:t> in LAC. It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mentioned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2020 </a:t>
            </a:r>
            <a:r>
              <a:rPr lang="tr-TR" b="1" dirty="0" err="1"/>
              <a:t>Brazil</a:t>
            </a:r>
            <a:r>
              <a:rPr lang="tr-TR" b="1" dirty="0"/>
              <a:t> (3.1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cent</a:t>
            </a:r>
            <a:r>
              <a:rPr lang="tr-TR" b="1" dirty="0"/>
              <a:t>)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Mexico</a:t>
            </a:r>
            <a:r>
              <a:rPr lang="tr-TR" b="1" dirty="0"/>
              <a:t> (2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cent</a:t>
            </a:r>
            <a:r>
              <a:rPr lang="tr-TR" b="1" dirty="0"/>
              <a:t>) </a:t>
            </a:r>
            <a:r>
              <a:rPr lang="tr-TR" b="1" dirty="0" err="1"/>
              <a:t>together</a:t>
            </a:r>
            <a:r>
              <a:rPr lang="tr-TR" b="1" dirty="0"/>
              <a:t> </a:t>
            </a:r>
            <a:r>
              <a:rPr lang="tr-TR" b="1" dirty="0" err="1"/>
              <a:t>absorbed</a:t>
            </a:r>
            <a:r>
              <a:rPr lang="tr-TR" b="1" dirty="0"/>
              <a:t> </a:t>
            </a:r>
            <a:r>
              <a:rPr lang="tr-TR" b="1" dirty="0" err="1"/>
              <a:t>more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total </a:t>
            </a:r>
            <a:r>
              <a:rPr lang="tr-TR" b="1" dirty="0" err="1"/>
              <a:t>foreign</a:t>
            </a:r>
            <a:r>
              <a:rPr lang="tr-TR" b="1" dirty="0"/>
              <a:t> </a:t>
            </a:r>
            <a:r>
              <a:rPr lang="tr-TR" b="1" dirty="0" err="1"/>
              <a:t>direct</a:t>
            </a:r>
            <a:r>
              <a:rPr lang="tr-TR" b="1" dirty="0"/>
              <a:t> </a:t>
            </a:r>
            <a:r>
              <a:rPr lang="tr-TR" b="1" dirty="0" err="1"/>
              <a:t>investment</a:t>
            </a:r>
            <a:r>
              <a:rPr lang="tr-TR" b="1" dirty="0"/>
              <a:t> (FDI) </a:t>
            </a:r>
            <a:r>
              <a:rPr lang="tr-TR" b="1" dirty="0" err="1"/>
              <a:t>stocks</a:t>
            </a:r>
            <a:r>
              <a:rPr lang="tr-TR" b="1" dirty="0"/>
              <a:t> </a:t>
            </a:r>
            <a:r>
              <a:rPr lang="tr-TR" b="1" dirty="0" err="1"/>
              <a:t>held</a:t>
            </a:r>
            <a:r>
              <a:rPr lang="tr-TR" b="1" dirty="0"/>
              <a:t> </a:t>
            </a:r>
            <a:r>
              <a:rPr lang="tr-TR" b="1" dirty="0" err="1"/>
              <a:t>by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in </a:t>
            </a:r>
            <a:r>
              <a:rPr lang="tr-TR" b="1" dirty="0" err="1"/>
              <a:t>the</a:t>
            </a:r>
            <a:r>
              <a:rPr lang="tr-TR" b="1" dirty="0"/>
              <a:t> rest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world</a:t>
            </a:r>
            <a:r>
              <a:rPr lang="tr-TR" b="1" dirty="0"/>
              <a:t> </a:t>
            </a:r>
            <a:r>
              <a:rPr lang="tr-TR" dirty="0"/>
              <a:t>(EUR 2.090 </a:t>
            </a:r>
            <a:r>
              <a:rPr lang="tr-TR" dirty="0" err="1"/>
              <a:t>billion</a:t>
            </a:r>
            <a:r>
              <a:rPr lang="tr-TR" dirty="0"/>
              <a:t>)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(2.3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(3.3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 (EUROSTAT).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pandemic</a:t>
            </a:r>
            <a:r>
              <a:rPr lang="tr-TR" dirty="0"/>
              <a:t> (2015–2019), </a:t>
            </a:r>
            <a:r>
              <a:rPr lang="tr-TR" dirty="0" err="1"/>
              <a:t>the</a:t>
            </a:r>
            <a:r>
              <a:rPr lang="tr-TR" dirty="0"/>
              <a:t> EU (not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Netherlands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Luxembourg</a:t>
            </a:r>
            <a:r>
              <a:rPr lang="tr-TR" dirty="0"/>
              <a:t>, 21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 </a:t>
            </a:r>
            <a:r>
              <a:rPr lang="tr-TR" dirty="0" err="1"/>
              <a:t>accounted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24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of FDI </a:t>
            </a:r>
            <a:r>
              <a:rPr lang="tr-TR" dirty="0" err="1"/>
              <a:t>inflows</a:t>
            </a:r>
            <a:r>
              <a:rPr lang="tr-TR" dirty="0"/>
              <a:t> in LAC (11 </a:t>
            </a:r>
            <a:r>
              <a:rPr lang="tr-TR" dirty="0" err="1"/>
              <a:t>countries</a:t>
            </a:r>
            <a:r>
              <a:rPr lang="tr-TR" dirty="0"/>
              <a:t>, not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MERCO- SUR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Argentina</a:t>
            </a:r>
            <a:r>
              <a:rPr lang="tr-TR" dirty="0"/>
              <a:t>, Paraguay, </a:t>
            </a:r>
            <a:r>
              <a:rPr lang="tr-TR" dirty="0" err="1"/>
              <a:t>and</a:t>
            </a:r>
            <a:r>
              <a:rPr lang="tr-TR" dirty="0"/>
              <a:t> Uruguay),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for</a:t>
            </a:r>
            <a:r>
              <a:rPr lang="tr-TR" dirty="0"/>
              <a:t> 25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(ECLAC 2021). The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26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in 2021 (US 35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; </a:t>
            </a:r>
            <a:r>
              <a:rPr lang="tr-TR" dirty="0" err="1"/>
              <a:t>Netherlands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Luxembourg</a:t>
            </a:r>
            <a:r>
              <a:rPr lang="tr-TR" dirty="0"/>
              <a:t> 10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) (ECLAC 2022).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investments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Netherlands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Luxembourg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ultimate</a:t>
            </a:r>
            <a:r>
              <a:rPr lang="tr-TR" dirty="0"/>
              <a:t> </a:t>
            </a:r>
            <a:r>
              <a:rPr lang="tr-TR" dirty="0" err="1"/>
              <a:t>origins</a:t>
            </a:r>
            <a:r>
              <a:rPr lang="tr-TR" dirty="0"/>
              <a:t> </a:t>
            </a:r>
            <a:r>
              <a:rPr lang="tr-TR" dirty="0" err="1"/>
              <a:t>cannot</a:t>
            </a:r>
            <a:r>
              <a:rPr lang="tr-TR" dirty="0"/>
              <a:t> be </a:t>
            </a:r>
            <a:r>
              <a:rPr lang="tr-TR" dirty="0" err="1"/>
              <a:t>identified</a:t>
            </a:r>
            <a:r>
              <a:rPr lang="tr-TR" dirty="0"/>
              <a:t>. </a:t>
            </a:r>
            <a:r>
              <a:rPr lang="tr-TR" dirty="0" err="1"/>
              <a:t>Taking</a:t>
            </a:r>
            <a:r>
              <a:rPr lang="tr-TR" dirty="0"/>
              <a:t> ad- </a:t>
            </a:r>
            <a:r>
              <a:rPr lang="tr-TR" dirty="0" err="1"/>
              <a:t>vantage</a:t>
            </a:r>
            <a:r>
              <a:rPr lang="tr-TR" dirty="0"/>
              <a:t> of </a:t>
            </a:r>
            <a:r>
              <a:rPr lang="tr-TR" dirty="0" err="1"/>
              <a:t>tax</a:t>
            </a:r>
            <a:r>
              <a:rPr lang="tr-TR" dirty="0"/>
              <a:t> </a:t>
            </a:r>
            <a:r>
              <a:rPr lang="tr-TR" dirty="0" err="1"/>
              <a:t>benefits</a:t>
            </a:r>
            <a:r>
              <a:rPr lang="tr-TR" dirty="0"/>
              <a:t>, </a:t>
            </a:r>
            <a:r>
              <a:rPr lang="tr-TR" dirty="0" err="1"/>
              <a:t>transnational</a:t>
            </a:r>
            <a:r>
              <a:rPr lang="tr-TR" dirty="0"/>
              <a:t> </a:t>
            </a:r>
            <a:r>
              <a:rPr lang="tr-TR" dirty="0" err="1"/>
              <a:t>companies</a:t>
            </a:r>
            <a:r>
              <a:rPr lang="tr-TR" dirty="0"/>
              <a:t> (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Chinese</a:t>
            </a:r>
            <a:r>
              <a:rPr lang="tr-TR" dirty="0"/>
              <a:t> </a:t>
            </a:r>
            <a:r>
              <a:rPr lang="tr-TR" dirty="0" err="1"/>
              <a:t>ones</a:t>
            </a:r>
            <a:r>
              <a:rPr lang="tr-TR" dirty="0"/>
              <a:t>)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investments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EU </a:t>
            </a:r>
            <a:r>
              <a:rPr lang="tr-TR" dirty="0" err="1"/>
              <a:t>countries</a:t>
            </a:r>
            <a:r>
              <a:rPr lang="tr-TR" dirty="0"/>
              <a:t>. In 2021 US </a:t>
            </a:r>
            <a:r>
              <a:rPr lang="tr-TR" dirty="0" err="1"/>
              <a:t>companies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leading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</a:t>
            </a:r>
            <a:r>
              <a:rPr lang="tr-TR" dirty="0" err="1"/>
              <a:t>comes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greenfield</a:t>
            </a:r>
            <a:r>
              <a:rPr lang="tr-TR" dirty="0"/>
              <a:t> </a:t>
            </a:r>
            <a:r>
              <a:rPr lang="tr-TR" dirty="0" err="1"/>
              <a:t>investments</a:t>
            </a:r>
            <a:r>
              <a:rPr lang="tr-TR" dirty="0"/>
              <a:t>,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EU </a:t>
            </a:r>
            <a:r>
              <a:rPr lang="tr-TR" dirty="0" err="1"/>
              <a:t>ones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contrast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peaking</a:t>
            </a:r>
            <a:r>
              <a:rPr lang="tr-TR" dirty="0"/>
              <a:t> in 2019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Chinese</a:t>
            </a:r>
            <a:r>
              <a:rPr lang="tr-TR" dirty="0"/>
              <a:t> </a:t>
            </a:r>
            <a:r>
              <a:rPr lang="tr-TR" dirty="0" err="1"/>
              <a:t>greenfield</a:t>
            </a:r>
            <a:r>
              <a:rPr lang="tr-TR" dirty="0"/>
              <a:t> FDI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significantly</a:t>
            </a:r>
            <a:r>
              <a:rPr lang="tr-TR" dirty="0"/>
              <a:t> in 2020 </a:t>
            </a:r>
            <a:r>
              <a:rPr lang="tr-TR" dirty="0" err="1"/>
              <a:t>and</a:t>
            </a:r>
            <a:r>
              <a:rPr lang="tr-TR" dirty="0"/>
              <a:t> 2021, </a:t>
            </a:r>
            <a:r>
              <a:rPr lang="tr-TR" dirty="0" err="1"/>
              <a:t>falling</a:t>
            </a:r>
            <a:r>
              <a:rPr lang="tr-TR" dirty="0"/>
              <a:t> </a:t>
            </a:r>
            <a:r>
              <a:rPr lang="tr-TR" dirty="0" err="1"/>
              <a:t>behind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US, </a:t>
            </a:r>
            <a:r>
              <a:rPr lang="tr-TR" dirty="0" err="1"/>
              <a:t>Spain</a:t>
            </a:r>
            <a:r>
              <a:rPr lang="tr-TR" dirty="0"/>
              <a:t>, Germany,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Canada</a:t>
            </a:r>
            <a:r>
              <a:rPr lang="tr-TR" dirty="0"/>
              <a:t> (</a:t>
            </a:r>
            <a:r>
              <a:rPr lang="tr-TR" dirty="0" err="1"/>
              <a:t>Albright</a:t>
            </a:r>
            <a:r>
              <a:rPr lang="tr-TR" dirty="0"/>
              <a:t>, Ray,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Liu</a:t>
            </a:r>
            <a:r>
              <a:rPr lang="tr-TR" dirty="0"/>
              <a:t> 2022). In </a:t>
            </a:r>
            <a:r>
              <a:rPr lang="tr-TR" dirty="0" err="1"/>
              <a:t>many</a:t>
            </a:r>
            <a:r>
              <a:rPr lang="tr-TR" dirty="0"/>
              <a:t> LAC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sectors</a:t>
            </a:r>
            <a:r>
              <a:rPr lang="tr-TR" dirty="0"/>
              <a:t>, </a:t>
            </a:r>
            <a:r>
              <a:rPr lang="tr-TR" dirty="0" err="1"/>
              <a:t>from</a:t>
            </a:r>
            <a:r>
              <a:rPr lang="tr-TR" dirty="0"/>
              <a:t> an EU </a:t>
            </a:r>
            <a:r>
              <a:rPr lang="tr-TR" dirty="0" err="1"/>
              <a:t>perspective</a:t>
            </a:r>
            <a:r>
              <a:rPr lang="tr-TR" dirty="0"/>
              <a:t> </a:t>
            </a:r>
            <a:r>
              <a:rPr lang="tr-TR" dirty="0" err="1"/>
              <a:t>competition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US </a:t>
            </a:r>
            <a:r>
              <a:rPr lang="tr-TR" dirty="0" err="1"/>
              <a:t>companies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Chinese</a:t>
            </a:r>
            <a:r>
              <a:rPr lang="tr-TR" dirty="0"/>
              <a:t> </a:t>
            </a:r>
            <a:r>
              <a:rPr lang="tr-TR" dirty="0" err="1"/>
              <a:t>ones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5510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925E84-4267-5243-962A-C3B0E51A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D1BDBB-D107-634F-8FCB-C1A712353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The LAC </a:t>
            </a:r>
            <a:r>
              <a:rPr lang="tr-TR" dirty="0" err="1"/>
              <a:t>region</a:t>
            </a:r>
            <a:r>
              <a:rPr lang="tr-TR" dirty="0"/>
              <a:t> is </a:t>
            </a:r>
            <a:r>
              <a:rPr lang="tr-TR" dirty="0" err="1"/>
              <a:t>facing</a:t>
            </a:r>
            <a:r>
              <a:rPr lang="tr-TR" dirty="0"/>
              <a:t> 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b="1" dirty="0" err="1"/>
              <a:t>challenges</a:t>
            </a:r>
            <a:r>
              <a:rPr lang="tr-TR" dirty="0"/>
              <a:t>: </a:t>
            </a:r>
          </a:p>
          <a:p>
            <a:r>
              <a:rPr lang="tr-TR" dirty="0"/>
              <a:t>With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1.7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deaths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is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worst</a:t>
            </a:r>
            <a:r>
              <a:rPr lang="tr-TR" dirty="0"/>
              <a:t> </a:t>
            </a:r>
            <a:r>
              <a:rPr lang="tr-TR" dirty="0" err="1"/>
              <a:t>affected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differences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. </a:t>
            </a:r>
          </a:p>
          <a:p>
            <a:r>
              <a:rPr lang="tr-TR" dirty="0"/>
              <a:t> EU-LAC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fell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almost</a:t>
            </a:r>
            <a:r>
              <a:rPr lang="tr-TR" dirty="0"/>
              <a:t> 16 % in 2020,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recorded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worst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global </a:t>
            </a:r>
            <a:r>
              <a:rPr lang="tr-TR" dirty="0" err="1"/>
              <a:t>finance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falling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an </a:t>
            </a:r>
            <a:r>
              <a:rPr lang="tr-TR" dirty="0" err="1"/>
              <a:t>estimated</a:t>
            </a:r>
            <a:r>
              <a:rPr lang="tr-TR" dirty="0"/>
              <a:t> 13 % </a:t>
            </a:r>
            <a:r>
              <a:rPr lang="tr-TR" dirty="0" err="1"/>
              <a:t>and</a:t>
            </a:r>
            <a:r>
              <a:rPr lang="tr-TR" dirty="0"/>
              <a:t> 20 % </a:t>
            </a:r>
            <a:r>
              <a:rPr lang="tr-TR" dirty="0" err="1"/>
              <a:t>respectively</a:t>
            </a:r>
            <a:r>
              <a:rPr lang="tr-TR" dirty="0"/>
              <a:t>. </a:t>
            </a:r>
          </a:p>
          <a:p>
            <a:r>
              <a:rPr lang="tr-TR" dirty="0"/>
              <a:t> The </a:t>
            </a:r>
            <a:r>
              <a:rPr lang="tr-TR" dirty="0" err="1"/>
              <a:t>region</a:t>
            </a:r>
            <a:r>
              <a:rPr lang="tr-TR" dirty="0"/>
              <a:t> is </a:t>
            </a:r>
            <a:r>
              <a:rPr lang="tr-TR" dirty="0" err="1"/>
              <a:t>experiencing</a:t>
            </a:r>
            <a:r>
              <a:rPr lang="tr-TR" dirty="0"/>
              <a:t>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backsliding</a:t>
            </a:r>
            <a:r>
              <a:rPr lang="tr-TR" dirty="0"/>
              <a:t>: Political </a:t>
            </a:r>
            <a:r>
              <a:rPr lang="tr-TR" dirty="0" err="1"/>
              <a:t>instability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polarisationshapesthepoliticallandscapeinmanypartsofLatinAmerica,particularly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Andean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(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 Peru)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. </a:t>
            </a:r>
            <a:r>
              <a:rPr lang="tr-TR" dirty="0" err="1"/>
              <a:t>Today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is </a:t>
            </a:r>
            <a:r>
              <a:rPr lang="tr-TR" dirty="0" err="1"/>
              <a:t>amongst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polarised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 </a:t>
            </a:r>
          </a:p>
          <a:p>
            <a:r>
              <a:rPr lang="tr-TR" dirty="0"/>
              <a:t> 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Human </a:t>
            </a:r>
            <a:r>
              <a:rPr lang="tr-TR" dirty="0" err="1"/>
              <a:t>Rights</a:t>
            </a:r>
            <a:r>
              <a:rPr lang="tr-TR" dirty="0"/>
              <a:t> Watch, Latin </a:t>
            </a:r>
            <a:r>
              <a:rPr lang="tr-TR" dirty="0" err="1"/>
              <a:t>America</a:t>
            </a:r>
            <a:r>
              <a:rPr lang="tr-TR" dirty="0"/>
              <a:t> (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Nicaragua</a:t>
            </a:r>
            <a:r>
              <a:rPr lang="tr-TR" dirty="0"/>
              <a:t>, Venezuela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Cuba</a:t>
            </a:r>
            <a:r>
              <a:rPr lang="tr-TR" dirty="0"/>
              <a:t>) is </a:t>
            </a:r>
            <a:r>
              <a:rPr lang="tr-TR" dirty="0" err="1"/>
              <a:t>facing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gravest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 in </a:t>
            </a:r>
            <a:r>
              <a:rPr lang="tr-TR" dirty="0" err="1"/>
              <a:t>decades</a:t>
            </a:r>
            <a:r>
              <a:rPr lang="tr-TR" dirty="0"/>
              <a:t>. </a:t>
            </a:r>
          </a:p>
          <a:p>
            <a:r>
              <a:rPr lang="tr-TR" dirty="0" err="1"/>
              <a:t>Divergent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</a:t>
            </a:r>
            <a:r>
              <a:rPr lang="tr-TR" dirty="0" err="1"/>
              <a:t>persist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Venezuela </a:t>
            </a:r>
            <a:r>
              <a:rPr lang="tr-TR" dirty="0" err="1"/>
              <a:t>and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Maduro</a:t>
            </a:r>
            <a:r>
              <a:rPr lang="tr-TR" dirty="0"/>
              <a:t> </a:t>
            </a:r>
            <a:r>
              <a:rPr lang="tr-TR" dirty="0" err="1"/>
              <a:t>regime</a:t>
            </a:r>
            <a:r>
              <a:rPr lang="tr-TR" dirty="0"/>
              <a:t>.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changes</a:t>
            </a:r>
            <a:r>
              <a:rPr lang="tr-TR" dirty="0"/>
              <a:t> of </a:t>
            </a:r>
            <a:r>
              <a:rPr lang="tr-TR" dirty="0" err="1"/>
              <a:t>governments</a:t>
            </a:r>
            <a:r>
              <a:rPr lang="tr-TR" dirty="0"/>
              <a:t> in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Colombia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political </a:t>
            </a:r>
            <a:r>
              <a:rPr lang="tr-TR" dirty="0" err="1"/>
              <a:t>left</a:t>
            </a:r>
            <a:r>
              <a:rPr lang="tr-TR" dirty="0"/>
              <a:t>,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571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DCD0D4C-1ABA-AD48-BD48-AAED392F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092BEB-3703-8E45-925E-5A888F1F8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starting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re-</a:t>
            </a:r>
            <a:r>
              <a:rPr lang="tr-TR" dirty="0" err="1"/>
              <a:t>engage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Venezuela,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 do not </a:t>
            </a:r>
            <a:r>
              <a:rPr lang="tr-TR" dirty="0" err="1"/>
              <a:t>agree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cooperate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Nicolás</a:t>
            </a:r>
            <a:r>
              <a:rPr lang="tr-TR" dirty="0"/>
              <a:t> </a:t>
            </a:r>
            <a:r>
              <a:rPr lang="tr-TR" dirty="0" err="1"/>
              <a:t>Maduro</a:t>
            </a:r>
            <a:r>
              <a:rPr lang="tr-TR" dirty="0"/>
              <a:t> as a </a:t>
            </a:r>
            <a:r>
              <a:rPr lang="tr-TR" dirty="0" err="1"/>
              <a:t>democratically</a:t>
            </a:r>
            <a:r>
              <a:rPr lang="tr-TR" dirty="0"/>
              <a:t> </a:t>
            </a:r>
            <a:r>
              <a:rPr lang="tr-TR" dirty="0" err="1"/>
              <a:t>elected</a:t>
            </a:r>
            <a:r>
              <a:rPr lang="tr-TR" dirty="0"/>
              <a:t> </a:t>
            </a:r>
            <a:r>
              <a:rPr lang="tr-TR" dirty="0" err="1"/>
              <a:t>leader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dirty="0"/>
              <a:t>The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outlook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is not </a:t>
            </a:r>
            <a:r>
              <a:rPr lang="tr-TR" dirty="0" err="1"/>
              <a:t>rosy</a:t>
            </a:r>
            <a:r>
              <a:rPr lang="tr-TR" dirty="0"/>
              <a:t>: The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(ECLAC) has </a:t>
            </a:r>
            <a:r>
              <a:rPr lang="tr-TR" dirty="0" err="1"/>
              <a:t>warned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slow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1.4 % in 2023, </a:t>
            </a:r>
            <a:r>
              <a:rPr lang="tr-TR" dirty="0" err="1"/>
              <a:t>from</a:t>
            </a:r>
            <a:r>
              <a:rPr lang="tr-TR" dirty="0"/>
              <a:t> 3.4 % in 2022. </a:t>
            </a:r>
          </a:p>
          <a:p>
            <a:r>
              <a:rPr lang="tr-TR" dirty="0" err="1"/>
              <a:t>Russia’s</a:t>
            </a:r>
            <a:r>
              <a:rPr lang="tr-TR" dirty="0"/>
              <a:t>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 has </a:t>
            </a:r>
            <a:r>
              <a:rPr lang="tr-TR" dirty="0" err="1"/>
              <a:t>impacted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in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ways.These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an </a:t>
            </a:r>
            <a:r>
              <a:rPr lang="tr-TR" dirty="0" err="1"/>
              <a:t>increase</a:t>
            </a:r>
            <a:r>
              <a:rPr lang="tr-TR" dirty="0"/>
              <a:t> in </a:t>
            </a:r>
            <a:r>
              <a:rPr lang="tr-TR" dirty="0" err="1"/>
              <a:t>food</a:t>
            </a:r>
            <a:r>
              <a:rPr lang="tr-TR" dirty="0"/>
              <a:t>, </a:t>
            </a:r>
            <a:r>
              <a:rPr lang="tr-TR" dirty="0" err="1"/>
              <a:t>fertiliser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prices</a:t>
            </a:r>
            <a:r>
              <a:rPr lang="tr-TR" dirty="0"/>
              <a:t>, </a:t>
            </a:r>
            <a:r>
              <a:rPr lang="tr-TR" dirty="0" err="1"/>
              <a:t>rising</a:t>
            </a:r>
            <a:r>
              <a:rPr lang="tr-TR" dirty="0"/>
              <a:t> transport </a:t>
            </a:r>
            <a:r>
              <a:rPr lang="tr-TR" dirty="0" err="1"/>
              <a:t>costs</a:t>
            </a:r>
            <a:r>
              <a:rPr lang="tr-TR" dirty="0"/>
              <a:t>, </a:t>
            </a:r>
            <a:r>
              <a:rPr lang="tr-TR" dirty="0" err="1"/>
              <a:t>supply-chain</a:t>
            </a:r>
            <a:r>
              <a:rPr lang="tr-TR" dirty="0"/>
              <a:t> </a:t>
            </a:r>
            <a:r>
              <a:rPr lang="tr-TR" dirty="0" err="1"/>
              <a:t>obstacles</a:t>
            </a:r>
            <a:r>
              <a:rPr lang="tr-TR" dirty="0"/>
              <a:t>, </a:t>
            </a:r>
            <a:r>
              <a:rPr lang="tr-TR" dirty="0" err="1"/>
              <a:t>tightening</a:t>
            </a:r>
            <a:r>
              <a:rPr lang="tr-TR" dirty="0"/>
              <a:t> global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/>
              <a:t> (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inflation</a:t>
            </a:r>
            <a:r>
              <a:rPr lang="tr-TR" dirty="0"/>
              <a:t>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volatility</a:t>
            </a:r>
            <a:r>
              <a:rPr lang="tr-TR" dirty="0"/>
              <a:t>. </a:t>
            </a:r>
          </a:p>
          <a:p>
            <a:r>
              <a:rPr lang="tr-TR" dirty="0"/>
              <a:t>Migration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forced</a:t>
            </a:r>
            <a:r>
              <a:rPr lang="tr-TR" dirty="0"/>
              <a:t> </a:t>
            </a:r>
            <a:r>
              <a:rPr lang="tr-TR" dirty="0" err="1"/>
              <a:t>displacement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a </a:t>
            </a:r>
            <a:r>
              <a:rPr lang="tr-TR" dirty="0" err="1"/>
              <a:t>key</a:t>
            </a:r>
            <a:r>
              <a:rPr lang="tr-TR" dirty="0"/>
              <a:t> problem in LAC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Forced</a:t>
            </a:r>
            <a:r>
              <a:rPr lang="tr-TR" dirty="0"/>
              <a:t> </a:t>
            </a:r>
            <a:r>
              <a:rPr lang="tr-TR" dirty="0" err="1"/>
              <a:t>displacement</a:t>
            </a:r>
            <a:r>
              <a:rPr lang="tr-TR" dirty="0"/>
              <a:t> is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rising</a:t>
            </a:r>
            <a:r>
              <a:rPr lang="tr-TR" dirty="0"/>
              <a:t> in 2023,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root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– </a:t>
            </a:r>
            <a:r>
              <a:rPr lang="tr-TR" dirty="0" err="1"/>
              <a:t>violence</a:t>
            </a:r>
            <a:r>
              <a:rPr lang="tr-TR" dirty="0"/>
              <a:t>, </a:t>
            </a:r>
            <a:r>
              <a:rPr lang="tr-TR" dirty="0" err="1"/>
              <a:t>insecurity</a:t>
            </a:r>
            <a:r>
              <a:rPr lang="tr-TR" dirty="0"/>
              <a:t>,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erosion</a:t>
            </a:r>
            <a:r>
              <a:rPr lang="tr-TR" dirty="0"/>
              <a:t>, </a:t>
            </a:r>
            <a:r>
              <a:rPr lang="tr-TR" dirty="0" err="1"/>
              <a:t>inequality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– </a:t>
            </a:r>
            <a:r>
              <a:rPr lang="tr-TR" dirty="0" err="1"/>
              <a:t>persist</a:t>
            </a:r>
            <a:r>
              <a:rPr lang="tr-TR" dirty="0"/>
              <a:t>.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High </a:t>
            </a:r>
            <a:r>
              <a:rPr lang="tr-TR" dirty="0" err="1"/>
              <a:t>Commissioner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Refugees</a:t>
            </a:r>
            <a:r>
              <a:rPr lang="tr-TR" dirty="0"/>
              <a:t> (UNHCR),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hosts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18.4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refugees</a:t>
            </a:r>
            <a:r>
              <a:rPr lang="tr-TR" dirty="0"/>
              <a:t>, </a:t>
            </a:r>
            <a:r>
              <a:rPr lang="tr-TR" dirty="0" err="1"/>
              <a:t>asylum-seekers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displaced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stateless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016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06ACCF-02BA-0F4F-869D-5EE428664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DABB47-C64D-344C-87C8-CF5180730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Latin </a:t>
            </a:r>
            <a:r>
              <a:rPr lang="tr-TR" dirty="0" err="1"/>
              <a:t>America’s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stunted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USA’s</a:t>
            </a:r>
            <a:r>
              <a:rPr lang="tr-TR" dirty="0"/>
              <a:t> </a:t>
            </a:r>
            <a:r>
              <a:rPr lang="tr-TR" dirty="0" err="1"/>
              <a:t>fear</a:t>
            </a:r>
            <a:r>
              <a:rPr lang="tr-TR" dirty="0"/>
              <a:t> of </a:t>
            </a:r>
            <a:r>
              <a:rPr lang="tr-TR" dirty="0" err="1"/>
              <a:t>extra-hemispheric</a:t>
            </a:r>
            <a:r>
              <a:rPr lang="tr-TR" dirty="0"/>
              <a:t> </a:t>
            </a:r>
            <a:r>
              <a:rPr lang="tr-TR" dirty="0" err="1"/>
              <a:t>intervention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20th </a:t>
            </a:r>
            <a:r>
              <a:rPr lang="tr-TR" dirty="0" err="1"/>
              <a:t>century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Cold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(</a:t>
            </a:r>
            <a:r>
              <a:rPr lang="tr-TR" dirty="0" err="1"/>
              <a:t>Atkins</a:t>
            </a:r>
            <a:r>
              <a:rPr lang="tr-TR" dirty="0"/>
              <a:t>, 1977). As a </a:t>
            </a:r>
            <a:r>
              <a:rPr lang="tr-TR" dirty="0" err="1"/>
              <a:t>result</a:t>
            </a:r>
            <a:r>
              <a:rPr lang="tr-TR" dirty="0"/>
              <a:t>, </a:t>
            </a:r>
            <a:r>
              <a:rPr lang="tr-TR" dirty="0" err="1"/>
              <a:t>substantive</a:t>
            </a:r>
            <a:r>
              <a:rPr lang="tr-TR" dirty="0"/>
              <a:t> political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Europe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date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1980s. </a:t>
            </a:r>
          </a:p>
          <a:p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time of </a:t>
            </a:r>
            <a:r>
              <a:rPr lang="tr-TR" dirty="0" err="1"/>
              <a:t>the</a:t>
            </a:r>
            <a:r>
              <a:rPr lang="tr-TR" dirty="0"/>
              <a:t> Central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wars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debt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, a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differently</a:t>
            </a:r>
            <a:r>
              <a:rPr lang="tr-TR" dirty="0"/>
              <a:t> </a:t>
            </a:r>
            <a:r>
              <a:rPr lang="tr-TR" dirty="0" err="1"/>
              <a:t>situated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various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Commu</a:t>
            </a:r>
            <a:r>
              <a:rPr lang="tr-TR" dirty="0"/>
              <a:t>- </a:t>
            </a:r>
            <a:r>
              <a:rPr lang="tr-TR" dirty="0" err="1"/>
              <a:t>nity</a:t>
            </a:r>
            <a:r>
              <a:rPr lang="tr-TR" dirty="0"/>
              <a:t>, </a:t>
            </a:r>
            <a:r>
              <a:rPr lang="tr-TR" dirty="0" err="1"/>
              <a:t>member-states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 </a:t>
            </a:r>
            <a:r>
              <a:rPr lang="tr-TR" dirty="0" err="1"/>
              <a:t>organizations</a:t>
            </a:r>
            <a:r>
              <a:rPr lang="tr-TR" dirty="0"/>
              <a:t>) </a:t>
            </a:r>
            <a:r>
              <a:rPr lang="tr-TR" dirty="0" err="1"/>
              <a:t>contributed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emergence</a:t>
            </a:r>
            <a:r>
              <a:rPr lang="tr-TR" dirty="0"/>
              <a:t> of dense </a:t>
            </a:r>
            <a:r>
              <a:rPr lang="tr-TR" dirty="0" err="1"/>
              <a:t>networks</a:t>
            </a:r>
            <a:r>
              <a:rPr lang="tr-TR" dirty="0"/>
              <a:t> of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political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Europe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programmes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later</a:t>
            </a:r>
            <a:r>
              <a:rPr lang="tr-TR" dirty="0"/>
              <a:t>, in </a:t>
            </a:r>
            <a:r>
              <a:rPr lang="tr-TR" dirty="0" err="1"/>
              <a:t>the</a:t>
            </a:r>
            <a:r>
              <a:rPr lang="tr-TR" dirty="0"/>
              <a:t> 1990s </a:t>
            </a:r>
            <a:r>
              <a:rPr lang="tr-TR" dirty="0" err="1"/>
              <a:t>especially</a:t>
            </a:r>
            <a:r>
              <a:rPr lang="tr-TR" dirty="0"/>
              <a:t>,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privatized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larger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(</a:t>
            </a:r>
            <a:r>
              <a:rPr lang="tr-TR" dirty="0" err="1"/>
              <a:t>Crawley</a:t>
            </a:r>
            <a:r>
              <a:rPr lang="tr-TR" dirty="0"/>
              <a:t>, 2000).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557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291ECD-0418-AC43-A4E9-BDCF74DF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71C5AE-2655-AE46-9480-ED3981761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EU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lays</a:t>
            </a:r>
            <a:r>
              <a:rPr lang="tr-TR" dirty="0"/>
              <a:t> </a:t>
            </a:r>
            <a:r>
              <a:rPr lang="tr-TR" dirty="0" err="1"/>
              <a:t>claim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set of </a:t>
            </a:r>
            <a:r>
              <a:rPr lang="tr-TR" dirty="0" err="1"/>
              <a:t>interests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of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embrace</a:t>
            </a:r>
            <a:r>
              <a:rPr lang="tr-TR" dirty="0"/>
              <a:t> a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(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, 2003a). </a:t>
            </a:r>
          </a:p>
          <a:p>
            <a:r>
              <a:rPr lang="tr-TR" dirty="0"/>
              <a:t>Of </a:t>
            </a:r>
            <a:r>
              <a:rPr lang="tr-TR" dirty="0" err="1"/>
              <a:t>course</a:t>
            </a:r>
            <a:r>
              <a:rPr lang="tr-TR" dirty="0"/>
              <a:t>, Europe has </a:t>
            </a:r>
            <a:r>
              <a:rPr lang="tr-TR" dirty="0" err="1"/>
              <a:t>neither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mandate</a:t>
            </a:r>
            <a:r>
              <a:rPr lang="tr-TR" dirty="0"/>
              <a:t> </a:t>
            </a:r>
            <a:r>
              <a:rPr lang="tr-TR" dirty="0" err="1"/>
              <a:t>nor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impose</a:t>
            </a:r>
            <a:r>
              <a:rPr lang="tr-TR" dirty="0"/>
              <a:t> </a:t>
            </a:r>
            <a:r>
              <a:rPr lang="tr-TR" dirty="0" err="1"/>
              <a:t>norms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is, in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, </a:t>
            </a:r>
            <a:r>
              <a:rPr lang="tr-TR" dirty="0" err="1"/>
              <a:t>unwilling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bear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 of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. </a:t>
            </a:r>
            <a:r>
              <a:rPr lang="tr-TR" dirty="0" err="1"/>
              <a:t>Nevertheless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consistently</a:t>
            </a:r>
            <a:r>
              <a:rPr lang="tr-TR" dirty="0"/>
              <a:t> </a:t>
            </a:r>
            <a:r>
              <a:rPr lang="tr-TR" dirty="0" err="1"/>
              <a:t>tries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encourage</a:t>
            </a:r>
            <a:r>
              <a:rPr lang="tr-TR" dirty="0"/>
              <a:t> a </a:t>
            </a:r>
            <a:r>
              <a:rPr lang="tr-TR" dirty="0" err="1"/>
              <a:t>shift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balanced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,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responsibility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it </a:t>
            </a:r>
            <a:r>
              <a:rPr lang="tr-TR" dirty="0" err="1"/>
              <a:t>sees</a:t>
            </a:r>
            <a:r>
              <a:rPr lang="tr-TR" dirty="0"/>
              <a:t> as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diplomacy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, elite </a:t>
            </a:r>
            <a:r>
              <a:rPr lang="tr-TR" dirty="0" err="1"/>
              <a:t>interaction</a:t>
            </a:r>
            <a:r>
              <a:rPr lang="tr-TR" dirty="0"/>
              <a:t>,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advice</a:t>
            </a:r>
            <a:r>
              <a:rPr lang="tr-TR" dirty="0"/>
              <a:t>, political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EU-</a:t>
            </a:r>
            <a:r>
              <a:rPr lang="tr-TR" dirty="0" err="1"/>
              <a:t>sponsored</a:t>
            </a:r>
            <a:r>
              <a:rPr lang="tr-TR" dirty="0"/>
              <a:t> </a:t>
            </a:r>
            <a:r>
              <a:rPr lang="tr-TR" dirty="0" err="1"/>
              <a:t>seminars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168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BC6A285-F530-414D-813B-1A74D3392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4AB749-1279-A942-A8E7-5C6B71186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transfer </a:t>
            </a:r>
            <a:r>
              <a:rPr lang="tr-TR" dirty="0" err="1"/>
              <a:t>examples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  <a:r>
              <a:rPr lang="tr-TR" dirty="0" err="1"/>
              <a:t>In</a:t>
            </a:r>
            <a:r>
              <a:rPr lang="tr-TR" dirty="0"/>
              <a:t> 2003,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embarked</a:t>
            </a:r>
            <a:r>
              <a:rPr lang="tr-TR" dirty="0"/>
              <a:t> on a set of </a:t>
            </a:r>
            <a:r>
              <a:rPr lang="tr-TR" dirty="0" err="1"/>
              <a:t>initiatives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around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theme</a:t>
            </a:r>
            <a:r>
              <a:rPr lang="tr-TR" dirty="0"/>
              <a:t> of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exclusion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</a:t>
            </a:r>
            <a:r>
              <a:rPr lang="tr-TR" dirty="0" err="1"/>
              <a:t>funding</a:t>
            </a:r>
            <a:r>
              <a:rPr lang="tr-TR" dirty="0"/>
              <a:t>, </a:t>
            </a:r>
            <a:r>
              <a:rPr lang="tr-TR" dirty="0" err="1"/>
              <a:t>seminar</a:t>
            </a:r>
            <a:r>
              <a:rPr lang="tr-TR" dirty="0"/>
              <a:t> </a:t>
            </a:r>
            <a:r>
              <a:rPr lang="tr-TR" dirty="0" err="1"/>
              <a:t>programmes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creation</a:t>
            </a:r>
            <a:r>
              <a:rPr lang="tr-TR" dirty="0"/>
              <a:t> of a </a:t>
            </a:r>
            <a:r>
              <a:rPr lang="tr-TR" dirty="0" err="1"/>
              <a:t>fund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provide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exchange</a:t>
            </a:r>
            <a:r>
              <a:rPr lang="tr-TR" dirty="0"/>
              <a:t> of </a:t>
            </a:r>
            <a:r>
              <a:rPr lang="tr-TR" dirty="0" err="1"/>
              <a:t>ideas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in </a:t>
            </a:r>
            <a:r>
              <a:rPr lang="tr-TR" dirty="0" err="1"/>
              <a:t>imitation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(Da </a:t>
            </a:r>
            <a:r>
              <a:rPr lang="tr-TR" dirty="0" err="1"/>
              <a:t>Camara</a:t>
            </a:r>
            <a:r>
              <a:rPr lang="tr-TR" dirty="0"/>
              <a:t>, 2003). </a:t>
            </a:r>
          </a:p>
          <a:p>
            <a:r>
              <a:rPr lang="tr-TR" dirty="0" err="1"/>
              <a:t>Significantly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sought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broaden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bases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relationships</a:t>
            </a:r>
            <a:r>
              <a:rPr lang="tr-TR" dirty="0"/>
              <a:t> in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not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elites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, but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 (</a:t>
            </a:r>
            <a:r>
              <a:rPr lang="tr-TR" dirty="0" err="1"/>
              <a:t>Grugel</a:t>
            </a:r>
            <a:r>
              <a:rPr lang="tr-TR" dirty="0"/>
              <a:t>, 2000). The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 has </a:t>
            </a:r>
            <a:r>
              <a:rPr lang="tr-TR" dirty="0" err="1"/>
              <a:t>deepened</a:t>
            </a:r>
            <a:r>
              <a:rPr lang="tr-TR" dirty="0"/>
              <a:t> </a:t>
            </a:r>
            <a:r>
              <a:rPr lang="tr-TR" dirty="0" err="1"/>
              <a:t>considerably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introduction</a:t>
            </a:r>
            <a:r>
              <a:rPr lang="tr-TR" dirty="0"/>
              <a:t> of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funds</a:t>
            </a:r>
            <a:r>
              <a:rPr lang="tr-TR" dirty="0"/>
              <a:t> </a:t>
            </a:r>
            <a:r>
              <a:rPr lang="tr-TR" dirty="0" err="1"/>
              <a:t>directly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 (</a:t>
            </a:r>
            <a:r>
              <a:rPr lang="tr-TR" dirty="0" err="1"/>
              <a:t>Freres</a:t>
            </a:r>
            <a:r>
              <a:rPr lang="tr-TR" dirty="0"/>
              <a:t>, 2000).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approach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constitute</a:t>
            </a:r>
            <a:r>
              <a:rPr lang="tr-TR" dirty="0"/>
              <a:t> a </a:t>
            </a:r>
            <a:r>
              <a:rPr lang="tr-TR" dirty="0" err="1"/>
              <a:t>challenge</a:t>
            </a:r>
            <a:r>
              <a:rPr lang="tr-TR" dirty="0"/>
              <a:t>, </a:t>
            </a:r>
            <a:r>
              <a:rPr lang="tr-TR" dirty="0" err="1"/>
              <a:t>timid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partial</a:t>
            </a:r>
            <a:r>
              <a:rPr lang="tr-TR" dirty="0"/>
              <a:t> but </a:t>
            </a:r>
            <a:r>
              <a:rPr lang="tr-TR" dirty="0" err="1"/>
              <a:t>nonetheless</a:t>
            </a:r>
            <a:r>
              <a:rPr lang="tr-TR" dirty="0"/>
              <a:t> </a:t>
            </a:r>
            <a:r>
              <a:rPr lang="tr-TR" dirty="0" err="1"/>
              <a:t>real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US </a:t>
            </a:r>
            <a:r>
              <a:rPr lang="tr-TR" dirty="0" err="1"/>
              <a:t>hegemony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6250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0E5CD-10B6-D347-98D7-3B6B558F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920729-43FE-8445-BD03-43CEC69A7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But EU </a:t>
            </a:r>
            <a:r>
              <a:rPr lang="tr-TR" dirty="0" err="1"/>
              <a:t>interest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b="1" dirty="0"/>
              <a:t>is not </a:t>
            </a:r>
            <a:r>
              <a:rPr lang="tr-TR" b="1" dirty="0" err="1"/>
              <a:t>confined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questions</a:t>
            </a:r>
            <a:r>
              <a:rPr lang="tr-TR" b="1" dirty="0"/>
              <a:t> of 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investment</a:t>
            </a:r>
            <a:r>
              <a:rPr lang="tr-TR" dirty="0"/>
              <a:t>. The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, in </a:t>
            </a:r>
            <a:r>
              <a:rPr lang="tr-TR" dirty="0" err="1"/>
              <a:t>particular</a:t>
            </a:r>
            <a:r>
              <a:rPr lang="tr-TR" dirty="0"/>
              <a:t>,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marked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as a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long-term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partly</a:t>
            </a:r>
            <a:r>
              <a:rPr lang="tr-TR" dirty="0"/>
              <a:t> </a:t>
            </a:r>
            <a:r>
              <a:rPr lang="tr-TR" dirty="0" err="1"/>
              <a:t>motivated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</a:t>
            </a:r>
            <a:r>
              <a:rPr lang="tr-TR" dirty="0" err="1"/>
              <a:t>view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  <a:r>
              <a:rPr lang="tr-TR" dirty="0" err="1"/>
              <a:t>institutionally</a:t>
            </a:r>
            <a:r>
              <a:rPr lang="tr-TR" dirty="0"/>
              <a:t>, </a:t>
            </a:r>
            <a:r>
              <a:rPr lang="tr-TR" dirty="0" err="1"/>
              <a:t>Mercosur</a:t>
            </a:r>
            <a:r>
              <a:rPr lang="tr-TR" dirty="0"/>
              <a:t> is </a:t>
            </a:r>
            <a:r>
              <a:rPr lang="tr-TR" dirty="0" err="1"/>
              <a:t>evolving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a </a:t>
            </a:r>
            <a:r>
              <a:rPr lang="tr-TR" dirty="0" err="1"/>
              <a:t>process</a:t>
            </a:r>
            <a:r>
              <a:rPr lang="tr-TR" dirty="0"/>
              <a:t> of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modelled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EU (</a:t>
            </a:r>
            <a:r>
              <a:rPr lang="tr-TR" dirty="0" err="1"/>
              <a:t>Kaltenthaler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Mora, 2002). The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EU–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embrace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weight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indicate</a:t>
            </a:r>
            <a:r>
              <a:rPr lang="tr-TR" dirty="0"/>
              <a:t> a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is self- </a:t>
            </a:r>
            <a:r>
              <a:rPr lang="tr-TR" dirty="0" err="1"/>
              <a:t>consciously</a:t>
            </a:r>
            <a:r>
              <a:rPr lang="tr-TR" dirty="0"/>
              <a:t> </a:t>
            </a:r>
            <a:r>
              <a:rPr lang="tr-TR" dirty="0" err="1"/>
              <a:t>distinct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US’s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South </a:t>
            </a:r>
            <a:r>
              <a:rPr lang="tr-TR" dirty="0" err="1"/>
              <a:t>America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61444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28468F-E4DF-234B-B629-E965B9040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0B242D-1D83-BD42-9917-1E8D1AE6D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Framework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MERCOSUR, 1996</a:t>
            </a:r>
          </a:p>
          <a:p>
            <a:pPr marL="0" indent="0">
              <a:buNone/>
            </a:pPr>
            <a:r>
              <a:rPr lang="tr-TR" dirty="0"/>
              <a:t>The </a:t>
            </a:r>
            <a:r>
              <a:rPr lang="tr-TR" dirty="0" err="1"/>
              <a:t>building</a:t>
            </a:r>
            <a:r>
              <a:rPr lang="tr-TR" dirty="0"/>
              <a:t> </a:t>
            </a:r>
            <a:r>
              <a:rPr lang="tr-TR" dirty="0" err="1"/>
              <a:t>blocks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link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set </a:t>
            </a:r>
            <a:r>
              <a:rPr lang="tr-TR" dirty="0" err="1"/>
              <a:t>out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Inter-</a:t>
            </a:r>
            <a:r>
              <a:rPr lang="tr-TR" dirty="0" err="1"/>
              <a:t>Regional</a:t>
            </a:r>
            <a:r>
              <a:rPr lang="tr-TR" dirty="0"/>
              <a:t> Framework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of 1995.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b="1" u="sng" dirty="0"/>
              <a:t>political </a:t>
            </a:r>
            <a:r>
              <a:rPr lang="tr-TR" b="1" u="sng" dirty="0" err="1"/>
              <a:t>dialogue</a:t>
            </a:r>
            <a:r>
              <a:rPr lang="tr-TR" b="1" u="sng" dirty="0"/>
              <a:t>, </a:t>
            </a:r>
            <a:r>
              <a:rPr lang="tr-TR" b="1" u="sng" dirty="0" err="1"/>
              <a:t>aid</a:t>
            </a:r>
            <a:r>
              <a:rPr lang="tr-TR" b="1" u="sng" dirty="0"/>
              <a:t> </a:t>
            </a:r>
            <a:r>
              <a:rPr lang="tr-TR" b="1" u="sng" dirty="0" err="1"/>
              <a:t>policies</a:t>
            </a:r>
            <a:r>
              <a:rPr lang="tr-TR" b="1" u="sng" dirty="0"/>
              <a:t>, </a:t>
            </a:r>
            <a:r>
              <a:rPr lang="tr-TR" b="1" u="sng" dirty="0" err="1"/>
              <a:t>and</a:t>
            </a:r>
            <a:r>
              <a:rPr lang="tr-TR" b="1" u="sng" dirty="0"/>
              <a:t> </a:t>
            </a:r>
            <a:r>
              <a:rPr lang="tr-TR" b="1" u="sng" dirty="0" err="1"/>
              <a:t>the</a:t>
            </a:r>
            <a:r>
              <a:rPr lang="tr-TR" b="1" u="sng" dirty="0"/>
              <a:t> </a:t>
            </a:r>
            <a:r>
              <a:rPr lang="tr-TR" b="1" u="sng" dirty="0" err="1"/>
              <a:t>reciprocal</a:t>
            </a:r>
            <a:r>
              <a:rPr lang="tr-TR" b="1" u="sng" dirty="0"/>
              <a:t> </a:t>
            </a:r>
            <a:r>
              <a:rPr lang="tr-TR" b="1" u="sng" dirty="0" err="1"/>
              <a:t>liberalization</a:t>
            </a:r>
            <a:r>
              <a:rPr lang="tr-TR" b="1" u="sng" dirty="0"/>
              <a:t> of </a:t>
            </a:r>
            <a:r>
              <a:rPr lang="tr-TR" b="1" u="sng" dirty="0" err="1"/>
              <a:t>trade</a:t>
            </a:r>
            <a:r>
              <a:rPr lang="tr-TR" b="1" u="sng" dirty="0"/>
              <a:t> </a:t>
            </a:r>
            <a:r>
              <a:rPr lang="tr-TR" b="1" u="sng" dirty="0" err="1"/>
              <a:t>and</a:t>
            </a:r>
            <a:r>
              <a:rPr lang="tr-TR" b="1" u="sng" dirty="0"/>
              <a:t> </a:t>
            </a:r>
            <a:r>
              <a:rPr lang="tr-TR" b="1" u="sng" dirty="0" err="1"/>
              <a:t>investment</a:t>
            </a:r>
            <a:r>
              <a:rPr lang="tr-TR" b="1" u="sng" dirty="0"/>
              <a:t>.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intended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lead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creation</a:t>
            </a:r>
            <a:r>
              <a:rPr lang="tr-TR" dirty="0"/>
              <a:t> of ‘an </a:t>
            </a:r>
            <a:r>
              <a:rPr lang="tr-TR" dirty="0" err="1"/>
              <a:t>inter-regional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of a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nature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enhanced</a:t>
            </a:r>
            <a:r>
              <a:rPr lang="tr-TR" dirty="0"/>
              <a:t> political </a:t>
            </a:r>
            <a:r>
              <a:rPr lang="tr-TR" dirty="0" err="1"/>
              <a:t>cooperation</a:t>
            </a:r>
            <a:r>
              <a:rPr lang="tr-TR" dirty="0"/>
              <a:t>’</a:t>
            </a:r>
          </a:p>
          <a:p>
            <a:r>
              <a:rPr lang="tr-TR" dirty="0" err="1"/>
              <a:t>the</a:t>
            </a:r>
            <a:r>
              <a:rPr lang="tr-TR" dirty="0"/>
              <a:t> 1995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identifies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elements</a:t>
            </a:r>
            <a:r>
              <a:rPr lang="tr-TR" dirty="0"/>
              <a:t> of a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Cone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openness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an </a:t>
            </a:r>
            <a:r>
              <a:rPr lang="tr-TR" dirty="0" err="1"/>
              <a:t>enhanced</a:t>
            </a:r>
            <a:r>
              <a:rPr lang="tr-TR" dirty="0"/>
              <a:t> market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consolidation</a:t>
            </a:r>
            <a:r>
              <a:rPr lang="tr-TR" dirty="0"/>
              <a:t> of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promotion</a:t>
            </a:r>
            <a:r>
              <a:rPr lang="tr-TR" dirty="0"/>
              <a:t> of </a:t>
            </a:r>
            <a:r>
              <a:rPr lang="tr-TR" dirty="0" err="1"/>
              <a:t>subregional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deepening</a:t>
            </a:r>
            <a:r>
              <a:rPr lang="tr-TR" dirty="0"/>
              <a:t> </a:t>
            </a:r>
            <a:r>
              <a:rPr lang="tr-TR" dirty="0" err="1"/>
              <a:t>consultation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non-state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of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6086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11576FA-E8E5-B14C-ABEC-7CD5276C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7175B0-8633-B34C-A293-9079C5D4F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attracted</a:t>
            </a:r>
            <a:r>
              <a:rPr lang="tr-TR" dirty="0"/>
              <a:t> </a:t>
            </a:r>
            <a:r>
              <a:rPr lang="tr-TR" dirty="0" err="1"/>
              <a:t>considerable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1990s. As a </a:t>
            </a:r>
            <a:r>
              <a:rPr lang="tr-TR" dirty="0" err="1"/>
              <a:t>result</a:t>
            </a:r>
            <a:r>
              <a:rPr lang="tr-TR" dirty="0"/>
              <a:t>,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direct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in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represents</a:t>
            </a:r>
            <a:r>
              <a:rPr lang="tr-TR" dirty="0"/>
              <a:t> </a:t>
            </a:r>
            <a:r>
              <a:rPr lang="tr-TR" dirty="0" err="1"/>
              <a:t>around</a:t>
            </a:r>
            <a:r>
              <a:rPr lang="tr-TR" dirty="0"/>
              <a:t> 50%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(Inter-</a:t>
            </a:r>
            <a:r>
              <a:rPr lang="tr-TR" dirty="0" err="1"/>
              <a:t>American</a:t>
            </a:r>
            <a:r>
              <a:rPr lang="tr-TR" dirty="0"/>
              <a:t> Development Bank, 2002). </a:t>
            </a:r>
          </a:p>
          <a:p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liberalization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Cone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1990s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an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export</a:t>
            </a:r>
            <a:r>
              <a:rPr lang="tr-TR" dirty="0"/>
              <a:t> market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businesses</a:t>
            </a:r>
            <a:r>
              <a:rPr lang="tr-TR" dirty="0"/>
              <a:t>; EU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worth</a:t>
            </a:r>
            <a:r>
              <a:rPr lang="tr-TR" dirty="0"/>
              <a:t> </a:t>
            </a:r>
            <a:r>
              <a:rPr lang="tr-TR" dirty="0" err="1"/>
              <a:t>around</a:t>
            </a:r>
            <a:r>
              <a:rPr lang="tr-TR" dirty="0"/>
              <a:t> 24,000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euros</a:t>
            </a:r>
            <a:r>
              <a:rPr lang="tr-TR" dirty="0"/>
              <a:t> in 2001, </a:t>
            </a:r>
            <a:r>
              <a:rPr lang="tr-TR" dirty="0" err="1"/>
              <a:t>roughly</a:t>
            </a:r>
            <a:r>
              <a:rPr lang="tr-TR" dirty="0"/>
              <a:t>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of </a:t>
            </a:r>
            <a:r>
              <a:rPr lang="tr-TR" dirty="0" err="1"/>
              <a:t>imports</a:t>
            </a:r>
            <a:r>
              <a:rPr lang="tr-TR" dirty="0"/>
              <a:t> (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, 2003b).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of Spanish-</a:t>
            </a:r>
            <a:r>
              <a:rPr lang="tr-TR" dirty="0" err="1"/>
              <a:t>owned</a:t>
            </a:r>
            <a:r>
              <a:rPr lang="tr-TR" dirty="0"/>
              <a:t> </a:t>
            </a:r>
            <a:r>
              <a:rPr lang="tr-TR" dirty="0" err="1"/>
              <a:t>banks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is </a:t>
            </a:r>
            <a:r>
              <a:rPr lang="tr-TR" dirty="0" err="1"/>
              <a:t>greater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of US </a:t>
            </a:r>
            <a:r>
              <a:rPr lang="tr-TR" dirty="0" err="1"/>
              <a:t>banks</a:t>
            </a:r>
            <a:r>
              <a:rPr lang="tr-TR" dirty="0"/>
              <a:t> (</a:t>
            </a:r>
            <a:r>
              <a:rPr lang="tr-TR" dirty="0" err="1"/>
              <a:t>GTAmericas</a:t>
            </a:r>
            <a:r>
              <a:rPr lang="tr-TR" dirty="0"/>
              <a:t>, 2002).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,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indicate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is a </a:t>
            </a:r>
            <a:r>
              <a:rPr lang="tr-TR" dirty="0" err="1"/>
              <a:t>strategically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arena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8094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AC96CE-6185-E841-81AE-57460F1C5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DC8259-60DA-3D48-96E4-7CF9D0DBD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since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in Rio de Janeiro in 1999. In 2010, 33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(LAC)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decided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merge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Rio </a:t>
            </a:r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CALC (</a:t>
            </a:r>
            <a:r>
              <a:rPr lang="tr-TR" dirty="0" err="1"/>
              <a:t>Summit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on Development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)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forum: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Community</a:t>
            </a:r>
            <a:r>
              <a:rPr lang="tr-TR" b="1" dirty="0"/>
              <a:t> of Latin </a:t>
            </a:r>
            <a:r>
              <a:rPr lang="tr-TR" b="1" dirty="0" err="1"/>
              <a:t>American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Caribbean </a:t>
            </a:r>
            <a:r>
              <a:rPr lang="tr-TR" b="1" dirty="0" err="1"/>
              <a:t>States</a:t>
            </a:r>
            <a:r>
              <a:rPr lang="tr-TR" b="1" dirty="0"/>
              <a:t> (CELAC). </a:t>
            </a:r>
          </a:p>
          <a:p>
            <a:r>
              <a:rPr lang="tr-TR" dirty="0"/>
              <a:t>Since </a:t>
            </a:r>
            <a:r>
              <a:rPr lang="tr-TR" dirty="0" err="1"/>
              <a:t>then</a:t>
            </a:r>
            <a:r>
              <a:rPr lang="tr-TR" dirty="0"/>
              <a:t>, CELAC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counterpart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163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EC51C07-9D5B-5A47-A1D4-22F45515A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3E95DC-B041-4C49-89E5-9731FD757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EU </a:t>
            </a:r>
            <a:r>
              <a:rPr lang="tr-TR" dirty="0" err="1"/>
              <a:t>and</a:t>
            </a:r>
            <a:r>
              <a:rPr lang="tr-TR" dirty="0"/>
              <a:t> CELAC </a:t>
            </a:r>
            <a:r>
              <a:rPr lang="tr-TR" dirty="0" err="1"/>
              <a:t>consider</a:t>
            </a:r>
            <a:r>
              <a:rPr lang="tr-TR" dirty="0"/>
              <a:t> </a:t>
            </a:r>
            <a:r>
              <a:rPr lang="tr-TR" dirty="0" err="1"/>
              <a:t>themselves</a:t>
            </a:r>
            <a:r>
              <a:rPr lang="tr-TR" dirty="0"/>
              <a:t>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, </a:t>
            </a:r>
            <a:r>
              <a:rPr lang="tr-TR" dirty="0" err="1"/>
              <a:t>linked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historical</a:t>
            </a:r>
            <a:r>
              <a:rPr lang="tr-TR" dirty="0"/>
              <a:t>, </a:t>
            </a:r>
            <a:r>
              <a:rPr lang="tr-TR" dirty="0" err="1"/>
              <a:t>cultural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. The </a:t>
            </a:r>
            <a:r>
              <a:rPr lang="tr-TR" dirty="0" err="1"/>
              <a:t>partnership</a:t>
            </a:r>
            <a:r>
              <a:rPr lang="tr-TR" dirty="0"/>
              <a:t> is a political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has </a:t>
            </a:r>
            <a:r>
              <a:rPr lang="tr-TR" dirty="0" err="1"/>
              <a:t>evolved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, </a:t>
            </a:r>
            <a:r>
              <a:rPr lang="tr-TR" dirty="0" err="1"/>
              <a:t>promoting</a:t>
            </a:r>
            <a:r>
              <a:rPr lang="tr-TR" dirty="0"/>
              <a:t> political </a:t>
            </a:r>
            <a:r>
              <a:rPr lang="tr-TR" dirty="0" err="1"/>
              <a:t>dialogue</a:t>
            </a:r>
            <a:r>
              <a:rPr lang="tr-TR" dirty="0"/>
              <a:t>, </a:t>
            </a:r>
            <a:r>
              <a:rPr lang="tr-TR" dirty="0" err="1"/>
              <a:t>cooperation</a:t>
            </a:r>
            <a:r>
              <a:rPr lang="tr-TR" dirty="0"/>
              <a:t>,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The </a:t>
            </a:r>
            <a:r>
              <a:rPr lang="tr-TR" dirty="0" err="1"/>
              <a:t>principal</a:t>
            </a:r>
            <a:r>
              <a:rPr lang="tr-TR" dirty="0"/>
              <a:t> </a:t>
            </a:r>
            <a:r>
              <a:rPr lang="tr-TR" dirty="0" err="1"/>
              <a:t>forums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EU-CELAC </a:t>
            </a:r>
            <a:r>
              <a:rPr lang="tr-TR" b="1" dirty="0" err="1"/>
              <a:t>summits</a:t>
            </a:r>
            <a:r>
              <a:rPr lang="tr-TR" dirty="0"/>
              <a:t>. </a:t>
            </a:r>
          </a:p>
          <a:p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strengthen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highest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agendas</a:t>
            </a:r>
            <a:r>
              <a:rPr lang="tr-TR" dirty="0"/>
              <a:t>. </a:t>
            </a:r>
            <a:r>
              <a:rPr lang="tr-TR" dirty="0" err="1"/>
              <a:t>Debates</a:t>
            </a:r>
            <a:r>
              <a:rPr lang="tr-TR" dirty="0"/>
              <a:t> have </a:t>
            </a:r>
            <a:r>
              <a:rPr lang="tr-TR" dirty="0" err="1"/>
              <a:t>focused</a:t>
            </a:r>
            <a:r>
              <a:rPr lang="tr-TR" dirty="0"/>
              <a:t> on </a:t>
            </a:r>
            <a:r>
              <a:rPr lang="tr-TR" dirty="0" err="1"/>
              <a:t>topics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b="1" dirty="0" err="1"/>
              <a:t>democracy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human</a:t>
            </a:r>
            <a:r>
              <a:rPr lang="tr-TR" b="1" dirty="0"/>
              <a:t> </a:t>
            </a:r>
            <a:r>
              <a:rPr lang="tr-TR" b="1" dirty="0" err="1"/>
              <a:t>rights</a:t>
            </a:r>
            <a:r>
              <a:rPr lang="tr-TR" b="1" dirty="0"/>
              <a:t>; </a:t>
            </a:r>
            <a:r>
              <a:rPr lang="tr-TR" b="1" dirty="0" err="1"/>
              <a:t>fighting</a:t>
            </a:r>
            <a:r>
              <a:rPr lang="tr-TR" b="1" dirty="0"/>
              <a:t> </a:t>
            </a:r>
            <a:r>
              <a:rPr lang="tr-TR" b="1" dirty="0" err="1"/>
              <a:t>poverty</a:t>
            </a:r>
            <a:r>
              <a:rPr lang="tr-TR" b="1" dirty="0"/>
              <a:t>; </a:t>
            </a:r>
            <a:r>
              <a:rPr lang="tr-TR" b="1" dirty="0" err="1"/>
              <a:t>promoting</a:t>
            </a:r>
            <a:r>
              <a:rPr lang="tr-TR" b="1" dirty="0"/>
              <a:t> </a:t>
            </a:r>
            <a:r>
              <a:rPr lang="tr-TR" b="1" dirty="0" err="1"/>
              <a:t>social</a:t>
            </a:r>
            <a:r>
              <a:rPr lang="tr-TR" b="1" dirty="0"/>
              <a:t> </a:t>
            </a:r>
            <a:r>
              <a:rPr lang="tr-TR" b="1" dirty="0" err="1"/>
              <a:t>cohesion</a:t>
            </a:r>
            <a:r>
              <a:rPr lang="tr-TR" b="1" dirty="0"/>
              <a:t>, </a:t>
            </a:r>
            <a:r>
              <a:rPr lang="tr-TR" b="1" dirty="0" err="1"/>
              <a:t>innovation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technology</a:t>
            </a:r>
            <a:r>
              <a:rPr lang="tr-TR" b="1" dirty="0"/>
              <a:t>;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environment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climate</a:t>
            </a:r>
            <a:r>
              <a:rPr lang="tr-TR" b="1" dirty="0"/>
              <a:t> </a:t>
            </a:r>
            <a:r>
              <a:rPr lang="tr-TR" b="1" dirty="0" err="1"/>
              <a:t>change</a:t>
            </a:r>
            <a:r>
              <a:rPr lang="tr-TR" b="1" dirty="0"/>
              <a:t>.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date</a:t>
            </a:r>
            <a:r>
              <a:rPr lang="tr-TR" dirty="0"/>
              <a:t>, </a:t>
            </a:r>
            <a:r>
              <a:rPr lang="tr-TR" dirty="0" err="1"/>
              <a:t>eight</a:t>
            </a:r>
            <a:r>
              <a:rPr lang="tr-TR" dirty="0"/>
              <a:t> EU- CELAC </a:t>
            </a:r>
            <a:r>
              <a:rPr lang="tr-TR" dirty="0" err="1"/>
              <a:t>summits</a:t>
            </a:r>
            <a:r>
              <a:rPr lang="tr-TR" dirty="0"/>
              <a:t> have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dates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</a:t>
            </a:r>
            <a:r>
              <a:rPr lang="tr-TR" dirty="0" err="1"/>
              <a:t>Brussels</a:t>
            </a:r>
            <a:r>
              <a:rPr lang="tr-TR" dirty="0"/>
              <a:t> in 2015, </a:t>
            </a:r>
            <a:r>
              <a:rPr lang="tr-TR" dirty="0" err="1"/>
              <a:t>whereas</a:t>
            </a:r>
            <a:r>
              <a:rPr lang="tr-TR" dirty="0"/>
              <a:t> </a:t>
            </a:r>
            <a:r>
              <a:rPr lang="tr-TR" dirty="0" err="1"/>
              <a:t>previously</a:t>
            </a:r>
            <a:r>
              <a:rPr lang="tr-TR" dirty="0"/>
              <a:t>,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</a:t>
            </a:r>
            <a:r>
              <a:rPr lang="tr-TR" dirty="0" err="1"/>
              <a:t>almost</a:t>
            </a:r>
            <a:r>
              <a:rPr lang="tr-TR" dirty="0"/>
              <a:t> </a:t>
            </a:r>
            <a:r>
              <a:rPr lang="tr-TR" dirty="0" err="1"/>
              <a:t>every</a:t>
            </a:r>
            <a:r>
              <a:rPr lang="tr-TR" dirty="0"/>
              <a:t> 2 </a:t>
            </a:r>
            <a:r>
              <a:rPr lang="tr-TR" dirty="0" err="1"/>
              <a:t>years</a:t>
            </a:r>
            <a:r>
              <a:rPr lang="tr-TR" dirty="0"/>
              <a:t>.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hiatus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</a:t>
            </a:r>
            <a:r>
              <a:rPr lang="tr-TR" dirty="0" err="1"/>
              <a:t>Brussels</a:t>
            </a:r>
            <a:r>
              <a:rPr lang="tr-TR" dirty="0"/>
              <a:t> on </a:t>
            </a:r>
            <a:r>
              <a:rPr lang="tr-TR" b="1" dirty="0"/>
              <a:t>17-18 </a:t>
            </a:r>
            <a:r>
              <a:rPr lang="tr-TR" b="1" dirty="0" err="1"/>
              <a:t>July</a:t>
            </a:r>
            <a:r>
              <a:rPr lang="tr-TR" b="1" dirty="0"/>
              <a:t> 2023.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8232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135C81A-3B8D-1E46-B46C-E98EF3869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AE0BD1-7592-8642-B980-A9F27EB80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The 2015 </a:t>
            </a:r>
            <a:r>
              <a:rPr lang="tr-TR" dirty="0" err="1"/>
              <a:t>Brussels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EU-CELAC </a:t>
            </a:r>
            <a:r>
              <a:rPr lang="tr-TR" dirty="0" err="1"/>
              <a:t>action</a:t>
            </a:r>
            <a:r>
              <a:rPr lang="tr-TR" dirty="0"/>
              <a:t> plan,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priorities</a:t>
            </a:r>
            <a:r>
              <a:rPr lang="tr-TR" dirty="0"/>
              <a:t> </a:t>
            </a:r>
            <a:r>
              <a:rPr lang="tr-TR" dirty="0" err="1"/>
              <a:t>established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previous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. The plan </a:t>
            </a:r>
            <a:r>
              <a:rPr lang="tr-TR" dirty="0" err="1"/>
              <a:t>sets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10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: </a:t>
            </a:r>
          </a:p>
          <a:p>
            <a:r>
              <a:rPr lang="tr-TR" dirty="0"/>
              <a:t>  </a:t>
            </a:r>
            <a:r>
              <a:rPr lang="tr-TR" dirty="0" err="1"/>
              <a:t>Science</a:t>
            </a:r>
            <a:r>
              <a:rPr lang="tr-TR" dirty="0"/>
              <a:t>, </a:t>
            </a:r>
            <a:r>
              <a:rPr lang="tr-TR" dirty="0" err="1"/>
              <a:t>research</a:t>
            </a:r>
            <a:r>
              <a:rPr lang="tr-TR" dirty="0"/>
              <a:t>, </a:t>
            </a:r>
            <a:r>
              <a:rPr lang="tr-TR" dirty="0" err="1"/>
              <a:t>innovation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; </a:t>
            </a:r>
          </a:p>
          <a:p>
            <a:r>
              <a:rPr lang="tr-TR" dirty="0"/>
              <a:t>  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,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 err="1"/>
              <a:t>energy</a:t>
            </a:r>
            <a:r>
              <a:rPr lang="tr-TR" dirty="0"/>
              <a:t>; </a:t>
            </a:r>
          </a:p>
          <a:p>
            <a:r>
              <a:rPr lang="tr-TR" dirty="0"/>
              <a:t>  Regionalintegrationandinterconnectivitytopromotesocialinclusionandcohesion; </a:t>
            </a:r>
          </a:p>
          <a:p>
            <a:r>
              <a:rPr lang="tr-TR" dirty="0"/>
              <a:t>  Migration; </a:t>
            </a:r>
          </a:p>
          <a:p>
            <a:r>
              <a:rPr lang="tr-TR" dirty="0"/>
              <a:t>  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employment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inclusion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cohesion</a:t>
            </a:r>
            <a:r>
              <a:rPr lang="tr-TR" dirty="0"/>
              <a:t>; </a:t>
            </a:r>
          </a:p>
          <a:p>
            <a:r>
              <a:rPr lang="tr-TR" dirty="0"/>
              <a:t>  The global </a:t>
            </a:r>
            <a:r>
              <a:rPr lang="tr-TR" dirty="0" err="1"/>
              <a:t>drug</a:t>
            </a:r>
            <a:r>
              <a:rPr lang="tr-TR" dirty="0"/>
              <a:t> problem; </a:t>
            </a:r>
          </a:p>
          <a:p>
            <a:r>
              <a:rPr lang="tr-TR" dirty="0"/>
              <a:t>  </a:t>
            </a:r>
            <a:r>
              <a:rPr lang="tr-TR" dirty="0" err="1"/>
              <a:t>Gender</a:t>
            </a:r>
            <a:r>
              <a:rPr lang="tr-TR" dirty="0"/>
              <a:t>; </a:t>
            </a:r>
          </a:p>
          <a:p>
            <a:r>
              <a:rPr lang="tr-TR" dirty="0"/>
              <a:t>  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entrepreneurship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; </a:t>
            </a:r>
          </a:p>
          <a:p>
            <a:r>
              <a:rPr lang="tr-TR" dirty="0"/>
              <a:t>  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; </a:t>
            </a:r>
          </a:p>
          <a:p>
            <a:r>
              <a:rPr lang="tr-TR" dirty="0"/>
              <a:t>  </a:t>
            </a:r>
            <a:r>
              <a:rPr lang="tr-TR" dirty="0" err="1"/>
              <a:t>Citizens</a:t>
            </a:r>
            <a:r>
              <a:rPr lang="tr-TR" dirty="0"/>
              <a:t>' </a:t>
            </a:r>
            <a:r>
              <a:rPr lang="tr-TR" dirty="0" err="1"/>
              <a:t>security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9935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EF58BF0-FF13-F84D-9F21-210E361C0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Hıstorıcal </a:t>
            </a:r>
            <a:r>
              <a:rPr lang="tr-TR" dirty="0" err="1"/>
              <a:t>relatıonshıp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DE0AB7-72BD-0240-8CB6-36A73F4F6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four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of </a:t>
            </a:r>
            <a:r>
              <a:rPr lang="tr-TR" dirty="0" err="1"/>
              <a:t>absence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CELAC-EU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' Meeting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Buenos Aires on 27 </a:t>
            </a:r>
            <a:r>
              <a:rPr lang="tr-TR" dirty="0" err="1"/>
              <a:t>October</a:t>
            </a:r>
            <a:r>
              <a:rPr lang="tr-TR" dirty="0"/>
              <a:t> 2022,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theme</a:t>
            </a:r>
            <a:r>
              <a:rPr lang="tr-TR" dirty="0"/>
              <a:t> of '</a:t>
            </a:r>
            <a:r>
              <a:rPr lang="tr-TR" dirty="0" err="1"/>
              <a:t>Renewing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strengthen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’. </a:t>
            </a:r>
          </a:p>
          <a:p>
            <a:r>
              <a:rPr lang="tr-TR" dirty="0"/>
              <a:t>The main </a:t>
            </a:r>
            <a:r>
              <a:rPr lang="tr-TR" dirty="0" err="1"/>
              <a:t>outcome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CELAC-EU </a:t>
            </a:r>
            <a:r>
              <a:rPr lang="tr-TR" dirty="0" err="1"/>
              <a:t>Roadmap</a:t>
            </a:r>
            <a:r>
              <a:rPr lang="tr-TR" dirty="0"/>
              <a:t> 2022-2023,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contains</a:t>
            </a:r>
            <a:r>
              <a:rPr lang="tr-TR" dirty="0"/>
              <a:t> a </a:t>
            </a:r>
            <a:r>
              <a:rPr lang="tr-TR" dirty="0" err="1"/>
              <a:t>list</a:t>
            </a:r>
            <a:r>
              <a:rPr lang="tr-TR" dirty="0"/>
              <a:t> of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events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organise</a:t>
            </a:r>
            <a:r>
              <a:rPr lang="tr-TR" dirty="0"/>
              <a:t> a </a:t>
            </a:r>
            <a:r>
              <a:rPr lang="tr-TR" dirty="0" err="1"/>
              <a:t>fully-fledged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in 2023.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parties</a:t>
            </a:r>
            <a:r>
              <a:rPr lang="tr-TR" dirty="0"/>
              <a:t> </a:t>
            </a:r>
            <a:r>
              <a:rPr lang="tr-TR" dirty="0" err="1"/>
              <a:t>considered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a </a:t>
            </a:r>
            <a:r>
              <a:rPr lang="tr-TR" dirty="0" err="1"/>
              <a:t>turning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beginning</a:t>
            </a:r>
            <a:r>
              <a:rPr lang="tr-TR" dirty="0"/>
              <a:t> of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overhaul</a:t>
            </a:r>
            <a:r>
              <a:rPr lang="tr-TR" dirty="0"/>
              <a:t> of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. </a:t>
            </a:r>
          </a:p>
          <a:p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, </a:t>
            </a:r>
            <a:r>
              <a:rPr lang="tr-TR" dirty="0" err="1"/>
              <a:t>ministers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deepen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on </a:t>
            </a:r>
            <a:r>
              <a:rPr lang="tr-TR" b="1" dirty="0" err="1"/>
              <a:t>food</a:t>
            </a:r>
            <a:r>
              <a:rPr lang="tr-TR" b="1" dirty="0"/>
              <a:t> </a:t>
            </a:r>
            <a:r>
              <a:rPr lang="tr-TR" b="1" dirty="0" err="1"/>
              <a:t>security</a:t>
            </a:r>
            <a:r>
              <a:rPr lang="tr-TR" b="1" dirty="0"/>
              <a:t>, </a:t>
            </a:r>
            <a:r>
              <a:rPr lang="tr-TR" b="1" dirty="0" err="1"/>
              <a:t>energy</a:t>
            </a:r>
            <a:r>
              <a:rPr lang="tr-TR" b="1" dirty="0"/>
              <a:t>, </a:t>
            </a:r>
            <a:r>
              <a:rPr lang="tr-TR" b="1" dirty="0" err="1"/>
              <a:t>health</a:t>
            </a:r>
            <a:r>
              <a:rPr lang="tr-TR" b="1" dirty="0"/>
              <a:t>, </a:t>
            </a:r>
            <a:r>
              <a:rPr lang="tr-TR" b="1" dirty="0" err="1"/>
              <a:t>social</a:t>
            </a:r>
            <a:r>
              <a:rPr lang="tr-TR" b="1" dirty="0"/>
              <a:t> </a:t>
            </a:r>
            <a:r>
              <a:rPr lang="tr-TR" b="1" dirty="0" err="1"/>
              <a:t>justice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integration</a:t>
            </a:r>
            <a:r>
              <a:rPr lang="tr-TR" b="1" dirty="0"/>
              <a:t> of </a:t>
            </a:r>
            <a:r>
              <a:rPr lang="tr-TR" b="1" dirty="0" err="1"/>
              <a:t>production</a:t>
            </a:r>
            <a:r>
              <a:rPr lang="tr-TR" b="1" dirty="0"/>
              <a:t> </a:t>
            </a:r>
            <a:r>
              <a:rPr lang="tr-TR" b="1" dirty="0" err="1"/>
              <a:t>systems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value</a:t>
            </a:r>
            <a:r>
              <a:rPr lang="tr-TR" b="1" dirty="0"/>
              <a:t> </a:t>
            </a:r>
            <a:r>
              <a:rPr lang="tr-TR" b="1" dirty="0" err="1"/>
              <a:t>chains</a:t>
            </a:r>
            <a:r>
              <a:rPr lang="tr-TR" b="1" dirty="0"/>
              <a:t>, </a:t>
            </a:r>
            <a:r>
              <a:rPr lang="tr-TR" b="1" dirty="0" err="1"/>
              <a:t>including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respect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raw</a:t>
            </a:r>
            <a:r>
              <a:rPr lang="tr-TR" b="1" dirty="0"/>
              <a:t> </a:t>
            </a:r>
            <a:r>
              <a:rPr lang="tr-TR" b="1" dirty="0" err="1"/>
              <a:t>materials</a:t>
            </a:r>
            <a:r>
              <a:rPr lang="tr-TR" b="1" dirty="0"/>
              <a:t>;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strengthen</a:t>
            </a:r>
            <a:r>
              <a:rPr lang="tr-TR" b="1" dirty="0"/>
              <a:t> 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investment</a:t>
            </a:r>
            <a:r>
              <a:rPr lang="tr-TR" b="1" dirty="0"/>
              <a:t> </a:t>
            </a:r>
            <a:r>
              <a:rPr lang="tr-TR" b="1" dirty="0" err="1"/>
              <a:t>relations</a:t>
            </a:r>
            <a:r>
              <a:rPr lang="tr-TR" b="1" dirty="0"/>
              <a:t>.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examples</a:t>
            </a:r>
            <a:r>
              <a:rPr lang="tr-TR" dirty="0"/>
              <a:t> of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CELAC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EU-CELAC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 (14 </a:t>
            </a:r>
            <a:r>
              <a:rPr lang="tr-TR" dirty="0" err="1"/>
              <a:t>March</a:t>
            </a:r>
            <a:r>
              <a:rPr lang="tr-TR" dirty="0"/>
              <a:t> 2023),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- </a:t>
            </a:r>
            <a:r>
              <a:rPr lang="tr-TR" dirty="0" err="1"/>
              <a:t>level</a:t>
            </a:r>
            <a:r>
              <a:rPr lang="tr-TR" dirty="0"/>
              <a:t> forum on </a:t>
            </a:r>
            <a:r>
              <a:rPr lang="tr-TR" dirty="0" err="1"/>
              <a:t>sharing</a:t>
            </a:r>
            <a:r>
              <a:rPr lang="tr-TR" dirty="0"/>
              <a:t> </a:t>
            </a:r>
            <a:r>
              <a:rPr lang="tr-TR" dirty="0" err="1"/>
              <a:t>pharmaceutical</a:t>
            </a:r>
            <a:r>
              <a:rPr lang="tr-TR" dirty="0"/>
              <a:t> </a:t>
            </a:r>
            <a:r>
              <a:rPr lang="tr-TR" dirty="0" err="1"/>
              <a:t>innovations</a:t>
            </a:r>
            <a:r>
              <a:rPr lang="tr-TR" dirty="0"/>
              <a:t> (21 </a:t>
            </a:r>
            <a:r>
              <a:rPr lang="tr-TR" dirty="0" err="1"/>
              <a:t>March</a:t>
            </a:r>
            <a:r>
              <a:rPr lang="tr-TR" dirty="0"/>
              <a:t> 2023).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698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DA17148-326D-DE43-8547-E691B5936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60A20B-8C76-E14F-8947-86E9208BE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 </a:t>
            </a:r>
            <a:r>
              <a:rPr lang="tr-TR" dirty="0" err="1"/>
              <a:t>and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60 </a:t>
            </a:r>
            <a:r>
              <a:rPr lang="tr-TR" dirty="0" err="1"/>
              <a:t>out</a:t>
            </a:r>
            <a:r>
              <a:rPr lang="tr-TR" dirty="0"/>
              <a:t> of 193 United Nations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include</a:t>
            </a:r>
            <a:r>
              <a:rPr lang="tr-TR" dirty="0"/>
              <a:t> seven </a:t>
            </a:r>
            <a:r>
              <a:rPr lang="tr-TR" dirty="0" err="1"/>
              <a:t>members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G20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allies</a:t>
            </a:r>
            <a:r>
              <a:rPr lang="tr-TR" dirty="0"/>
              <a:t> on </a:t>
            </a:r>
            <a:r>
              <a:rPr lang="tr-TR" dirty="0" err="1"/>
              <a:t>many</a:t>
            </a:r>
            <a:r>
              <a:rPr lang="tr-TR" dirty="0"/>
              <a:t> global </a:t>
            </a:r>
            <a:r>
              <a:rPr lang="tr-TR" dirty="0" err="1"/>
              <a:t>challenges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,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of </a:t>
            </a:r>
            <a:r>
              <a:rPr lang="tr-TR" dirty="0" err="1"/>
              <a:t>biodiversity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. </a:t>
            </a:r>
          </a:p>
          <a:p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US-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rivalry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dominate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global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landscape</a:t>
            </a:r>
            <a:r>
              <a:rPr lang="tr-TR" dirty="0"/>
              <a:t> in 2023. </a:t>
            </a:r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rules-based</a:t>
            </a:r>
            <a:r>
              <a:rPr lang="tr-TR" dirty="0"/>
              <a:t> global </a:t>
            </a:r>
            <a:r>
              <a:rPr lang="tr-TR" dirty="0" err="1"/>
              <a:t>order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redefining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. </a:t>
            </a:r>
          </a:p>
          <a:p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Global South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Mexico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South </a:t>
            </a:r>
            <a:r>
              <a:rPr lang="tr-TR" dirty="0" err="1"/>
              <a:t>Africa</a:t>
            </a:r>
            <a:r>
              <a:rPr lang="tr-TR" dirty="0"/>
              <a:t>,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increasingly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in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isolate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global </a:t>
            </a:r>
            <a:r>
              <a:rPr lang="tr-TR" dirty="0" err="1"/>
              <a:t>challenges</a:t>
            </a:r>
            <a:r>
              <a:rPr lang="tr-TR" dirty="0"/>
              <a:t>. The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of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be </a:t>
            </a:r>
            <a:r>
              <a:rPr lang="tr-TR" dirty="0" err="1"/>
              <a:t>seen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context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8944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38DC3A5-9BFD-C544-ADD0-FF908CF2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5B33E4-0B7F-084C-A5D4-4118D478E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memorandums</a:t>
            </a:r>
            <a:r>
              <a:rPr lang="tr-TR" dirty="0"/>
              <a:t> of </a:t>
            </a:r>
            <a:r>
              <a:rPr lang="tr-TR" dirty="0" err="1"/>
              <a:t>understanding</a:t>
            </a:r>
            <a:r>
              <a:rPr lang="tr-TR" dirty="0"/>
              <a:t>, </a:t>
            </a:r>
            <a:r>
              <a:rPr lang="tr-TR" dirty="0" err="1"/>
              <a:t>programmes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have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at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–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numerous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– have </a:t>
            </a:r>
            <a:r>
              <a:rPr lang="tr-TR" dirty="0" err="1"/>
              <a:t>contributed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fostering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EU-CELAC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(in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absence</a:t>
            </a:r>
            <a:r>
              <a:rPr lang="tr-TR" dirty="0"/>
              <a:t> of EU-CELAC </a:t>
            </a:r>
            <a:r>
              <a:rPr lang="tr-TR" dirty="0" err="1"/>
              <a:t>summits</a:t>
            </a:r>
            <a:r>
              <a:rPr lang="tr-TR" dirty="0"/>
              <a:t>)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maintain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alive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addition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particularly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)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sub-regional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(</a:t>
            </a:r>
            <a:r>
              <a:rPr lang="tr-TR" dirty="0" err="1"/>
              <a:t>Andean</a:t>
            </a:r>
            <a:r>
              <a:rPr lang="tr-TR" dirty="0"/>
              <a:t> </a:t>
            </a:r>
            <a:r>
              <a:rPr lang="tr-TR" dirty="0" err="1"/>
              <a:t>Community</a:t>
            </a:r>
            <a:r>
              <a:rPr lang="tr-TR" dirty="0"/>
              <a:t> of Nations, </a:t>
            </a:r>
            <a:r>
              <a:rPr lang="tr-TR" dirty="0" err="1"/>
              <a:t>Mercosur</a:t>
            </a:r>
            <a:r>
              <a:rPr lang="tr-TR" dirty="0"/>
              <a:t>, CARIFORUM, </a:t>
            </a:r>
            <a:r>
              <a:rPr lang="tr-TR" dirty="0" err="1"/>
              <a:t>the</a:t>
            </a:r>
            <a:r>
              <a:rPr lang="tr-TR" dirty="0"/>
              <a:t> Central </a:t>
            </a:r>
            <a:r>
              <a:rPr lang="tr-TR" dirty="0" err="1"/>
              <a:t>American</a:t>
            </a:r>
            <a:r>
              <a:rPr lang="tr-TR" dirty="0"/>
              <a:t> Integration </a:t>
            </a:r>
            <a:r>
              <a:rPr lang="tr-TR" dirty="0" err="1"/>
              <a:t>System</a:t>
            </a:r>
            <a:r>
              <a:rPr lang="tr-TR" dirty="0"/>
              <a:t> (SICA).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pursued</a:t>
            </a:r>
            <a:r>
              <a:rPr lang="tr-TR" dirty="0"/>
              <a:t> a </a:t>
            </a:r>
            <a:r>
              <a:rPr lang="tr-TR" dirty="0" err="1"/>
              <a:t>strategy</a:t>
            </a:r>
            <a:r>
              <a:rPr lang="tr-TR" dirty="0"/>
              <a:t> of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b="1" dirty="0" err="1"/>
              <a:t>sub-regional</a:t>
            </a:r>
            <a:r>
              <a:rPr lang="tr-TR" b="1" dirty="0"/>
              <a:t> </a:t>
            </a:r>
            <a:r>
              <a:rPr lang="tr-TR" b="1" dirty="0" err="1"/>
              <a:t>integration</a:t>
            </a:r>
            <a:r>
              <a:rPr lang="tr-TR" b="1" dirty="0"/>
              <a:t> </a:t>
            </a:r>
            <a:r>
              <a:rPr lang="tr-TR" dirty="0" err="1"/>
              <a:t>initiatives</a:t>
            </a:r>
            <a:r>
              <a:rPr lang="tr-TR" dirty="0"/>
              <a:t>. </a:t>
            </a:r>
            <a:r>
              <a:rPr lang="tr-TR" dirty="0" err="1"/>
              <a:t>Nevertheless</a:t>
            </a:r>
            <a:r>
              <a:rPr lang="tr-TR" dirty="0"/>
              <a:t>,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equally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: 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EU </a:t>
            </a:r>
            <a:r>
              <a:rPr lang="tr-TR" dirty="0" err="1"/>
              <a:t>partners</a:t>
            </a:r>
            <a:r>
              <a:rPr lang="tr-TR" dirty="0"/>
              <a:t>.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G20 </a:t>
            </a:r>
            <a:r>
              <a:rPr lang="tr-TR" dirty="0" err="1"/>
              <a:t>members</a:t>
            </a:r>
            <a:r>
              <a:rPr lang="tr-TR" dirty="0"/>
              <a:t>. </a:t>
            </a:r>
            <a:r>
              <a:rPr lang="tr-TR" dirty="0" err="1"/>
              <a:t>Mexico</a:t>
            </a:r>
            <a:r>
              <a:rPr lang="tr-TR" dirty="0"/>
              <a:t> is on top a </a:t>
            </a:r>
            <a:r>
              <a:rPr lang="tr-TR" dirty="0" err="1"/>
              <a:t>member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</a:t>
            </a:r>
            <a:r>
              <a:rPr lang="tr-TR" dirty="0"/>
              <a:t>- </a:t>
            </a:r>
            <a:r>
              <a:rPr lang="tr-TR" dirty="0" err="1"/>
              <a:t>operation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Development (OECD). </a:t>
            </a:r>
          </a:p>
        </p:txBody>
      </p:sp>
    </p:spTree>
    <p:extLst>
      <p:ext uri="{BB962C8B-B14F-4D97-AF65-F5344CB8AC3E}">
        <p14:creationId xmlns:p14="http://schemas.microsoft.com/office/powerpoint/2010/main" val="1143595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18751B0-39F1-EA43-BC20-C795C65BE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C14DB7-2A4E-8B48-8532-77762B0CD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The EU </a:t>
            </a:r>
            <a:r>
              <a:rPr lang="tr-TR" dirty="0" err="1"/>
              <a:t>deepens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players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b="1" dirty="0" err="1"/>
              <a:t>bilateral</a:t>
            </a:r>
            <a:r>
              <a:rPr lang="tr-TR" b="1" dirty="0"/>
              <a:t> </a:t>
            </a:r>
            <a:r>
              <a:rPr lang="tr-TR" b="1" dirty="0" err="1"/>
              <a:t>summits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sectoral</a:t>
            </a:r>
            <a:r>
              <a:rPr lang="tr-TR" b="1" dirty="0"/>
              <a:t> </a:t>
            </a:r>
            <a:r>
              <a:rPr lang="tr-TR" b="1" dirty="0" err="1"/>
              <a:t>dialogues</a:t>
            </a:r>
            <a:r>
              <a:rPr lang="tr-TR" b="1" dirty="0"/>
              <a:t> </a:t>
            </a:r>
            <a:r>
              <a:rPr lang="tr-TR" dirty="0"/>
              <a:t>in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. </a:t>
            </a:r>
          </a:p>
          <a:p>
            <a:r>
              <a:rPr lang="tr-TR" dirty="0"/>
              <a:t>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framework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,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programmes</a:t>
            </a:r>
            <a:r>
              <a:rPr lang="tr-TR" dirty="0"/>
              <a:t> in </a:t>
            </a:r>
            <a:r>
              <a:rPr lang="tr-TR" dirty="0" err="1"/>
              <a:t>place</a:t>
            </a:r>
            <a:r>
              <a:rPr lang="tr-TR" dirty="0"/>
              <a:t>,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tries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deepen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Memorandum of </a:t>
            </a:r>
            <a:r>
              <a:rPr lang="tr-TR" dirty="0" err="1"/>
              <a:t>Understanding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Peru on an </a:t>
            </a:r>
            <a:r>
              <a:rPr lang="tr-TR" dirty="0" err="1"/>
              <a:t>agenda</a:t>
            </a:r>
            <a:r>
              <a:rPr lang="tr-TR" dirty="0"/>
              <a:t> of </a:t>
            </a:r>
            <a:r>
              <a:rPr lang="tr-TR" dirty="0" err="1"/>
              <a:t>enhanced</a:t>
            </a:r>
            <a:r>
              <a:rPr lang="tr-TR" dirty="0"/>
              <a:t>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sectoral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EU-Peru Framework </a:t>
            </a:r>
            <a:r>
              <a:rPr lang="tr-TR" dirty="0" err="1"/>
              <a:t>Participation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Peru's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in EU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management</a:t>
            </a:r>
            <a:r>
              <a:rPr lang="tr-TR" dirty="0"/>
              <a:t> </a:t>
            </a:r>
            <a:r>
              <a:rPr lang="tr-TR" dirty="0" err="1"/>
              <a:t>operations</a:t>
            </a:r>
            <a:r>
              <a:rPr lang="tr-TR" dirty="0"/>
              <a:t>. </a:t>
            </a:r>
          </a:p>
          <a:p>
            <a:r>
              <a:rPr lang="tr-TR" dirty="0" err="1"/>
              <a:t>Unfortunately</a:t>
            </a:r>
            <a:r>
              <a:rPr lang="tr-TR" dirty="0"/>
              <a:t>, </a:t>
            </a:r>
            <a:r>
              <a:rPr lang="tr-TR" dirty="0" err="1"/>
              <a:t>neither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Action Service (EEAS) </a:t>
            </a:r>
            <a:r>
              <a:rPr lang="tr-TR" dirty="0" err="1"/>
              <a:t>nor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publish</a:t>
            </a:r>
            <a:r>
              <a:rPr lang="tr-TR" dirty="0"/>
              <a:t> an </a:t>
            </a:r>
            <a:r>
              <a:rPr lang="tr-TR" dirty="0" err="1"/>
              <a:t>implementation</a:t>
            </a:r>
            <a:r>
              <a:rPr lang="tr-TR" dirty="0"/>
              <a:t> </a:t>
            </a:r>
            <a:r>
              <a:rPr lang="tr-TR" dirty="0" err="1"/>
              <a:t>report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summarises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variety</a:t>
            </a:r>
            <a:r>
              <a:rPr lang="tr-TR" dirty="0"/>
              <a:t> of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initiated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takes</a:t>
            </a:r>
            <a:r>
              <a:rPr lang="tr-TR" dirty="0"/>
              <a:t> </a:t>
            </a:r>
            <a:r>
              <a:rPr lang="tr-TR" dirty="0" err="1"/>
              <a:t>stock</a:t>
            </a:r>
            <a:r>
              <a:rPr lang="tr-TR" dirty="0"/>
              <a:t> of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. The </a:t>
            </a:r>
            <a:r>
              <a:rPr lang="tr-TR" dirty="0" err="1"/>
              <a:t>absence</a:t>
            </a:r>
            <a:r>
              <a:rPr lang="tr-TR" dirty="0"/>
              <a:t> of </a:t>
            </a:r>
            <a:r>
              <a:rPr lang="tr-TR" dirty="0" err="1"/>
              <a:t>such</a:t>
            </a:r>
            <a:r>
              <a:rPr lang="tr-TR" dirty="0"/>
              <a:t> a </a:t>
            </a:r>
            <a:r>
              <a:rPr lang="tr-TR" dirty="0" err="1"/>
              <a:t>document</a:t>
            </a:r>
            <a:r>
              <a:rPr lang="tr-TR" dirty="0"/>
              <a:t> not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hampers</a:t>
            </a:r>
            <a:r>
              <a:rPr lang="tr-TR" dirty="0"/>
              <a:t> an </a:t>
            </a:r>
            <a:r>
              <a:rPr lang="tr-TR" dirty="0" err="1"/>
              <a:t>overview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CELAC </a:t>
            </a:r>
            <a:r>
              <a:rPr lang="tr-TR" dirty="0" err="1"/>
              <a:t>commitments</a:t>
            </a:r>
            <a:r>
              <a:rPr lang="tr-TR" dirty="0"/>
              <a:t>, but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complicates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assessment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progress</a:t>
            </a:r>
            <a:r>
              <a:rPr lang="tr-TR" dirty="0"/>
              <a:t> </a:t>
            </a:r>
            <a:r>
              <a:rPr lang="tr-TR" dirty="0" err="1"/>
              <a:t>made</a:t>
            </a:r>
            <a:r>
              <a:rPr lang="tr-TR" dirty="0"/>
              <a:t>. No </a:t>
            </a:r>
            <a:r>
              <a:rPr lang="tr-TR" dirty="0" err="1"/>
              <a:t>implementation</a:t>
            </a:r>
            <a:r>
              <a:rPr lang="tr-TR" dirty="0"/>
              <a:t> </a:t>
            </a:r>
            <a:r>
              <a:rPr lang="tr-TR" dirty="0" err="1"/>
              <a:t>report</a:t>
            </a:r>
            <a:r>
              <a:rPr lang="tr-TR" dirty="0"/>
              <a:t>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Commission's</a:t>
            </a:r>
            <a:r>
              <a:rPr lang="tr-TR" dirty="0"/>
              <a:t>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report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prepared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4287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817765A-B67A-754F-B258-112F4D88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26C484-7ADB-8C44-9A1B-182EF2EE1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The EU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provider</a:t>
            </a:r>
            <a:r>
              <a:rPr lang="tr-TR" dirty="0"/>
              <a:t> of </a:t>
            </a:r>
            <a:r>
              <a:rPr lang="tr-TR" b="1" dirty="0" err="1"/>
              <a:t>development</a:t>
            </a:r>
            <a:r>
              <a:rPr lang="tr-TR" b="1" dirty="0"/>
              <a:t> </a:t>
            </a:r>
            <a:r>
              <a:rPr lang="tr-TR" b="1" dirty="0" err="1"/>
              <a:t>assistance</a:t>
            </a:r>
            <a:r>
              <a:rPr lang="tr-TR" b="1" dirty="0"/>
              <a:t> </a:t>
            </a:r>
            <a:r>
              <a:rPr lang="tr-TR" dirty="0" err="1"/>
              <a:t>to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The EU has </a:t>
            </a:r>
            <a:r>
              <a:rPr lang="tr-TR" dirty="0" err="1"/>
              <a:t>allocated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€3.4 </a:t>
            </a:r>
            <a:r>
              <a:rPr lang="tr-TR" dirty="0" err="1"/>
              <a:t>billion</a:t>
            </a:r>
            <a:r>
              <a:rPr lang="tr-TR" dirty="0"/>
              <a:t> in 2021-2027,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NDICI-Global Europe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instrument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programmes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mainly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,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transformation</a:t>
            </a:r>
            <a:r>
              <a:rPr lang="tr-TR" dirty="0"/>
              <a:t>,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inclusive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,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,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migration</a:t>
            </a:r>
            <a:r>
              <a:rPr lang="tr-TR" dirty="0"/>
              <a:t>. </a:t>
            </a:r>
          </a:p>
          <a:p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ties</a:t>
            </a:r>
            <a:r>
              <a:rPr lang="tr-TR" b="1" dirty="0"/>
              <a:t> </a:t>
            </a:r>
            <a:r>
              <a:rPr lang="tr-TR" dirty="0" err="1"/>
              <a:t>between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arestrong</a:t>
            </a:r>
            <a:r>
              <a:rPr lang="tr-TR" dirty="0"/>
              <a:t>: The EU is </a:t>
            </a:r>
            <a:r>
              <a:rPr lang="tr-TR" dirty="0" err="1"/>
              <a:t>theLAC</a:t>
            </a:r>
            <a:r>
              <a:rPr lang="tr-TR" dirty="0"/>
              <a:t> </a:t>
            </a:r>
            <a:r>
              <a:rPr lang="tr-TR" dirty="0" err="1"/>
              <a:t>region's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fifth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US, </a:t>
            </a:r>
            <a:r>
              <a:rPr lang="tr-TR" dirty="0" err="1"/>
              <a:t>the</a:t>
            </a:r>
            <a:r>
              <a:rPr lang="tr-TR" dirty="0"/>
              <a:t> UK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Switzerland</a:t>
            </a:r>
            <a:r>
              <a:rPr lang="tr-TR" dirty="0"/>
              <a:t>. The total </a:t>
            </a:r>
            <a:r>
              <a:rPr lang="tr-TR" dirty="0" err="1"/>
              <a:t>amount</a:t>
            </a:r>
            <a:r>
              <a:rPr lang="tr-TR" dirty="0"/>
              <a:t> of EU </a:t>
            </a:r>
            <a:r>
              <a:rPr lang="tr-TR" dirty="0" err="1"/>
              <a:t>merchandise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€176 </a:t>
            </a:r>
            <a:r>
              <a:rPr lang="tr-TR" dirty="0" err="1"/>
              <a:t>billion</a:t>
            </a:r>
            <a:r>
              <a:rPr lang="tr-TR" dirty="0"/>
              <a:t> in 2020, </a:t>
            </a:r>
            <a:r>
              <a:rPr lang="tr-TR" dirty="0" err="1"/>
              <a:t>or</a:t>
            </a:r>
            <a:r>
              <a:rPr lang="tr-TR" dirty="0"/>
              <a:t> 4.8 % of total EU27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 </a:t>
            </a:r>
          </a:p>
          <a:p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underpinned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network of </a:t>
            </a:r>
            <a:r>
              <a:rPr lang="tr-TR" dirty="0" err="1"/>
              <a:t>association</a:t>
            </a:r>
            <a:r>
              <a:rPr lang="tr-TR" dirty="0"/>
              <a:t>,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27 of </a:t>
            </a:r>
            <a:r>
              <a:rPr lang="tr-TR" dirty="0" err="1"/>
              <a:t>the</a:t>
            </a:r>
            <a:r>
              <a:rPr lang="tr-TR" dirty="0"/>
              <a:t> 33 LAC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Today</a:t>
            </a:r>
            <a:r>
              <a:rPr lang="tr-TR" dirty="0"/>
              <a:t>, </a:t>
            </a:r>
            <a:r>
              <a:rPr lang="tr-TR" b="1" dirty="0" err="1"/>
              <a:t>the</a:t>
            </a:r>
            <a:r>
              <a:rPr lang="tr-TR" b="1" dirty="0"/>
              <a:t> EU is </a:t>
            </a:r>
            <a:r>
              <a:rPr lang="tr-TR" b="1" dirty="0" err="1"/>
              <a:t>the</a:t>
            </a:r>
            <a:r>
              <a:rPr lang="tr-TR" b="1" dirty="0"/>
              <a:t> main </a:t>
            </a:r>
            <a:r>
              <a:rPr lang="tr-TR" b="1" dirty="0" err="1"/>
              <a:t>foreign</a:t>
            </a:r>
            <a:r>
              <a:rPr lang="tr-TR" b="1" dirty="0"/>
              <a:t> </a:t>
            </a:r>
            <a:r>
              <a:rPr lang="tr-TR" b="1" dirty="0" err="1"/>
              <a:t>direct</a:t>
            </a:r>
            <a:r>
              <a:rPr lang="tr-TR" b="1" dirty="0"/>
              <a:t> </a:t>
            </a:r>
            <a:r>
              <a:rPr lang="tr-TR" b="1" dirty="0" err="1"/>
              <a:t>investor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region</a:t>
            </a:r>
            <a:r>
              <a:rPr lang="tr-TR" b="1" dirty="0"/>
              <a:t>, </a:t>
            </a:r>
            <a:r>
              <a:rPr lang="tr-TR" b="1" dirty="0" err="1"/>
              <a:t>representing</a:t>
            </a:r>
            <a:r>
              <a:rPr lang="tr-TR" b="1" dirty="0"/>
              <a:t> 36 % of </a:t>
            </a:r>
            <a:r>
              <a:rPr lang="tr-TR" b="1" dirty="0" err="1"/>
              <a:t>the</a:t>
            </a:r>
            <a:r>
              <a:rPr lang="tr-TR" b="1" dirty="0"/>
              <a:t> total</a:t>
            </a:r>
            <a:r>
              <a:rPr lang="tr-TR" dirty="0"/>
              <a:t> (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1157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B547D9D-7D16-404C-8556-1AF581D4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Eu-celac</a:t>
            </a:r>
            <a:r>
              <a:rPr lang="tr-TR" dirty="0"/>
              <a:t> </a:t>
            </a:r>
            <a:r>
              <a:rPr lang="tr-TR" dirty="0" err="1"/>
              <a:t>trade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FC42A9-616F-5249-A3FB-F8E7D0057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Total </a:t>
            </a:r>
            <a:r>
              <a:rPr lang="tr-TR" dirty="0" err="1"/>
              <a:t>trade</a:t>
            </a:r>
            <a:r>
              <a:rPr lang="tr-TR" dirty="0"/>
              <a:t> (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services</a:t>
            </a:r>
            <a:r>
              <a:rPr lang="tr-TR" dirty="0"/>
              <a:t>): €369 </a:t>
            </a:r>
            <a:r>
              <a:rPr lang="tr-TR" dirty="0" err="1"/>
              <a:t>billion</a:t>
            </a:r>
            <a:r>
              <a:rPr lang="tr-TR" dirty="0"/>
              <a:t> </a:t>
            </a:r>
          </a:p>
          <a:p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since 2013: 39 % </a:t>
            </a:r>
          </a:p>
          <a:p>
            <a:r>
              <a:rPr lang="tr-TR" dirty="0"/>
              <a:t>EU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stocks</a:t>
            </a:r>
            <a:r>
              <a:rPr lang="tr-TR" dirty="0"/>
              <a:t> in LAC </a:t>
            </a:r>
            <a:r>
              <a:rPr lang="tr-TR" dirty="0" err="1"/>
              <a:t>region</a:t>
            </a:r>
            <a:r>
              <a:rPr lang="tr-TR" dirty="0"/>
              <a:t>: €693 </a:t>
            </a:r>
            <a:r>
              <a:rPr lang="tr-TR" dirty="0" err="1"/>
              <a:t>billion</a:t>
            </a:r>
            <a:r>
              <a:rPr lang="tr-TR" dirty="0"/>
              <a:t>/ First </a:t>
            </a:r>
            <a:r>
              <a:rPr lang="tr-TR" dirty="0" err="1"/>
              <a:t>investor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</a:p>
          <a:p>
            <a:r>
              <a:rPr lang="tr-TR" dirty="0"/>
              <a:t>EU </a:t>
            </a:r>
            <a:r>
              <a:rPr lang="tr-TR" dirty="0" err="1"/>
              <a:t>investments</a:t>
            </a:r>
            <a:r>
              <a:rPr lang="tr-TR" dirty="0"/>
              <a:t> </a:t>
            </a:r>
            <a:r>
              <a:rPr lang="tr-TR" dirty="0" err="1"/>
              <a:t>supports</a:t>
            </a:r>
            <a:r>
              <a:rPr lang="tr-TR" dirty="0"/>
              <a:t> 2.75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jobs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</a:p>
          <a:p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create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jobs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EU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5826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C6B73CB-F4E8-784A-BC1F-75DC9DFD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30892C-1184-9F46-9649-22DAD55E2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adoption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in 2015,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pursues</a:t>
            </a:r>
            <a:r>
              <a:rPr lang="tr-TR" dirty="0"/>
              <a:t>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boosting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The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envisaged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EU-LAC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: </a:t>
            </a:r>
          </a:p>
          <a:p>
            <a:r>
              <a:rPr lang="tr-TR" dirty="0"/>
              <a:t>EU-</a:t>
            </a:r>
            <a:r>
              <a:rPr lang="tr-TR" dirty="0" err="1"/>
              <a:t>Chile</a:t>
            </a:r>
            <a:r>
              <a:rPr lang="tr-TR" dirty="0"/>
              <a:t> Advanced Framework </a:t>
            </a:r>
            <a:r>
              <a:rPr lang="tr-TR" dirty="0" err="1"/>
              <a:t>Agreement</a:t>
            </a:r>
            <a:r>
              <a:rPr lang="tr-TR" dirty="0"/>
              <a:t>. On 9 </a:t>
            </a:r>
            <a:r>
              <a:rPr lang="tr-TR" dirty="0" err="1"/>
              <a:t>December</a:t>
            </a:r>
            <a:r>
              <a:rPr lang="tr-TR" dirty="0"/>
              <a:t> 2022,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conclusion</a:t>
            </a:r>
            <a:r>
              <a:rPr lang="tr-TR" dirty="0"/>
              <a:t> of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modernise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2002 EU-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The </a:t>
            </a:r>
            <a:r>
              <a:rPr lang="tr-TR" dirty="0" err="1"/>
              <a:t>agreement</a:t>
            </a:r>
            <a:r>
              <a:rPr lang="tr-TR" dirty="0"/>
              <a:t> is </a:t>
            </a:r>
            <a:r>
              <a:rPr lang="tr-TR" dirty="0" err="1"/>
              <a:t>currently</a:t>
            </a:r>
            <a:r>
              <a:rPr lang="tr-TR" dirty="0"/>
              <a:t> </a:t>
            </a:r>
            <a:r>
              <a:rPr lang="tr-TR" dirty="0" err="1"/>
              <a:t>undergoing</a:t>
            </a:r>
            <a:r>
              <a:rPr lang="tr-TR" dirty="0"/>
              <a:t> legal </a:t>
            </a:r>
            <a:r>
              <a:rPr lang="tr-TR" dirty="0" err="1"/>
              <a:t>scrubbing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it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translated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be </a:t>
            </a:r>
            <a:r>
              <a:rPr lang="tr-TR" dirty="0" err="1"/>
              <a:t>signed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Chilean</a:t>
            </a:r>
            <a:r>
              <a:rPr lang="tr-TR" dirty="0"/>
              <a:t> </a:t>
            </a:r>
            <a:r>
              <a:rPr lang="tr-TR" dirty="0" err="1"/>
              <a:t>counterparts</a:t>
            </a:r>
            <a:r>
              <a:rPr lang="tr-TR" dirty="0"/>
              <a:t>.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signature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2023. </a:t>
            </a:r>
          </a:p>
          <a:p>
            <a:r>
              <a:rPr lang="tr-TR" dirty="0"/>
              <a:t>EU-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,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Coordination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Co-operation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('Global </a:t>
            </a:r>
            <a:r>
              <a:rPr lang="tr-TR" dirty="0" err="1"/>
              <a:t>Agreement</a:t>
            </a:r>
            <a:r>
              <a:rPr lang="tr-TR" dirty="0"/>
              <a:t>' </a:t>
            </a:r>
            <a:r>
              <a:rPr lang="tr-TR" dirty="0" err="1"/>
              <a:t>or</a:t>
            </a:r>
            <a:r>
              <a:rPr lang="tr-TR" dirty="0"/>
              <a:t> 'GA'),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entered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in 2000.</a:t>
            </a:r>
          </a:p>
        </p:txBody>
      </p:sp>
    </p:spTree>
    <p:extLst>
      <p:ext uri="{BB962C8B-B14F-4D97-AF65-F5344CB8AC3E}">
        <p14:creationId xmlns:p14="http://schemas.microsoft.com/office/powerpoint/2010/main" val="1061939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95776A-13FF-CD49-9B81-61D71783D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B116A5-DC75-A44B-B539-DF86A576B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On 28 April 2020,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modernised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As a </a:t>
            </a:r>
            <a:r>
              <a:rPr lang="tr-TR" dirty="0" err="1"/>
              <a:t>mixed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it </a:t>
            </a:r>
            <a:r>
              <a:rPr lang="tr-TR" dirty="0" err="1"/>
              <a:t>requires</a:t>
            </a:r>
            <a:r>
              <a:rPr lang="tr-TR" dirty="0"/>
              <a:t> </a:t>
            </a:r>
            <a:r>
              <a:rPr lang="tr-TR" dirty="0" err="1"/>
              <a:t>approval</a:t>
            </a:r>
            <a:r>
              <a:rPr lang="tr-TR" dirty="0"/>
              <a:t> at </a:t>
            </a:r>
            <a:r>
              <a:rPr lang="tr-TR" dirty="0" err="1"/>
              <a:t>both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has </a:t>
            </a:r>
            <a:r>
              <a:rPr lang="tr-TR" dirty="0" err="1"/>
              <a:t>proposed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Mexican</a:t>
            </a:r>
            <a:r>
              <a:rPr lang="tr-TR" dirty="0"/>
              <a:t> </a:t>
            </a:r>
            <a:r>
              <a:rPr lang="tr-TR" dirty="0" err="1"/>
              <a:t>authorities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complement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modernised</a:t>
            </a:r>
            <a:r>
              <a:rPr lang="tr-TR" dirty="0"/>
              <a:t> GA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iTA</a:t>
            </a:r>
            <a:r>
              <a:rPr lang="tr-TR" dirty="0"/>
              <a:t>, </a:t>
            </a:r>
            <a:r>
              <a:rPr lang="tr-TR" dirty="0" err="1"/>
              <a:t>containing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GA's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pillar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fall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exclusive</a:t>
            </a:r>
            <a:r>
              <a:rPr lang="tr-TR" dirty="0"/>
              <a:t> </a:t>
            </a:r>
            <a:r>
              <a:rPr lang="tr-TR" dirty="0" err="1"/>
              <a:t>competence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</a:t>
            </a:r>
            <a:r>
              <a:rPr lang="tr-TR" dirty="0" err="1"/>
              <a:t>ratification</a:t>
            </a:r>
            <a:r>
              <a:rPr lang="tr-TR" dirty="0"/>
              <a:t> at EU </a:t>
            </a:r>
            <a:r>
              <a:rPr lang="tr-TR" dirty="0" err="1"/>
              <a:t>level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).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656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CDEC12-F665-FF40-808F-89C1B5A2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Eu-lac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463232-E0C7-6C4E-AA9C-36C75E0F9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</a:t>
            </a:r>
            <a:r>
              <a:rPr lang="tr-TR" dirty="0" err="1"/>
              <a:t>future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envisaged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(AA)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in </a:t>
            </a:r>
            <a:r>
              <a:rPr lang="tr-TR" dirty="0" err="1"/>
              <a:t>question</a:t>
            </a:r>
            <a:r>
              <a:rPr lang="tr-TR" dirty="0"/>
              <a:t>. On 28 June2019, an '</a:t>
            </a:r>
            <a:r>
              <a:rPr lang="tr-TR" dirty="0" err="1"/>
              <a:t>agreement</a:t>
            </a:r>
            <a:r>
              <a:rPr lang="tr-TR" dirty="0"/>
              <a:t> in </a:t>
            </a:r>
            <a:r>
              <a:rPr lang="tr-TR" dirty="0" err="1"/>
              <a:t>principle</a:t>
            </a:r>
            <a:r>
              <a:rPr lang="tr-TR" dirty="0"/>
              <a:t>'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reached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pillar</a:t>
            </a:r>
            <a:r>
              <a:rPr lang="tr-TR" dirty="0"/>
              <a:t> as </a:t>
            </a:r>
            <a:r>
              <a:rPr lang="tr-TR" dirty="0" err="1"/>
              <a:t>part</a:t>
            </a:r>
            <a:r>
              <a:rPr lang="tr-TR" dirty="0"/>
              <a:t> of a </a:t>
            </a:r>
            <a:r>
              <a:rPr lang="tr-TR" dirty="0" err="1"/>
              <a:t>wider</a:t>
            </a:r>
            <a:r>
              <a:rPr lang="tr-TR" dirty="0"/>
              <a:t> AA </a:t>
            </a:r>
            <a:r>
              <a:rPr lang="tr-TR" dirty="0" err="1"/>
              <a:t>including</a:t>
            </a:r>
            <a:r>
              <a:rPr lang="tr-TR" dirty="0"/>
              <a:t> political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;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in June 2018.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met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resistance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EU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a </a:t>
            </a:r>
            <a:r>
              <a:rPr lang="tr-TR" dirty="0" err="1"/>
              <a:t>resolution</a:t>
            </a:r>
            <a:r>
              <a:rPr lang="tr-TR" dirty="0"/>
              <a:t> of 7 </a:t>
            </a:r>
            <a:r>
              <a:rPr lang="tr-TR" dirty="0" err="1"/>
              <a:t>October</a:t>
            </a:r>
            <a:r>
              <a:rPr lang="tr-TR" dirty="0"/>
              <a:t> 2020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commercial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emphasised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cannot</a:t>
            </a:r>
            <a:r>
              <a:rPr lang="tr-TR" dirty="0"/>
              <a:t> be </a:t>
            </a:r>
            <a:r>
              <a:rPr lang="tr-TR" dirty="0" err="1"/>
              <a:t>ratified</a:t>
            </a:r>
            <a:r>
              <a:rPr lang="tr-TR" dirty="0"/>
              <a:t> as it </a:t>
            </a:r>
            <a:r>
              <a:rPr lang="tr-TR" dirty="0" err="1"/>
              <a:t>stands</a:t>
            </a:r>
            <a:r>
              <a:rPr lang="tr-TR" dirty="0"/>
              <a:t>.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reports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proposed</a:t>
            </a:r>
            <a:r>
              <a:rPr lang="tr-TR" dirty="0"/>
              <a:t> an </a:t>
            </a:r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instrument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accompany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</a:t>
            </a:r>
            <a:r>
              <a:rPr lang="tr-TR" dirty="0" err="1"/>
              <a:t>aimed</a:t>
            </a:r>
            <a:r>
              <a:rPr lang="tr-TR" dirty="0"/>
              <a:t> at </a:t>
            </a:r>
            <a:r>
              <a:rPr lang="tr-TR" dirty="0" err="1"/>
              <a:t>addressing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sustainability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in </a:t>
            </a:r>
            <a:r>
              <a:rPr lang="tr-TR" dirty="0" err="1"/>
              <a:t>early</a:t>
            </a:r>
            <a:r>
              <a:rPr lang="tr-TR" dirty="0"/>
              <a:t> 2023. </a:t>
            </a:r>
            <a:r>
              <a:rPr lang="tr-TR" dirty="0" err="1"/>
              <a:t>Reopening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be time-</a:t>
            </a:r>
            <a:r>
              <a:rPr lang="tr-TR" dirty="0" err="1"/>
              <a:t>consuming</a:t>
            </a:r>
            <a:r>
              <a:rPr lang="tr-TR" dirty="0"/>
              <a:t>; it is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unlikely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ratification</a:t>
            </a:r>
            <a:r>
              <a:rPr lang="tr-TR" dirty="0"/>
              <a:t> </a:t>
            </a:r>
            <a:r>
              <a:rPr lang="tr-TR" dirty="0" err="1"/>
              <a:t>procedure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start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legislative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9360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76AE1E-0841-A048-988B-6C2B2FEE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0" y="484632"/>
            <a:ext cx="10323178" cy="1244777"/>
          </a:xfrm>
        </p:spPr>
        <p:txBody>
          <a:bodyPr>
            <a:normAutofit fontScale="90000"/>
          </a:bodyPr>
          <a:lstStyle/>
          <a:p>
            <a:r>
              <a:rPr lang="tr-TR" sz="4000" dirty="0"/>
              <a:t>CooperatIon </a:t>
            </a:r>
            <a:r>
              <a:rPr lang="tr-TR" sz="4000" dirty="0" err="1"/>
              <a:t>In</a:t>
            </a:r>
            <a:r>
              <a:rPr lang="tr-TR" sz="4000" dirty="0"/>
              <a:t> </a:t>
            </a:r>
            <a:r>
              <a:rPr lang="tr-TR" sz="4000" dirty="0" err="1"/>
              <a:t>multIlateral</a:t>
            </a:r>
            <a:r>
              <a:rPr lang="tr-TR" sz="4000" dirty="0"/>
              <a:t> </a:t>
            </a:r>
            <a:r>
              <a:rPr lang="tr-TR" sz="4000" dirty="0" err="1"/>
              <a:t>forums</a:t>
            </a:r>
            <a:r>
              <a:rPr lang="tr-TR" sz="4000" dirty="0"/>
              <a:t> on </a:t>
            </a:r>
            <a:r>
              <a:rPr lang="tr-TR" sz="4000" dirty="0" err="1"/>
              <a:t>RussIa's</a:t>
            </a:r>
            <a:r>
              <a:rPr lang="tr-TR" sz="4000" dirty="0"/>
              <a:t> </a:t>
            </a:r>
            <a:r>
              <a:rPr lang="tr-TR" sz="4000" dirty="0" err="1"/>
              <a:t>war</a:t>
            </a:r>
            <a:r>
              <a:rPr lang="tr-TR" sz="4000" dirty="0"/>
              <a:t> of </a:t>
            </a:r>
            <a:r>
              <a:rPr lang="tr-TR" sz="4000" dirty="0" err="1"/>
              <a:t>aggressIon</a:t>
            </a:r>
            <a:r>
              <a:rPr lang="tr-TR" sz="4000" dirty="0"/>
              <a:t> </a:t>
            </a:r>
            <a:r>
              <a:rPr lang="tr-TR" sz="4000" dirty="0" err="1"/>
              <a:t>agaInst</a:t>
            </a:r>
            <a:r>
              <a:rPr lang="tr-TR" sz="4000" dirty="0"/>
              <a:t> </a:t>
            </a:r>
            <a:r>
              <a:rPr lang="tr-TR" sz="4000" dirty="0" err="1"/>
              <a:t>UkraIne</a:t>
            </a:r>
            <a:r>
              <a:rPr lang="tr-TR" sz="4000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0BA991-15F3-9A4D-8E30-AA77CA98D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51722"/>
            <a:ext cx="10058400" cy="4820478"/>
          </a:xfrm>
        </p:spPr>
        <p:txBody>
          <a:bodyPr>
            <a:normAutofit/>
          </a:bodyPr>
          <a:lstStyle/>
          <a:p>
            <a:r>
              <a:rPr lang="tr-TR" dirty="0" err="1"/>
              <a:t>Many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have </a:t>
            </a:r>
            <a:r>
              <a:rPr lang="tr-TR" dirty="0" err="1"/>
              <a:t>preferred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adopt</a:t>
            </a:r>
            <a:r>
              <a:rPr lang="tr-TR" dirty="0"/>
              <a:t> a </a:t>
            </a:r>
            <a:r>
              <a:rPr lang="tr-TR" b="1" dirty="0" err="1"/>
              <a:t>neutral</a:t>
            </a:r>
            <a:r>
              <a:rPr lang="tr-TR" b="1" dirty="0"/>
              <a:t> </a:t>
            </a:r>
            <a:r>
              <a:rPr lang="tr-TR" dirty="0" err="1"/>
              <a:t>position</a:t>
            </a:r>
            <a:r>
              <a:rPr lang="tr-TR" dirty="0"/>
              <a:t> on </a:t>
            </a:r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reflected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declaration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CELAC </a:t>
            </a:r>
            <a:r>
              <a:rPr lang="tr-TR" dirty="0" err="1"/>
              <a:t>Summit</a:t>
            </a:r>
            <a:r>
              <a:rPr lang="tr-TR" dirty="0"/>
              <a:t> in Buenos Aires on 24 </a:t>
            </a:r>
            <a:r>
              <a:rPr lang="tr-TR" dirty="0" err="1"/>
              <a:t>January</a:t>
            </a:r>
            <a:r>
              <a:rPr lang="tr-TR" dirty="0"/>
              <a:t> 2023,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refer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. </a:t>
            </a:r>
          </a:p>
          <a:p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experts</a:t>
            </a:r>
            <a:r>
              <a:rPr lang="tr-TR" dirty="0"/>
              <a:t> </a:t>
            </a:r>
            <a:r>
              <a:rPr lang="tr-TR" dirty="0" err="1"/>
              <a:t>explain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in </a:t>
            </a:r>
            <a:r>
              <a:rPr lang="tr-TR" dirty="0" err="1"/>
              <a:t>reference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principle</a:t>
            </a:r>
            <a:r>
              <a:rPr lang="tr-TR" dirty="0"/>
              <a:t> of </a:t>
            </a:r>
            <a:r>
              <a:rPr lang="tr-TR" dirty="0" err="1"/>
              <a:t>non-intervention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of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has </a:t>
            </a:r>
            <a:r>
              <a:rPr lang="tr-TR" dirty="0" err="1"/>
              <a:t>deep</a:t>
            </a:r>
            <a:r>
              <a:rPr lang="tr-TR" dirty="0"/>
              <a:t> </a:t>
            </a:r>
            <a:r>
              <a:rPr lang="tr-TR" dirty="0" err="1"/>
              <a:t>roots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. </a:t>
            </a:r>
          </a:p>
          <a:p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b="1" dirty="0" err="1"/>
              <a:t>Brazil</a:t>
            </a:r>
            <a:r>
              <a:rPr lang="tr-TR" b="1" dirty="0"/>
              <a:t>, </a:t>
            </a:r>
            <a:r>
              <a:rPr lang="tr-TR" b="1" dirty="0" err="1"/>
              <a:t>Mexico</a:t>
            </a:r>
            <a:r>
              <a:rPr lang="tr-TR" b="1" dirty="0"/>
              <a:t>, </a:t>
            </a:r>
            <a:r>
              <a:rPr lang="tr-TR" b="1" dirty="0" err="1"/>
              <a:t>Argentina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Colombia</a:t>
            </a:r>
            <a:r>
              <a:rPr lang="tr-TR" dirty="0"/>
              <a:t>, </a:t>
            </a:r>
            <a:r>
              <a:rPr lang="tr-TR" dirty="0" err="1"/>
              <a:t>neither</a:t>
            </a:r>
            <a:r>
              <a:rPr lang="tr-TR" dirty="0"/>
              <a:t> </a:t>
            </a:r>
            <a:r>
              <a:rPr lang="tr-TR" dirty="0" err="1"/>
              <a:t>apply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, </a:t>
            </a:r>
            <a:r>
              <a:rPr lang="tr-TR" dirty="0" err="1"/>
              <a:t>nor</a:t>
            </a:r>
            <a:r>
              <a:rPr lang="tr-TR" dirty="0"/>
              <a:t> </a:t>
            </a:r>
            <a:r>
              <a:rPr lang="tr-TR" dirty="0" err="1"/>
              <a:t>respond</a:t>
            </a:r>
            <a:r>
              <a:rPr lang="tr-TR" dirty="0"/>
              <a:t> </a:t>
            </a:r>
            <a:r>
              <a:rPr lang="tr-TR" dirty="0" err="1"/>
              <a:t>positively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Western </a:t>
            </a:r>
            <a:r>
              <a:rPr lang="tr-TR" dirty="0" err="1"/>
              <a:t>alliance's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provide</a:t>
            </a:r>
            <a:r>
              <a:rPr lang="tr-TR" dirty="0"/>
              <a:t> </a:t>
            </a:r>
            <a:r>
              <a:rPr lang="tr-TR" dirty="0" err="1"/>
              <a:t>weapons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. </a:t>
            </a:r>
            <a:r>
              <a:rPr lang="tr-TR" dirty="0" err="1"/>
              <a:t>So</a:t>
            </a:r>
            <a:r>
              <a:rPr lang="tr-TR" dirty="0"/>
              <a:t> far, </a:t>
            </a:r>
            <a:r>
              <a:rPr lang="tr-TR" b="1" dirty="0" err="1"/>
              <a:t>only</a:t>
            </a:r>
            <a:r>
              <a:rPr lang="tr-TR" b="1" dirty="0"/>
              <a:t> </a:t>
            </a:r>
            <a:r>
              <a:rPr lang="tr-TR" b="1" dirty="0" err="1"/>
              <a:t>Costa</a:t>
            </a:r>
            <a:r>
              <a:rPr lang="tr-TR" b="1" dirty="0"/>
              <a:t> Rica has </a:t>
            </a:r>
            <a:r>
              <a:rPr lang="tr-TR" b="1" dirty="0" err="1"/>
              <a:t>joined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global </a:t>
            </a:r>
            <a:r>
              <a:rPr lang="tr-TR" b="1" dirty="0" err="1"/>
              <a:t>sanctions</a:t>
            </a:r>
            <a:r>
              <a:rPr lang="tr-TR" b="1" dirty="0"/>
              <a:t> </a:t>
            </a:r>
            <a:r>
              <a:rPr lang="tr-TR" b="1" dirty="0" err="1"/>
              <a:t>against</a:t>
            </a:r>
            <a:r>
              <a:rPr lang="tr-TR" b="1" dirty="0"/>
              <a:t> </a:t>
            </a:r>
            <a:r>
              <a:rPr lang="tr-TR" b="1" dirty="0" err="1"/>
              <a:t>Russia</a:t>
            </a:r>
            <a:r>
              <a:rPr lang="tr-TR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9126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485D39-6B7A-4C4D-BC35-2516938D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CooperatIon </a:t>
            </a:r>
            <a:r>
              <a:rPr lang="tr-TR" sz="4000" dirty="0" err="1"/>
              <a:t>In</a:t>
            </a:r>
            <a:r>
              <a:rPr lang="tr-TR" sz="4000" dirty="0"/>
              <a:t> </a:t>
            </a:r>
            <a:r>
              <a:rPr lang="tr-TR" sz="4000" dirty="0" err="1"/>
              <a:t>multIlateral</a:t>
            </a:r>
            <a:r>
              <a:rPr lang="tr-TR" sz="4000" dirty="0"/>
              <a:t> </a:t>
            </a:r>
            <a:r>
              <a:rPr lang="tr-TR" sz="4000" dirty="0" err="1"/>
              <a:t>forums</a:t>
            </a:r>
            <a:r>
              <a:rPr lang="tr-TR" sz="4000" dirty="0"/>
              <a:t> on </a:t>
            </a:r>
            <a:r>
              <a:rPr lang="tr-TR" sz="4000" dirty="0" err="1"/>
              <a:t>RussIa's</a:t>
            </a:r>
            <a:r>
              <a:rPr lang="tr-TR" sz="4000" dirty="0"/>
              <a:t> </a:t>
            </a:r>
            <a:r>
              <a:rPr lang="tr-TR" sz="4000" dirty="0" err="1"/>
              <a:t>war</a:t>
            </a:r>
            <a:r>
              <a:rPr lang="tr-TR" sz="4000" dirty="0"/>
              <a:t> of </a:t>
            </a:r>
            <a:r>
              <a:rPr lang="tr-TR" sz="4000" dirty="0" err="1"/>
              <a:t>aggressIon</a:t>
            </a:r>
            <a:r>
              <a:rPr lang="tr-TR" sz="4000" dirty="0"/>
              <a:t> </a:t>
            </a:r>
            <a:r>
              <a:rPr lang="tr-TR" sz="4000" dirty="0" err="1"/>
              <a:t>agaInst</a:t>
            </a:r>
            <a:r>
              <a:rPr lang="tr-TR" sz="4000" dirty="0"/>
              <a:t> </a:t>
            </a:r>
            <a:r>
              <a:rPr lang="tr-TR" sz="4000" dirty="0" err="1"/>
              <a:t>UkraIne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D2464E-D0B2-3D4A-AC96-761CBCB47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The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experience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mostly</a:t>
            </a:r>
            <a:r>
              <a:rPr lang="tr-TR" dirty="0"/>
              <a:t> as </a:t>
            </a:r>
            <a:r>
              <a:rPr lang="tr-TR" dirty="0" err="1"/>
              <a:t>sanctioned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targeting</a:t>
            </a:r>
            <a:r>
              <a:rPr lang="tr-TR" dirty="0"/>
              <a:t> </a:t>
            </a:r>
            <a:r>
              <a:rPr lang="tr-TR" dirty="0" err="1"/>
              <a:t>states.President</a:t>
            </a:r>
            <a:r>
              <a:rPr lang="tr-TR" dirty="0"/>
              <a:t> </a:t>
            </a:r>
            <a:r>
              <a:rPr lang="tr-TR" dirty="0" err="1"/>
              <a:t>Luiz</a:t>
            </a:r>
            <a:r>
              <a:rPr lang="tr-TR" dirty="0"/>
              <a:t> </a:t>
            </a:r>
            <a:r>
              <a:rPr lang="tr-TR" dirty="0" err="1"/>
              <a:t>Inácio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 </a:t>
            </a:r>
            <a:r>
              <a:rPr lang="tr-TR" dirty="0" err="1"/>
              <a:t>to</a:t>
            </a:r>
            <a:r>
              <a:rPr lang="tr-TR" dirty="0"/>
              <a:t> stop </a:t>
            </a:r>
            <a:r>
              <a:rPr lang="tr-TR" dirty="0" err="1"/>
              <a:t>sending</a:t>
            </a:r>
            <a:r>
              <a:rPr lang="tr-TR" dirty="0"/>
              <a:t> </a:t>
            </a:r>
            <a:r>
              <a:rPr lang="tr-TR" dirty="0" err="1"/>
              <a:t>weapons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Chinese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Xi</a:t>
            </a:r>
            <a:r>
              <a:rPr lang="tr-TR" dirty="0"/>
              <a:t> </a:t>
            </a:r>
            <a:r>
              <a:rPr lang="tr-TR" dirty="0" err="1"/>
              <a:t>Jinping</a:t>
            </a:r>
            <a:r>
              <a:rPr lang="tr-TR" dirty="0"/>
              <a:t> in </a:t>
            </a:r>
            <a:r>
              <a:rPr lang="tr-TR" dirty="0" err="1"/>
              <a:t>Beijing</a:t>
            </a:r>
            <a:r>
              <a:rPr lang="tr-TR" dirty="0"/>
              <a:t> in April 2023,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should</a:t>
            </a:r>
            <a:r>
              <a:rPr lang="tr-TR" dirty="0"/>
              <a:t> stop </a:t>
            </a:r>
            <a:r>
              <a:rPr lang="tr-TR" dirty="0" err="1"/>
              <a:t>encouraging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. </a:t>
            </a:r>
          </a:p>
          <a:p>
            <a:r>
              <a:rPr lang="tr-TR" dirty="0" err="1"/>
              <a:t>Nevertheless</a:t>
            </a:r>
            <a:r>
              <a:rPr lang="tr-TR" dirty="0"/>
              <a:t>, LAC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proven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reliable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West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UN. The </a:t>
            </a:r>
            <a:r>
              <a:rPr lang="tr-TR" b="1" dirty="0"/>
              <a:t>UN General Assembly </a:t>
            </a:r>
            <a:r>
              <a:rPr lang="tr-TR" dirty="0"/>
              <a:t>(UNGA) has </a:t>
            </a:r>
            <a:r>
              <a:rPr lang="tr-TR" dirty="0" err="1"/>
              <a:t>so</a:t>
            </a:r>
            <a:r>
              <a:rPr lang="tr-TR" dirty="0"/>
              <a:t> far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six</a:t>
            </a:r>
            <a:r>
              <a:rPr lang="tr-TR" dirty="0"/>
              <a:t> </a:t>
            </a:r>
            <a:r>
              <a:rPr lang="tr-TR" dirty="0" err="1"/>
              <a:t>resolutions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voting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majority</a:t>
            </a:r>
            <a:r>
              <a:rPr lang="tr-TR" dirty="0"/>
              <a:t> in </a:t>
            </a:r>
            <a:r>
              <a:rPr lang="tr-TR" dirty="0" err="1"/>
              <a:t>favour</a:t>
            </a:r>
            <a:r>
              <a:rPr lang="tr-TR" dirty="0"/>
              <a:t>. </a:t>
            </a:r>
          </a:p>
          <a:p>
            <a:r>
              <a:rPr lang="tr-TR" dirty="0"/>
              <a:t>Of </a:t>
            </a:r>
            <a:r>
              <a:rPr lang="tr-TR" dirty="0" err="1"/>
              <a:t>the</a:t>
            </a:r>
            <a:r>
              <a:rPr lang="tr-TR" dirty="0"/>
              <a:t> 33 LAC </a:t>
            </a:r>
            <a:r>
              <a:rPr lang="tr-TR" dirty="0" err="1"/>
              <a:t>countries</a:t>
            </a:r>
            <a:r>
              <a:rPr lang="tr-TR" dirty="0"/>
              <a:t>, 26 </a:t>
            </a:r>
            <a:r>
              <a:rPr lang="tr-TR" dirty="0" err="1"/>
              <a:t>voted</a:t>
            </a:r>
            <a:r>
              <a:rPr lang="tr-TR" dirty="0"/>
              <a:t> in </a:t>
            </a:r>
            <a:r>
              <a:rPr lang="tr-TR" dirty="0" err="1"/>
              <a:t>favour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latest</a:t>
            </a:r>
            <a:r>
              <a:rPr lang="tr-TR" dirty="0"/>
              <a:t> </a:t>
            </a:r>
            <a:r>
              <a:rPr lang="tr-TR" dirty="0" err="1"/>
              <a:t>resolution</a:t>
            </a:r>
            <a:r>
              <a:rPr lang="tr-TR" dirty="0"/>
              <a:t> (</a:t>
            </a:r>
            <a:r>
              <a:rPr lang="tr-TR" dirty="0" err="1"/>
              <a:t>Principles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Charter of </a:t>
            </a:r>
            <a:r>
              <a:rPr lang="tr-TR" dirty="0" err="1"/>
              <a:t>the</a:t>
            </a:r>
            <a:r>
              <a:rPr lang="tr-TR" dirty="0"/>
              <a:t> United Nations </a:t>
            </a:r>
            <a:r>
              <a:rPr lang="tr-TR" dirty="0" err="1"/>
              <a:t>underlying</a:t>
            </a:r>
            <a:r>
              <a:rPr lang="tr-TR" dirty="0"/>
              <a:t> a </a:t>
            </a:r>
            <a:r>
              <a:rPr lang="tr-TR" dirty="0" err="1"/>
              <a:t>comprehensive</a:t>
            </a:r>
            <a:r>
              <a:rPr lang="tr-TR" dirty="0"/>
              <a:t>,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lasting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in </a:t>
            </a:r>
            <a:r>
              <a:rPr lang="tr-TR" dirty="0" err="1"/>
              <a:t>Ukraine</a:t>
            </a:r>
            <a:r>
              <a:rPr lang="tr-TR" dirty="0"/>
              <a:t>).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of </a:t>
            </a:r>
            <a:r>
              <a:rPr lang="tr-TR" dirty="0" err="1"/>
              <a:t>comparison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majority</a:t>
            </a:r>
            <a:r>
              <a:rPr lang="tr-TR" dirty="0"/>
              <a:t> (52 %) of </a:t>
            </a:r>
            <a:r>
              <a:rPr lang="tr-TR" dirty="0" err="1"/>
              <a:t>African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abstained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voting</a:t>
            </a:r>
            <a:r>
              <a:rPr lang="tr-TR" dirty="0"/>
              <a:t>,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effectively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not </a:t>
            </a:r>
            <a:r>
              <a:rPr lang="tr-TR" dirty="0" err="1"/>
              <a:t>attending</a:t>
            </a:r>
            <a:r>
              <a:rPr lang="tr-TR" dirty="0"/>
              <a:t>. </a:t>
            </a:r>
            <a:r>
              <a:rPr lang="tr-TR" b="1" dirty="0"/>
              <a:t>Three BRICS </a:t>
            </a:r>
            <a:r>
              <a:rPr lang="tr-TR" b="1" dirty="0" err="1"/>
              <a:t>states</a:t>
            </a:r>
            <a:r>
              <a:rPr lang="tr-TR" b="1" dirty="0"/>
              <a:t> (</a:t>
            </a:r>
            <a:r>
              <a:rPr lang="tr-TR" b="1" dirty="0" err="1"/>
              <a:t>China</a:t>
            </a:r>
            <a:r>
              <a:rPr lang="tr-TR" b="1" dirty="0"/>
              <a:t>, </a:t>
            </a:r>
            <a:r>
              <a:rPr lang="tr-TR" b="1" dirty="0" err="1"/>
              <a:t>India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South </a:t>
            </a:r>
            <a:r>
              <a:rPr lang="tr-TR" b="1" dirty="0" err="1"/>
              <a:t>Africa</a:t>
            </a:r>
            <a:r>
              <a:rPr lang="tr-TR" b="1" dirty="0"/>
              <a:t>), </a:t>
            </a:r>
            <a:r>
              <a:rPr lang="tr-TR" b="1" dirty="0" err="1"/>
              <a:t>were</a:t>
            </a:r>
            <a:r>
              <a:rPr lang="tr-TR" b="1" dirty="0"/>
              <a:t> </a:t>
            </a:r>
            <a:r>
              <a:rPr lang="tr-TR" b="1" dirty="0" err="1"/>
              <a:t>also</a:t>
            </a:r>
            <a:r>
              <a:rPr lang="tr-TR" b="1" dirty="0"/>
              <a:t> </a:t>
            </a:r>
            <a:r>
              <a:rPr lang="tr-TR" b="1" dirty="0" err="1"/>
              <a:t>once</a:t>
            </a:r>
            <a:r>
              <a:rPr lang="tr-TR" b="1" dirty="0"/>
              <a:t> </a:t>
            </a:r>
            <a:r>
              <a:rPr lang="tr-TR" b="1" dirty="0" err="1"/>
              <a:t>more</a:t>
            </a:r>
            <a:r>
              <a:rPr lang="tr-TR" b="1" dirty="0"/>
              <a:t> </a:t>
            </a:r>
            <a:r>
              <a:rPr lang="tr-TR" b="1" dirty="0" err="1"/>
              <a:t>among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32 </a:t>
            </a:r>
            <a:r>
              <a:rPr lang="tr-TR" b="1" dirty="0" err="1"/>
              <a:t>countries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</a:t>
            </a:r>
            <a:r>
              <a:rPr lang="tr-TR" b="1" dirty="0" err="1"/>
              <a:t>abstained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voting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February</a:t>
            </a:r>
            <a:r>
              <a:rPr lang="tr-TR" b="1" dirty="0"/>
              <a:t> 2023 UN </a:t>
            </a:r>
            <a:r>
              <a:rPr lang="tr-TR" b="1" dirty="0" err="1"/>
              <a:t>resolution</a:t>
            </a:r>
            <a:r>
              <a:rPr lang="tr-TR" b="1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3268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0AAC86-0BA6-E441-8142-1CAD5E65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CooperatIon </a:t>
            </a:r>
            <a:r>
              <a:rPr lang="tr-TR" sz="4000" dirty="0" err="1"/>
              <a:t>In</a:t>
            </a:r>
            <a:r>
              <a:rPr lang="tr-TR" sz="4000" dirty="0"/>
              <a:t> </a:t>
            </a:r>
            <a:r>
              <a:rPr lang="tr-TR" sz="4000" dirty="0" err="1"/>
              <a:t>multIlateral</a:t>
            </a:r>
            <a:r>
              <a:rPr lang="tr-TR" sz="4000" dirty="0"/>
              <a:t> </a:t>
            </a:r>
            <a:r>
              <a:rPr lang="tr-TR" sz="4000" dirty="0" err="1"/>
              <a:t>forums</a:t>
            </a:r>
            <a:r>
              <a:rPr lang="tr-TR" sz="4000" dirty="0"/>
              <a:t> on </a:t>
            </a:r>
            <a:r>
              <a:rPr lang="tr-TR" sz="4000" dirty="0" err="1"/>
              <a:t>RussIa's</a:t>
            </a:r>
            <a:r>
              <a:rPr lang="tr-TR" sz="4000" dirty="0"/>
              <a:t> </a:t>
            </a:r>
            <a:r>
              <a:rPr lang="tr-TR" sz="4000" dirty="0" err="1"/>
              <a:t>war</a:t>
            </a:r>
            <a:r>
              <a:rPr lang="tr-TR" sz="4000" dirty="0"/>
              <a:t> of </a:t>
            </a:r>
            <a:r>
              <a:rPr lang="tr-TR" sz="4000" dirty="0" err="1"/>
              <a:t>aggressIon</a:t>
            </a:r>
            <a:r>
              <a:rPr lang="tr-TR" sz="4000" dirty="0"/>
              <a:t> </a:t>
            </a:r>
            <a:r>
              <a:rPr lang="tr-TR" sz="4000" dirty="0" err="1"/>
              <a:t>agaInst</a:t>
            </a:r>
            <a:r>
              <a:rPr lang="tr-TR" sz="4000" dirty="0"/>
              <a:t> </a:t>
            </a:r>
            <a:r>
              <a:rPr lang="tr-TR" sz="4000" dirty="0" err="1"/>
              <a:t>UkraIne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0F8B27-7C46-4847-918F-A9949668F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Russia</a:t>
            </a:r>
            <a:r>
              <a:rPr lang="tr-TR" b="1" dirty="0"/>
              <a:t> </a:t>
            </a:r>
            <a:r>
              <a:rPr lang="tr-TR" dirty="0"/>
              <a:t>has </a:t>
            </a:r>
            <a:r>
              <a:rPr lang="tr-TR" dirty="0" err="1"/>
              <a:t>allies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b="1" u="sng" dirty="0" err="1"/>
              <a:t>Nicaragua</a:t>
            </a:r>
            <a:r>
              <a:rPr lang="tr-TR" b="1" u="sng" dirty="0"/>
              <a:t>, </a:t>
            </a:r>
            <a:r>
              <a:rPr lang="tr-TR" b="1" u="sng" dirty="0" err="1"/>
              <a:t>Bolivia</a:t>
            </a:r>
            <a:r>
              <a:rPr lang="tr-TR" b="1" u="sng" dirty="0"/>
              <a:t>, </a:t>
            </a:r>
            <a:r>
              <a:rPr lang="tr-TR" b="1" u="sng" dirty="0" err="1"/>
              <a:t>Cuba</a:t>
            </a:r>
            <a:r>
              <a:rPr lang="tr-TR" b="1" u="sng" dirty="0"/>
              <a:t>, El Salvador </a:t>
            </a:r>
            <a:r>
              <a:rPr lang="tr-TR" b="1" u="sng" dirty="0" err="1"/>
              <a:t>and</a:t>
            </a:r>
            <a:r>
              <a:rPr lang="tr-TR" b="1" u="sng" dirty="0"/>
              <a:t> Venezuela</a:t>
            </a:r>
            <a:r>
              <a:rPr lang="tr-TR" dirty="0"/>
              <a:t>. </a:t>
            </a:r>
          </a:p>
          <a:p>
            <a:r>
              <a:rPr lang="tr-TR" dirty="0" err="1"/>
              <a:t>Russia</a:t>
            </a:r>
            <a:r>
              <a:rPr lang="tr-TR" dirty="0"/>
              <a:t> has </a:t>
            </a:r>
            <a:r>
              <a:rPr lang="tr-TR" dirty="0" err="1"/>
              <a:t>tried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bind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, COVID-19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flu</a:t>
            </a:r>
            <a:r>
              <a:rPr lang="tr-TR" dirty="0"/>
              <a:t> </a:t>
            </a:r>
            <a:r>
              <a:rPr lang="tr-TR" dirty="0" err="1"/>
              <a:t>vaccines</a:t>
            </a:r>
            <a:r>
              <a:rPr lang="tr-TR" dirty="0"/>
              <a:t>, </a:t>
            </a:r>
            <a:r>
              <a:rPr lang="tr-TR" dirty="0" err="1"/>
              <a:t>technical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exports</a:t>
            </a:r>
            <a:r>
              <a:rPr lang="tr-TR" dirty="0"/>
              <a:t>. </a:t>
            </a:r>
            <a:r>
              <a:rPr lang="tr-TR" dirty="0" err="1"/>
              <a:t>Russia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present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: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, Russian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Sergey</a:t>
            </a:r>
            <a:r>
              <a:rPr lang="tr-TR" dirty="0"/>
              <a:t> </a:t>
            </a:r>
            <a:r>
              <a:rPr lang="tr-TR" dirty="0" err="1"/>
              <a:t>Lavrov</a:t>
            </a:r>
            <a:r>
              <a:rPr lang="tr-TR" dirty="0"/>
              <a:t> </a:t>
            </a:r>
            <a:r>
              <a:rPr lang="tr-TR" dirty="0" err="1"/>
              <a:t>completed</a:t>
            </a:r>
            <a:r>
              <a:rPr lang="tr-TR" dirty="0"/>
              <a:t> a </a:t>
            </a:r>
            <a:r>
              <a:rPr lang="tr-TR" dirty="0" err="1"/>
              <a:t>four-country</a:t>
            </a:r>
            <a:r>
              <a:rPr lang="tr-TR" dirty="0"/>
              <a:t> </a:t>
            </a:r>
            <a:r>
              <a:rPr lang="tr-TR" dirty="0" err="1"/>
              <a:t>tour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foster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. </a:t>
            </a:r>
          </a:p>
          <a:p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trip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17-21 April 2023, </a:t>
            </a:r>
            <a:r>
              <a:rPr lang="tr-TR" dirty="0" err="1"/>
              <a:t>Lavrov</a:t>
            </a:r>
            <a:r>
              <a:rPr lang="tr-TR" dirty="0"/>
              <a:t> met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heads</a:t>
            </a:r>
            <a:r>
              <a:rPr lang="tr-TR" dirty="0"/>
              <a:t> of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Brazil</a:t>
            </a:r>
            <a:r>
              <a:rPr lang="tr-TR" dirty="0"/>
              <a:t>, Venezuela, </a:t>
            </a:r>
            <a:r>
              <a:rPr lang="tr-TR" dirty="0" err="1"/>
              <a:t>Nicaragua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Cuba</a:t>
            </a:r>
            <a:r>
              <a:rPr lang="tr-TR" dirty="0"/>
              <a:t> in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respective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holding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Bolivian</a:t>
            </a:r>
            <a:r>
              <a:rPr lang="tr-TR" dirty="0"/>
              <a:t> </a:t>
            </a:r>
            <a:r>
              <a:rPr lang="tr-TR" dirty="0" err="1"/>
              <a:t>emissaries</a:t>
            </a:r>
            <a:r>
              <a:rPr lang="tr-TR" dirty="0"/>
              <a:t> in Venezuela.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6869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6D9C60-B516-1A46-BEDC-91E106D50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/>
              <a:t>CooperatIon </a:t>
            </a:r>
            <a:r>
              <a:rPr lang="tr-TR" sz="4000" dirty="0" err="1"/>
              <a:t>In</a:t>
            </a:r>
            <a:r>
              <a:rPr lang="tr-TR" sz="4000" dirty="0"/>
              <a:t> </a:t>
            </a:r>
            <a:r>
              <a:rPr lang="tr-TR" sz="4000" dirty="0" err="1"/>
              <a:t>multIlateral</a:t>
            </a:r>
            <a:r>
              <a:rPr lang="tr-TR" sz="4000" dirty="0"/>
              <a:t> </a:t>
            </a:r>
            <a:r>
              <a:rPr lang="tr-TR" sz="4000" dirty="0" err="1"/>
              <a:t>forums</a:t>
            </a:r>
            <a:r>
              <a:rPr lang="tr-TR" sz="4000" dirty="0"/>
              <a:t> on </a:t>
            </a:r>
            <a:r>
              <a:rPr lang="tr-TR" sz="4000" dirty="0" err="1"/>
              <a:t>RussIa's</a:t>
            </a:r>
            <a:r>
              <a:rPr lang="tr-TR" sz="4000" dirty="0"/>
              <a:t> </a:t>
            </a:r>
            <a:r>
              <a:rPr lang="tr-TR" sz="4000" dirty="0" err="1"/>
              <a:t>war</a:t>
            </a:r>
            <a:r>
              <a:rPr lang="tr-TR" sz="4000" dirty="0"/>
              <a:t> of </a:t>
            </a:r>
            <a:r>
              <a:rPr lang="tr-TR" sz="4000" dirty="0" err="1"/>
              <a:t>aggressIon</a:t>
            </a:r>
            <a:r>
              <a:rPr lang="tr-TR" sz="4000" dirty="0"/>
              <a:t> </a:t>
            </a:r>
            <a:r>
              <a:rPr lang="tr-TR" sz="4000" dirty="0" err="1"/>
              <a:t>agaInst</a:t>
            </a:r>
            <a:r>
              <a:rPr lang="tr-TR" sz="4000" dirty="0"/>
              <a:t> </a:t>
            </a:r>
            <a:r>
              <a:rPr lang="tr-TR" sz="4000" dirty="0" err="1"/>
              <a:t>UkraIne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1FBE6B-0118-1A43-89AF-AB5515891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, </a:t>
            </a:r>
            <a:r>
              <a:rPr lang="tr-TR" dirty="0" err="1"/>
              <a:t>Brazilian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</a:t>
            </a:r>
            <a:r>
              <a:rPr lang="tr-TR" dirty="0" err="1"/>
              <a:t>attended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G7 </a:t>
            </a:r>
            <a:r>
              <a:rPr lang="tr-TR" dirty="0" err="1"/>
              <a:t>Summit</a:t>
            </a:r>
            <a:r>
              <a:rPr lang="tr-TR" dirty="0"/>
              <a:t> in </a:t>
            </a:r>
            <a:r>
              <a:rPr lang="tr-TR" dirty="0" err="1"/>
              <a:t>Hiroshima</a:t>
            </a:r>
            <a:r>
              <a:rPr lang="tr-TR" dirty="0"/>
              <a:t> on 19-21 May 2023. A </a:t>
            </a:r>
            <a:r>
              <a:rPr lang="tr-TR" dirty="0" err="1"/>
              <a:t>planned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Ukrainian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Volodymyr</a:t>
            </a:r>
            <a:r>
              <a:rPr lang="tr-TR" dirty="0"/>
              <a:t> </a:t>
            </a:r>
            <a:r>
              <a:rPr lang="tr-TR" dirty="0" err="1"/>
              <a:t>Zelenskyy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,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Ukrainian</a:t>
            </a:r>
            <a:r>
              <a:rPr lang="tr-TR" dirty="0"/>
              <a:t> </a:t>
            </a:r>
            <a:r>
              <a:rPr lang="tr-TR" dirty="0" err="1"/>
              <a:t>leader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late</a:t>
            </a:r>
            <a:r>
              <a:rPr lang="tr-TR" dirty="0"/>
              <a:t>, </a:t>
            </a:r>
            <a:r>
              <a:rPr lang="tr-TR" dirty="0" err="1"/>
              <a:t>reportedly</a:t>
            </a:r>
            <a:r>
              <a:rPr lang="tr-TR" dirty="0"/>
              <a:t> </a:t>
            </a:r>
            <a:r>
              <a:rPr lang="tr-TR" dirty="0" err="1"/>
              <a:t>upsetting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.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stated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correct</a:t>
            </a:r>
            <a:r>
              <a:rPr lang="tr-TR" dirty="0"/>
              <a:t> forum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</a:t>
            </a:r>
            <a:r>
              <a:rPr lang="tr-TR" dirty="0" err="1"/>
              <a:t>and</a:t>
            </a:r>
            <a:r>
              <a:rPr lang="tr-TR" dirty="0"/>
              <a:t> not </a:t>
            </a:r>
            <a:r>
              <a:rPr lang="tr-TR" dirty="0" err="1"/>
              <a:t>the</a:t>
            </a:r>
            <a:r>
              <a:rPr lang="tr-TR" dirty="0"/>
              <a:t> G7. </a:t>
            </a:r>
          </a:p>
          <a:p>
            <a:r>
              <a:rPr lang="tr-TR" dirty="0"/>
              <a:t>He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occasion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reiterate</a:t>
            </a:r>
            <a:r>
              <a:rPr lang="tr-TR" dirty="0"/>
              <a:t> a </a:t>
            </a:r>
            <a:r>
              <a:rPr lang="tr-TR" dirty="0" err="1"/>
              <a:t>longstanding</a:t>
            </a:r>
            <a:r>
              <a:rPr lang="tr-TR" dirty="0"/>
              <a:t> </a:t>
            </a:r>
            <a:r>
              <a:rPr lang="tr-TR" dirty="0" err="1"/>
              <a:t>Brazilian</a:t>
            </a:r>
            <a:r>
              <a:rPr lang="tr-TR" dirty="0"/>
              <a:t> </a:t>
            </a:r>
            <a:r>
              <a:rPr lang="tr-TR" dirty="0" err="1"/>
              <a:t>demand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reform of </a:t>
            </a:r>
            <a:r>
              <a:rPr lang="tr-TR" dirty="0" err="1"/>
              <a:t>the</a:t>
            </a:r>
            <a:r>
              <a:rPr lang="tr-TR" dirty="0"/>
              <a:t> UN Security </a:t>
            </a:r>
            <a:r>
              <a:rPr lang="tr-TR" dirty="0" err="1"/>
              <a:t>Council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permanent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 </a:t>
            </a:r>
            <a:r>
              <a:rPr lang="tr-TR" dirty="0" err="1"/>
              <a:t>allow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regain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effectiveness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political </a:t>
            </a:r>
            <a:r>
              <a:rPr lang="tr-TR" dirty="0" err="1"/>
              <a:t>and</a:t>
            </a:r>
            <a:r>
              <a:rPr lang="tr-TR" dirty="0"/>
              <a:t> moral </a:t>
            </a:r>
            <a:r>
              <a:rPr lang="tr-TR" dirty="0" err="1"/>
              <a:t>authority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conflicts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dilemmas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21st </a:t>
            </a:r>
            <a:r>
              <a:rPr lang="tr-TR" dirty="0" err="1"/>
              <a:t>century</a:t>
            </a:r>
            <a:r>
              <a:rPr lang="tr-TR" dirty="0"/>
              <a:t>. </a:t>
            </a:r>
          </a:p>
          <a:p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hold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G20 </a:t>
            </a:r>
            <a:r>
              <a:rPr lang="tr-TR" b="1" dirty="0" err="1"/>
              <a:t>Presidency</a:t>
            </a:r>
            <a:r>
              <a:rPr lang="tr-TR" b="1" dirty="0"/>
              <a:t> </a:t>
            </a:r>
            <a:r>
              <a:rPr lang="tr-TR" dirty="0"/>
              <a:t>in 2024.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7656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0D06F93-302F-2249-9D91-209E6A3A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Global Gateway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F59DF6-EE26-3F43-9DEF-AF19E8167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Latin </a:t>
            </a:r>
            <a:r>
              <a:rPr lang="tr-TR" dirty="0" err="1"/>
              <a:t>America</a:t>
            </a:r>
            <a:r>
              <a:rPr lang="tr-TR" dirty="0"/>
              <a:t> is a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ally</a:t>
            </a:r>
            <a:r>
              <a:rPr lang="tr-TR" dirty="0"/>
              <a:t> in </a:t>
            </a:r>
            <a:r>
              <a:rPr lang="tr-TR" dirty="0" err="1"/>
              <a:t>tackling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: As a </a:t>
            </a:r>
            <a:r>
              <a:rPr lang="tr-TR" dirty="0" err="1"/>
              <a:t>whole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strongest</a:t>
            </a:r>
            <a:r>
              <a:rPr lang="tr-TR" dirty="0"/>
              <a:t> </a:t>
            </a:r>
            <a:r>
              <a:rPr lang="tr-TR" dirty="0" err="1"/>
              <a:t>advocates</a:t>
            </a:r>
            <a:r>
              <a:rPr lang="tr-TR" dirty="0"/>
              <a:t> of </a:t>
            </a:r>
            <a:r>
              <a:rPr lang="tr-TR" dirty="0" err="1"/>
              <a:t>ambitious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played</a:t>
            </a:r>
            <a:r>
              <a:rPr lang="tr-TR" dirty="0"/>
              <a:t> an </a:t>
            </a:r>
            <a:r>
              <a:rPr lang="tr-TR" dirty="0" err="1"/>
              <a:t>important</a:t>
            </a:r>
            <a:r>
              <a:rPr lang="tr-TR" dirty="0"/>
              <a:t> role in </a:t>
            </a:r>
            <a:r>
              <a:rPr lang="tr-TR" dirty="0" err="1"/>
              <a:t>achieving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Paris </a:t>
            </a:r>
            <a:r>
              <a:rPr lang="tr-TR" b="1" dirty="0" err="1"/>
              <a:t>Agreement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CELAC </a:t>
            </a:r>
            <a:r>
              <a:rPr lang="tr-TR" dirty="0" err="1"/>
              <a:t>countries</a:t>
            </a:r>
            <a:r>
              <a:rPr lang="tr-TR" dirty="0"/>
              <a:t> have </a:t>
            </a:r>
            <a:r>
              <a:rPr lang="tr-TR" dirty="0" err="1"/>
              <a:t>ratified</a:t>
            </a:r>
            <a:r>
              <a:rPr lang="tr-TR" dirty="0"/>
              <a:t>.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amongst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vulnerable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of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region</a:t>
            </a:r>
            <a:r>
              <a:rPr lang="tr-TR" dirty="0"/>
              <a:t> is </a:t>
            </a:r>
            <a:r>
              <a:rPr lang="tr-TR" dirty="0" err="1"/>
              <a:t>home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50 %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world's</a:t>
            </a:r>
            <a:r>
              <a:rPr lang="tr-TR" dirty="0"/>
              <a:t>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renewable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powerhouse</a:t>
            </a:r>
            <a:r>
              <a:rPr lang="tr-TR" dirty="0"/>
              <a:t> (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 mix has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of </a:t>
            </a:r>
            <a:r>
              <a:rPr lang="tr-TR" dirty="0" err="1"/>
              <a:t>renewables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amounting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61 % in 2021). </a:t>
            </a:r>
            <a:r>
              <a:rPr lang="tr-TR" dirty="0" err="1"/>
              <a:t>Moreover</a:t>
            </a:r>
            <a:r>
              <a:rPr lang="tr-TR" dirty="0"/>
              <a:t>, it is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producer</a:t>
            </a:r>
            <a:r>
              <a:rPr lang="tr-TR" dirty="0"/>
              <a:t>, </a:t>
            </a:r>
            <a:r>
              <a:rPr lang="tr-TR" dirty="0" err="1"/>
              <a:t>accounting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14 % of global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production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45 % of net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agrifood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6336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17803F5-8CBD-E44D-A132-2D2F38AE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Global Gateway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C39283-C41E-B849-878B-8DA7E9E13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LAC-EU </a:t>
            </a:r>
            <a:r>
              <a:rPr lang="tr-TR" dirty="0" err="1"/>
              <a:t>Ministerial</a:t>
            </a:r>
            <a:r>
              <a:rPr lang="tr-TR" dirty="0"/>
              <a:t> Meeting on Environment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</a:t>
            </a:r>
            <a:r>
              <a:rPr lang="tr-TR" dirty="0" err="1"/>
              <a:t>Costa</a:t>
            </a:r>
            <a:r>
              <a:rPr lang="tr-TR" dirty="0"/>
              <a:t> Rica on 5 May 2023 </a:t>
            </a:r>
            <a:r>
              <a:rPr lang="tr-TR" dirty="0" err="1"/>
              <a:t>demonstrated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is a </a:t>
            </a:r>
            <a:r>
              <a:rPr lang="tr-TR" dirty="0" err="1"/>
              <a:t>like-minded</a:t>
            </a:r>
            <a:r>
              <a:rPr lang="tr-TR" dirty="0"/>
              <a:t>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tackling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planetary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of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pollution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. The EU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 is </a:t>
            </a:r>
            <a:r>
              <a:rPr lang="tr-TR" dirty="0" err="1"/>
              <a:t>committed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spending</a:t>
            </a:r>
            <a:r>
              <a:rPr lang="tr-TR" dirty="0"/>
              <a:t> at </a:t>
            </a:r>
            <a:r>
              <a:rPr lang="tr-TR" dirty="0" err="1"/>
              <a:t>least</a:t>
            </a:r>
            <a:r>
              <a:rPr lang="tr-TR" dirty="0"/>
              <a:t> 30 %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budget</a:t>
            </a:r>
            <a:r>
              <a:rPr lang="tr-TR" dirty="0"/>
              <a:t> on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r>
              <a:rPr lang="tr-TR" dirty="0"/>
              <a:t>On 1 </a:t>
            </a:r>
            <a:r>
              <a:rPr lang="tr-TR" dirty="0" err="1"/>
              <a:t>December</a:t>
            </a:r>
            <a:r>
              <a:rPr lang="tr-TR" dirty="0"/>
              <a:t> 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HR/VP </a:t>
            </a:r>
            <a:r>
              <a:rPr lang="tr-TR" dirty="0" err="1"/>
              <a:t>Josep</a:t>
            </a:r>
            <a:r>
              <a:rPr lang="tr-TR" dirty="0"/>
              <a:t> </a:t>
            </a:r>
            <a:r>
              <a:rPr lang="tr-TR" dirty="0" err="1"/>
              <a:t>Borrell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Global Gateway,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connectivity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. The Global Gateway </a:t>
            </a:r>
            <a:r>
              <a:rPr lang="tr-TR" dirty="0" err="1"/>
              <a:t>aims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speed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, </a:t>
            </a:r>
            <a:r>
              <a:rPr lang="tr-TR" dirty="0" err="1"/>
              <a:t>create</a:t>
            </a:r>
            <a:r>
              <a:rPr lang="tr-TR" dirty="0"/>
              <a:t> </a:t>
            </a:r>
            <a:r>
              <a:rPr lang="tr-TR" dirty="0" err="1"/>
              <a:t>inclusive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jobs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cleaner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circular</a:t>
            </a:r>
            <a:r>
              <a:rPr lang="tr-TR" dirty="0"/>
              <a:t> global </a:t>
            </a:r>
            <a:r>
              <a:rPr lang="tr-TR" dirty="0" err="1"/>
              <a:t>economy</a:t>
            </a:r>
            <a:r>
              <a:rPr lang="tr-TR" dirty="0"/>
              <a:t>. The </a:t>
            </a:r>
            <a:r>
              <a:rPr lang="tr-TR" dirty="0" err="1"/>
              <a:t>principal</a:t>
            </a:r>
            <a:r>
              <a:rPr lang="tr-TR" dirty="0"/>
              <a:t> </a:t>
            </a:r>
            <a:r>
              <a:rPr lang="tr-TR" dirty="0" err="1"/>
              <a:t>tool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shaping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EU-CELAC </a:t>
            </a:r>
            <a:r>
              <a:rPr lang="tr-TR" dirty="0" err="1"/>
              <a:t>relations</a:t>
            </a:r>
            <a:r>
              <a:rPr lang="tr-TR" dirty="0"/>
              <a:t> in a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EU-LAC Global Gateway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(GGIA), </a:t>
            </a:r>
            <a:r>
              <a:rPr lang="tr-TR" dirty="0" err="1"/>
              <a:t>currently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preparation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planned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presentation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EU- CELAC </a:t>
            </a:r>
            <a:r>
              <a:rPr lang="tr-TR" dirty="0" err="1"/>
              <a:t>Summit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7323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848BFF7-1032-5B4E-9190-EE4B3AE0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Global Gateway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822E36-1A3B-A54A-9059-F6E3978CF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93976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dirty="0" err="1"/>
              <a:t>projects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umbrella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Global Gateway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: </a:t>
            </a:r>
          </a:p>
          <a:p>
            <a:r>
              <a:rPr lang="tr-TR" dirty="0" err="1"/>
              <a:t>Completion</a:t>
            </a:r>
            <a:r>
              <a:rPr lang="tr-TR" dirty="0"/>
              <a:t> of a 6 000 kilometre-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fibre-optic</a:t>
            </a:r>
            <a:r>
              <a:rPr lang="tr-TR" dirty="0"/>
              <a:t> </a:t>
            </a:r>
            <a:r>
              <a:rPr lang="tr-TR" dirty="0" err="1"/>
              <a:t>cable</a:t>
            </a:r>
            <a:r>
              <a:rPr lang="tr-TR" dirty="0"/>
              <a:t> </a:t>
            </a:r>
            <a:r>
              <a:rPr lang="tr-TR" dirty="0" err="1"/>
              <a:t>linking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BELLA </a:t>
            </a:r>
            <a:r>
              <a:rPr lang="tr-TR" dirty="0" err="1"/>
              <a:t>programme</a:t>
            </a:r>
            <a:r>
              <a:rPr lang="tr-TR" dirty="0"/>
              <a:t>. </a:t>
            </a:r>
          </a:p>
          <a:p>
            <a:r>
              <a:rPr lang="tr-TR" dirty="0" err="1"/>
              <a:t>Launch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Caribbean </a:t>
            </a:r>
            <a:r>
              <a:rPr lang="tr-TR" dirty="0" err="1"/>
              <a:t>partnership</a:t>
            </a:r>
            <a:r>
              <a:rPr lang="tr-TR" dirty="0"/>
              <a:t> in June 2022,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manufacturing</a:t>
            </a:r>
            <a:r>
              <a:rPr lang="tr-TR" dirty="0"/>
              <a:t> of </a:t>
            </a:r>
            <a:r>
              <a:rPr lang="tr-TR" dirty="0" err="1"/>
              <a:t>vaccines</a:t>
            </a:r>
            <a:r>
              <a:rPr lang="tr-TR" dirty="0"/>
              <a:t>, </a:t>
            </a:r>
            <a:r>
              <a:rPr lang="tr-TR" dirty="0" err="1"/>
              <a:t>medicines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technologies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strengthen</a:t>
            </a:r>
            <a:r>
              <a:rPr lang="tr-TR" dirty="0"/>
              <a:t> healthsystemsresilienceandincreaseself-sufficiencyinhealthmatters. </a:t>
            </a:r>
          </a:p>
          <a:p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post-</a:t>
            </a:r>
            <a:r>
              <a:rPr lang="tr-TR" dirty="0" err="1"/>
              <a:t>coronavirus</a:t>
            </a:r>
            <a:r>
              <a:rPr lang="tr-TR" dirty="0"/>
              <a:t> </a:t>
            </a:r>
            <a:r>
              <a:rPr lang="tr-TR" dirty="0" err="1"/>
              <a:t>recovery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jointly</a:t>
            </a:r>
            <a:r>
              <a:rPr lang="tr-TR" dirty="0"/>
              <a:t>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viable</a:t>
            </a:r>
            <a:r>
              <a:rPr lang="tr-TR" dirty="0"/>
              <a:t> </a:t>
            </a:r>
            <a:r>
              <a:rPr lang="tr-TR" dirty="0" err="1"/>
              <a:t>projects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of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hydrogen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creating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</a:t>
            </a:r>
            <a:r>
              <a:rPr lang="tr-TR" dirty="0" err="1"/>
              <a:t>chains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A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Team Europe </a:t>
            </a:r>
            <a:r>
              <a:rPr lang="tr-TR" dirty="0" err="1"/>
              <a:t>Initiative</a:t>
            </a:r>
            <a:r>
              <a:rPr lang="tr-TR" dirty="0"/>
              <a:t> (TEI) on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hydrogen</a:t>
            </a:r>
            <a:r>
              <a:rPr lang="tr-TR" dirty="0"/>
              <a:t> (GH2) </a:t>
            </a:r>
            <a:r>
              <a:rPr lang="tr-TR" dirty="0" err="1"/>
              <a:t>development</a:t>
            </a:r>
            <a:r>
              <a:rPr lang="tr-TR" dirty="0"/>
              <a:t> in </a:t>
            </a:r>
            <a:r>
              <a:rPr lang="tr-TR" dirty="0" err="1"/>
              <a:t>Chile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9019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1B84466-3404-7C43-A75E-17E8B9A7E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Global Gateway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F34E1B-B8D4-EE49-BBC3-0917CFED4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EU-Latin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on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 </a:t>
            </a:r>
            <a:r>
              <a:rPr lang="tr-TR" dirty="0" err="1"/>
              <a:t>aiming</a:t>
            </a:r>
            <a:r>
              <a:rPr lang="tr-TR" dirty="0"/>
              <a:t> at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intensifying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seven Latin </a:t>
            </a:r>
            <a:r>
              <a:rPr lang="tr-TR" dirty="0" err="1"/>
              <a:t>American</a:t>
            </a:r>
            <a:r>
              <a:rPr lang="tr-TR" dirty="0"/>
              <a:t> partner </a:t>
            </a:r>
            <a:r>
              <a:rPr lang="tr-TR" dirty="0" err="1"/>
              <a:t>countries</a:t>
            </a:r>
            <a:r>
              <a:rPr lang="tr-TR" dirty="0"/>
              <a:t> (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Brazil,Chile,Colombia,Mexico,PeruandUruguay</a:t>
            </a:r>
            <a:r>
              <a:rPr lang="tr-TR" dirty="0"/>
              <a:t>)</a:t>
            </a:r>
            <a:r>
              <a:rPr lang="tr-TR" dirty="0" err="1"/>
              <a:t>alongthevaluechainsofminerals</a:t>
            </a:r>
            <a:r>
              <a:rPr lang="tr-TR" dirty="0"/>
              <a:t>- 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industries</a:t>
            </a:r>
            <a:r>
              <a:rPr lang="tr-TR" dirty="0"/>
              <a:t>. </a:t>
            </a:r>
          </a:p>
          <a:p>
            <a:r>
              <a:rPr lang="tr-TR" dirty="0" err="1"/>
              <a:t>Launch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, on 14 </a:t>
            </a:r>
            <a:r>
              <a:rPr lang="tr-TR" dirty="0" err="1"/>
              <a:t>March</a:t>
            </a:r>
            <a:r>
              <a:rPr lang="tr-TR" dirty="0"/>
              <a:t> 2023.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EU-LAC </a:t>
            </a:r>
            <a:r>
              <a:rPr lang="tr-TR" dirty="0" err="1"/>
              <a:t>initiative</a:t>
            </a:r>
            <a:r>
              <a:rPr lang="tr-TR" dirty="0"/>
              <a:t>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champion</a:t>
            </a:r>
            <a:r>
              <a:rPr lang="tr-TR" dirty="0"/>
              <a:t> a </a:t>
            </a:r>
            <a:r>
              <a:rPr lang="tr-TR" dirty="0" err="1"/>
              <a:t>human-centric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transformation</a:t>
            </a:r>
            <a:r>
              <a:rPr lang="tr-TR" dirty="0"/>
              <a:t>. An </a:t>
            </a:r>
            <a:r>
              <a:rPr lang="tr-TR" dirty="0" err="1"/>
              <a:t>initial</a:t>
            </a:r>
            <a:r>
              <a:rPr lang="tr-TR" dirty="0"/>
              <a:t> </a:t>
            </a:r>
            <a:r>
              <a:rPr lang="tr-TR" dirty="0" err="1"/>
              <a:t>contribution</a:t>
            </a:r>
            <a:r>
              <a:rPr lang="tr-TR" dirty="0"/>
              <a:t> of €145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Team Europe </a:t>
            </a:r>
            <a:r>
              <a:rPr lang="tr-TR" dirty="0" err="1"/>
              <a:t>includes</a:t>
            </a:r>
            <a:r>
              <a:rPr lang="tr-TR" dirty="0"/>
              <a:t> €50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budget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boost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. </a:t>
            </a:r>
          </a:p>
          <a:p>
            <a:r>
              <a:rPr lang="tr-TR" dirty="0" err="1"/>
              <a:t>Launch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€35 </a:t>
            </a:r>
            <a:r>
              <a:rPr lang="tr-TR" dirty="0" err="1"/>
              <a:t>million</a:t>
            </a:r>
            <a:r>
              <a:rPr lang="tr-TR" dirty="0"/>
              <a:t> EUROCLIMA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programme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on 9 May 2023,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contribute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Global Gateway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The </a:t>
            </a:r>
            <a:r>
              <a:rPr lang="tr-TR" dirty="0" err="1"/>
              <a:t>objective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fostering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mitigation</a:t>
            </a:r>
            <a:r>
              <a:rPr lang="tr-TR" dirty="0"/>
              <a:t>, </a:t>
            </a:r>
            <a:r>
              <a:rPr lang="tr-TR" dirty="0" err="1"/>
              <a:t>adaptation</a:t>
            </a:r>
            <a:r>
              <a:rPr lang="tr-TR" dirty="0"/>
              <a:t>, </a:t>
            </a:r>
            <a:r>
              <a:rPr lang="tr-TR" dirty="0" err="1"/>
              <a:t>resilience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</a:t>
            </a:r>
          </a:p>
          <a:p>
            <a:r>
              <a:rPr lang="tr-TR" dirty="0" err="1"/>
              <a:t>Agreement</a:t>
            </a:r>
            <a:r>
              <a:rPr lang="tr-TR" dirty="0"/>
              <a:t> on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priorities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Costa</a:t>
            </a:r>
            <a:r>
              <a:rPr lang="tr-TR" dirty="0"/>
              <a:t> Rica on 1 June 2023,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launch</a:t>
            </a:r>
            <a:r>
              <a:rPr lang="tr-TR" dirty="0"/>
              <a:t> of a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initiative</a:t>
            </a:r>
            <a:r>
              <a:rPr lang="tr-TR" dirty="0"/>
              <a:t> </a:t>
            </a:r>
            <a:r>
              <a:rPr lang="tr-TR" dirty="0" err="1"/>
              <a:t>facilitating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envisaged</a:t>
            </a:r>
            <a:r>
              <a:rPr lang="tr-TR" dirty="0"/>
              <a:t> Global Gateway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894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348A71A-0CE0-B74E-8843-032F7056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ChIna's </a:t>
            </a:r>
            <a:r>
              <a:rPr lang="tr-TR" dirty="0" err="1"/>
              <a:t>evolvıng</a:t>
            </a:r>
            <a:r>
              <a:rPr lang="tr-TR" dirty="0"/>
              <a:t> presence </a:t>
            </a:r>
            <a:r>
              <a:rPr lang="tr-TR" dirty="0" err="1"/>
              <a:t>ın</a:t>
            </a:r>
            <a:r>
              <a:rPr lang="tr-TR" dirty="0"/>
              <a:t> </a:t>
            </a:r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547F0F-F995-B845-8FCB-9AE5DD3A6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decades</a:t>
            </a:r>
            <a:r>
              <a:rPr lang="tr-TR" dirty="0"/>
              <a:t>, </a:t>
            </a:r>
            <a:r>
              <a:rPr lang="tr-TR" b="1" dirty="0" err="1"/>
              <a:t>China</a:t>
            </a:r>
            <a:r>
              <a:rPr lang="tr-TR" b="1" dirty="0"/>
              <a:t> </a:t>
            </a:r>
            <a:r>
              <a:rPr lang="tr-TR" dirty="0"/>
              <a:t>has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footprint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, in </a:t>
            </a:r>
            <a:r>
              <a:rPr lang="tr-TR" dirty="0" err="1"/>
              <a:t>particular</a:t>
            </a:r>
            <a:r>
              <a:rPr lang="tr-TR" dirty="0"/>
              <a:t> </a:t>
            </a:r>
            <a:r>
              <a:rPr lang="tr-TR" b="1" dirty="0" err="1"/>
              <a:t>politically</a:t>
            </a:r>
            <a:r>
              <a:rPr lang="tr-TR" dirty="0"/>
              <a:t>,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-CELAC-Forum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in 2016. </a:t>
            </a:r>
            <a:r>
              <a:rPr lang="tr-TR" dirty="0" err="1"/>
              <a:t>China's</a:t>
            </a:r>
            <a:r>
              <a:rPr lang="tr-TR" dirty="0"/>
              <a:t>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observer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 of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membership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Inter- </a:t>
            </a:r>
            <a:r>
              <a:rPr lang="tr-TR" dirty="0" err="1"/>
              <a:t>American</a:t>
            </a:r>
            <a:r>
              <a:rPr lang="tr-TR" dirty="0"/>
              <a:t> Development Bank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Development Bank,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- Pacific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forum. </a:t>
            </a:r>
          </a:p>
          <a:p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perspective</a:t>
            </a:r>
            <a:r>
              <a:rPr lang="tr-TR" dirty="0"/>
              <a:t>, it is </a:t>
            </a:r>
            <a:r>
              <a:rPr lang="tr-TR" dirty="0" err="1"/>
              <a:t>remarkable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seem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equally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–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declaration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CELAC </a:t>
            </a:r>
            <a:r>
              <a:rPr lang="tr-TR" dirty="0" err="1"/>
              <a:t>Summit</a:t>
            </a:r>
            <a:r>
              <a:rPr lang="tr-TR" dirty="0"/>
              <a:t> in Buenos Aires </a:t>
            </a:r>
            <a:r>
              <a:rPr lang="tr-TR" dirty="0" err="1"/>
              <a:t>document</a:t>
            </a:r>
            <a:r>
              <a:rPr lang="tr-TR" dirty="0"/>
              <a:t> </a:t>
            </a:r>
            <a:r>
              <a:rPr lang="tr-TR" dirty="0" err="1"/>
              <a:t>refers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twice</a:t>
            </a:r>
            <a:r>
              <a:rPr lang="tr-TR" dirty="0"/>
              <a:t>.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Xi</a:t>
            </a:r>
            <a:r>
              <a:rPr lang="tr-TR" dirty="0"/>
              <a:t> </a:t>
            </a:r>
            <a:r>
              <a:rPr lang="tr-TR" dirty="0" err="1"/>
              <a:t>Jinping</a:t>
            </a:r>
            <a:r>
              <a:rPr lang="tr-TR" dirty="0"/>
              <a:t> has </a:t>
            </a:r>
            <a:r>
              <a:rPr lang="tr-TR" dirty="0" err="1"/>
              <a:t>visited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11 </a:t>
            </a:r>
            <a:r>
              <a:rPr lang="tr-TR" dirty="0" err="1"/>
              <a:t>times</a:t>
            </a:r>
            <a:r>
              <a:rPr lang="tr-TR" dirty="0"/>
              <a:t> since he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office</a:t>
            </a:r>
            <a:r>
              <a:rPr lang="tr-TR" dirty="0"/>
              <a:t> in 2013. </a:t>
            </a:r>
          </a:p>
          <a:p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signed</a:t>
            </a:r>
            <a:r>
              <a:rPr lang="tr-TR" dirty="0"/>
              <a:t>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Ecuador</a:t>
            </a:r>
            <a:r>
              <a:rPr lang="tr-TR" dirty="0"/>
              <a:t>, </a:t>
            </a:r>
            <a:r>
              <a:rPr lang="tr-TR" dirty="0" err="1"/>
              <a:t>Mexico</a:t>
            </a:r>
            <a:r>
              <a:rPr lang="tr-TR" dirty="0"/>
              <a:t>, Peru, </a:t>
            </a:r>
            <a:r>
              <a:rPr lang="tr-TR" dirty="0" err="1"/>
              <a:t>and</a:t>
            </a:r>
            <a:r>
              <a:rPr lang="tr-TR" dirty="0"/>
              <a:t> Venezuela. </a:t>
            </a:r>
            <a:r>
              <a:rPr lang="tr-TR" dirty="0" err="1"/>
              <a:t>Vaccine</a:t>
            </a:r>
            <a:r>
              <a:rPr lang="tr-TR" dirty="0"/>
              <a:t> </a:t>
            </a:r>
            <a:r>
              <a:rPr lang="tr-TR" dirty="0" err="1"/>
              <a:t>diplomacy</a:t>
            </a:r>
            <a:r>
              <a:rPr lang="tr-TR" dirty="0"/>
              <a:t>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become</a:t>
            </a:r>
            <a:r>
              <a:rPr lang="tr-TR" dirty="0"/>
              <a:t> a </a:t>
            </a:r>
            <a:r>
              <a:rPr lang="tr-TR" dirty="0" err="1"/>
              <a:t>cornerstone</a:t>
            </a:r>
            <a:r>
              <a:rPr lang="tr-TR" dirty="0"/>
              <a:t> of </a:t>
            </a:r>
            <a:r>
              <a:rPr lang="tr-TR" dirty="0" err="1"/>
              <a:t>China's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, </a:t>
            </a:r>
            <a:r>
              <a:rPr lang="tr-TR" dirty="0" err="1"/>
              <a:t>delivering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300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doses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(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125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EU). </a:t>
            </a:r>
          </a:p>
        </p:txBody>
      </p:sp>
    </p:spTree>
    <p:extLst>
      <p:ext uri="{BB962C8B-B14F-4D97-AF65-F5344CB8AC3E}">
        <p14:creationId xmlns:p14="http://schemas.microsoft.com/office/powerpoint/2010/main" val="11103033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5F1F5D7-6164-934E-B2AF-FC571D2D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ChIna's </a:t>
            </a:r>
            <a:r>
              <a:rPr lang="tr-TR" dirty="0" err="1"/>
              <a:t>evolvıng</a:t>
            </a:r>
            <a:r>
              <a:rPr lang="tr-TR" dirty="0"/>
              <a:t> presence </a:t>
            </a:r>
            <a:r>
              <a:rPr lang="tr-TR" dirty="0" err="1"/>
              <a:t>ın</a:t>
            </a:r>
            <a:r>
              <a:rPr lang="tr-TR" dirty="0"/>
              <a:t> </a:t>
            </a:r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26DC12-C1A6-AD43-88B4-DB18EE94E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Economically,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plays</a:t>
            </a:r>
            <a:r>
              <a:rPr lang="tr-TR" dirty="0"/>
              <a:t> a </a:t>
            </a:r>
            <a:r>
              <a:rPr lang="tr-TR" dirty="0" err="1"/>
              <a:t>crucial</a:t>
            </a:r>
            <a:r>
              <a:rPr lang="tr-TR" dirty="0"/>
              <a:t> role in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: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overtaken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region's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US.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Economic</a:t>
            </a:r>
            <a:r>
              <a:rPr lang="tr-TR" dirty="0"/>
              <a:t> Forum, Latin </a:t>
            </a:r>
            <a:r>
              <a:rPr lang="tr-TR" dirty="0" err="1"/>
              <a:t>America's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grew</a:t>
            </a:r>
            <a:r>
              <a:rPr lang="tr-TR" dirty="0"/>
              <a:t> 26-fold </a:t>
            </a:r>
            <a:r>
              <a:rPr lang="tr-TR" dirty="0" err="1"/>
              <a:t>from</a:t>
            </a:r>
            <a:r>
              <a:rPr lang="tr-TR" dirty="0"/>
              <a:t> US$12 </a:t>
            </a:r>
            <a:r>
              <a:rPr lang="tr-TR" dirty="0" err="1"/>
              <a:t>billion</a:t>
            </a:r>
            <a:r>
              <a:rPr lang="tr-TR" dirty="0"/>
              <a:t> in 2000 </a:t>
            </a:r>
            <a:r>
              <a:rPr lang="tr-TR" dirty="0" err="1"/>
              <a:t>to</a:t>
            </a:r>
            <a:r>
              <a:rPr lang="tr-TR" dirty="0"/>
              <a:t> US$315 </a:t>
            </a:r>
            <a:r>
              <a:rPr lang="tr-TR" dirty="0" err="1"/>
              <a:t>billion</a:t>
            </a:r>
            <a:r>
              <a:rPr lang="tr-TR" dirty="0"/>
              <a:t> in 2020 –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expected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double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2035,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US$700 </a:t>
            </a:r>
            <a:r>
              <a:rPr lang="tr-TR" dirty="0" err="1"/>
              <a:t>billion</a:t>
            </a:r>
            <a:r>
              <a:rPr lang="tr-TR" dirty="0"/>
              <a:t>. </a:t>
            </a:r>
          </a:p>
          <a:p>
            <a:r>
              <a:rPr lang="tr-TR" dirty="0" err="1"/>
              <a:t>Focusing</a:t>
            </a:r>
            <a:r>
              <a:rPr lang="tr-TR" dirty="0"/>
              <a:t> on South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China's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role of </a:t>
            </a:r>
            <a:r>
              <a:rPr lang="tr-TR" dirty="0" err="1"/>
              <a:t>China</a:t>
            </a:r>
            <a:r>
              <a:rPr lang="tr-TR" dirty="0"/>
              <a:t> is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stronger</a:t>
            </a:r>
            <a:r>
              <a:rPr lang="tr-TR" dirty="0"/>
              <a:t> –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overtaken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currently</a:t>
            </a:r>
            <a:r>
              <a:rPr lang="tr-TR" dirty="0"/>
              <a:t> South </a:t>
            </a:r>
            <a:r>
              <a:rPr lang="tr-TR" dirty="0" err="1"/>
              <a:t>America's</a:t>
            </a:r>
            <a:r>
              <a:rPr lang="tr-TR" dirty="0"/>
              <a:t> top </a:t>
            </a:r>
            <a:r>
              <a:rPr lang="tr-TR" dirty="0" err="1"/>
              <a:t>trading</a:t>
            </a:r>
            <a:r>
              <a:rPr lang="tr-TR" dirty="0"/>
              <a:t> partner.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drives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complementing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network of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r>
              <a:rPr lang="tr-TR" dirty="0" err="1"/>
              <a:t>It</a:t>
            </a:r>
            <a:r>
              <a:rPr lang="tr-TR" dirty="0"/>
              <a:t> has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b="1" dirty="0"/>
              <a:t>Peru, </a:t>
            </a:r>
            <a:r>
              <a:rPr lang="tr-TR" b="1" dirty="0" err="1"/>
              <a:t>Costa</a:t>
            </a:r>
            <a:r>
              <a:rPr lang="tr-TR" b="1" dirty="0"/>
              <a:t> Rica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Chile</a:t>
            </a:r>
            <a:r>
              <a:rPr lang="tr-TR" dirty="0"/>
              <a:t>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addition</a:t>
            </a:r>
            <a:r>
              <a:rPr lang="tr-TR" dirty="0"/>
              <a:t>, Uruguay is </a:t>
            </a:r>
            <a:r>
              <a:rPr lang="tr-TR" dirty="0" err="1"/>
              <a:t>currently</a:t>
            </a:r>
            <a:r>
              <a:rPr lang="tr-TR" dirty="0"/>
              <a:t> </a:t>
            </a:r>
            <a:r>
              <a:rPr lang="tr-TR" dirty="0" err="1"/>
              <a:t>negotiating</a:t>
            </a:r>
            <a:r>
              <a:rPr lang="tr-TR" dirty="0"/>
              <a:t> a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Ecuador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</a:t>
            </a:r>
            <a:r>
              <a:rPr lang="tr-TR" dirty="0" err="1"/>
              <a:t>technical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on a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in </a:t>
            </a:r>
            <a:r>
              <a:rPr lang="tr-TR" dirty="0" err="1"/>
              <a:t>January</a:t>
            </a:r>
            <a:r>
              <a:rPr lang="tr-TR" dirty="0"/>
              <a:t> 2023. </a:t>
            </a:r>
            <a:r>
              <a:rPr lang="tr-TR" dirty="0" err="1"/>
              <a:t>China's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main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banks</a:t>
            </a:r>
            <a:r>
              <a:rPr lang="tr-TR" dirty="0"/>
              <a:t> – </a:t>
            </a:r>
            <a:r>
              <a:rPr lang="tr-TR" dirty="0" err="1"/>
              <a:t>China</a:t>
            </a:r>
            <a:r>
              <a:rPr lang="tr-TR" dirty="0"/>
              <a:t> Development Bank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China-Export</a:t>
            </a:r>
            <a:r>
              <a:rPr lang="tr-TR" dirty="0"/>
              <a:t> </a:t>
            </a:r>
            <a:r>
              <a:rPr lang="tr-TR" dirty="0" err="1"/>
              <a:t>Import</a:t>
            </a:r>
            <a:r>
              <a:rPr lang="tr-TR" dirty="0"/>
              <a:t> Bank –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provided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US$141 </a:t>
            </a:r>
            <a:r>
              <a:rPr lang="tr-TR" dirty="0" err="1"/>
              <a:t>billion</a:t>
            </a:r>
            <a:r>
              <a:rPr lang="tr-TR" dirty="0"/>
              <a:t> in </a:t>
            </a:r>
            <a:r>
              <a:rPr lang="tr-TR" dirty="0" err="1"/>
              <a:t>loan</a:t>
            </a:r>
            <a:r>
              <a:rPr lang="tr-TR" dirty="0"/>
              <a:t> </a:t>
            </a:r>
            <a:r>
              <a:rPr lang="tr-TR" dirty="0" err="1"/>
              <a:t>commitments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state-owned</a:t>
            </a:r>
            <a:r>
              <a:rPr lang="tr-TR" dirty="0"/>
              <a:t> </a:t>
            </a:r>
            <a:r>
              <a:rPr lang="tr-TR" dirty="0" err="1"/>
              <a:t>enterprises</a:t>
            </a:r>
            <a:r>
              <a:rPr lang="tr-TR" dirty="0"/>
              <a:t> since 2005.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06332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4B152A7-0DED-2B41-AA64-4DE734DD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Latın</a:t>
            </a:r>
            <a:r>
              <a:rPr lang="tr-TR" dirty="0"/>
              <a:t> </a:t>
            </a:r>
            <a:r>
              <a:rPr lang="tr-TR" dirty="0" err="1"/>
              <a:t>Amerıca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Carıbbean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3FA4C6-4E3A-8143-8E54-EEE90535C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Although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demonstrated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, EU-Latin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. </a:t>
            </a:r>
          </a:p>
          <a:p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result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rising</a:t>
            </a:r>
            <a:r>
              <a:rPr lang="tr-TR" dirty="0"/>
              <a:t> </a:t>
            </a:r>
            <a:r>
              <a:rPr lang="tr-TR" dirty="0" err="1"/>
              <a:t>geopolitical</a:t>
            </a:r>
            <a:r>
              <a:rPr lang="tr-TR" dirty="0"/>
              <a:t> </a:t>
            </a:r>
            <a:r>
              <a:rPr lang="tr-TR" dirty="0" err="1"/>
              <a:t>tensions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tr-TR" dirty="0"/>
              <a:t>1.Russia's </a:t>
            </a:r>
            <a:r>
              <a:rPr lang="tr-TR" dirty="0" err="1"/>
              <a:t>war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(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), </a:t>
            </a:r>
          </a:p>
          <a:p>
            <a:pPr marL="0" indent="0">
              <a:buNone/>
            </a:pPr>
            <a:r>
              <a:rPr lang="tr-TR" dirty="0"/>
              <a:t>2.China's </a:t>
            </a:r>
            <a:r>
              <a:rPr lang="tr-TR" dirty="0" err="1"/>
              <a:t>emergence</a:t>
            </a:r>
            <a:r>
              <a:rPr lang="tr-TR" dirty="0"/>
              <a:t> as a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actor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, political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ideological</a:t>
            </a:r>
            <a:r>
              <a:rPr lang="tr-TR" dirty="0"/>
              <a:t> </a:t>
            </a:r>
            <a:r>
              <a:rPr lang="tr-TR" dirty="0" err="1"/>
              <a:t>divisions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asymmetries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</a:t>
            </a:r>
          </a:p>
          <a:p>
            <a:pPr marL="0" indent="0">
              <a:buNone/>
            </a:pPr>
            <a:r>
              <a:rPr lang="tr-TR" dirty="0"/>
              <a:t>3.The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have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 </a:t>
            </a:r>
            <a:r>
              <a:rPr lang="tr-TR" dirty="0" err="1"/>
              <a:t>legislation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sustainability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42092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1FBBE31-761D-0642-AAC5-7A7FEA0A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852116-4FA6-DE4D-90D1-664D7DF7B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tr-TR" dirty="0" err="1"/>
              <a:t>Experts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decade</a:t>
            </a:r>
            <a:r>
              <a:rPr lang="tr-TR" dirty="0"/>
              <a:t>,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have </a:t>
            </a: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intensity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relevance</a:t>
            </a:r>
            <a:r>
              <a:rPr lang="tr-TR" dirty="0"/>
              <a:t>. HR/VP </a:t>
            </a:r>
            <a:r>
              <a:rPr lang="tr-TR" dirty="0" err="1"/>
              <a:t>Borrell</a:t>
            </a:r>
            <a:r>
              <a:rPr lang="tr-TR" dirty="0"/>
              <a:t> </a:t>
            </a:r>
            <a:r>
              <a:rPr lang="tr-TR" dirty="0" err="1"/>
              <a:t>himself</a:t>
            </a:r>
            <a:r>
              <a:rPr lang="tr-TR" dirty="0"/>
              <a:t> </a:t>
            </a:r>
            <a:r>
              <a:rPr lang="tr-TR" dirty="0" err="1"/>
              <a:t>pointed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has </a:t>
            </a:r>
            <a:r>
              <a:rPr lang="tr-TR" dirty="0" err="1"/>
              <a:t>kept</a:t>
            </a:r>
            <a:r>
              <a:rPr lang="tr-TR" dirty="0"/>
              <a:t> a </a:t>
            </a:r>
            <a:r>
              <a:rPr lang="tr-TR" dirty="0" err="1"/>
              <a:t>steady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overtook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as Latin </a:t>
            </a:r>
            <a:r>
              <a:rPr lang="tr-TR" dirty="0" err="1"/>
              <a:t>America's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attention</a:t>
            </a:r>
            <a:r>
              <a:rPr lang="tr-TR" dirty="0"/>
              <a:t> </a:t>
            </a:r>
            <a:r>
              <a:rPr lang="tr-TR" dirty="0" err="1"/>
              <a:t>paid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towards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is not </a:t>
            </a:r>
            <a:r>
              <a:rPr lang="tr-TR" dirty="0" err="1"/>
              <a:t>proportionate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region's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. </a:t>
            </a:r>
            <a:r>
              <a:rPr lang="tr-TR" b="1" dirty="0"/>
              <a:t>As a </a:t>
            </a:r>
            <a:r>
              <a:rPr lang="tr-TR" b="1" dirty="0" err="1"/>
              <a:t>result</a:t>
            </a:r>
            <a:r>
              <a:rPr lang="tr-TR" b="1" dirty="0"/>
              <a:t>, HR/VP (</a:t>
            </a:r>
            <a:r>
              <a:rPr lang="tr-TR" dirty="0"/>
              <a:t>High </a:t>
            </a:r>
            <a:r>
              <a:rPr lang="tr-TR" dirty="0" err="1"/>
              <a:t>Representative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Security </a:t>
            </a:r>
            <a:r>
              <a:rPr lang="tr-TR" dirty="0" err="1"/>
              <a:t>Policy</a:t>
            </a:r>
            <a:r>
              <a:rPr lang="tr-TR" dirty="0"/>
              <a:t>/</a:t>
            </a:r>
            <a:r>
              <a:rPr lang="tr-TR" b="1" dirty="0" err="1"/>
              <a:t>Vice-President</a:t>
            </a:r>
            <a:r>
              <a:rPr lang="tr-TR" dirty="0"/>
              <a:t> 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Stronger</a:t>
            </a:r>
            <a:r>
              <a:rPr lang="tr-TR" dirty="0"/>
              <a:t> Europe) </a:t>
            </a:r>
            <a:r>
              <a:rPr lang="tr-TR" b="1" dirty="0" err="1"/>
              <a:t>Borrell</a:t>
            </a:r>
            <a:r>
              <a:rPr lang="tr-TR" b="1" dirty="0"/>
              <a:t> </a:t>
            </a:r>
            <a:r>
              <a:rPr lang="tr-TR" b="1" dirty="0" err="1"/>
              <a:t>observed</a:t>
            </a:r>
            <a:r>
              <a:rPr lang="tr-TR" b="1" dirty="0"/>
              <a:t> a '</a:t>
            </a:r>
            <a:r>
              <a:rPr lang="tr-TR" b="1" dirty="0" err="1"/>
              <a:t>growing</a:t>
            </a:r>
            <a:r>
              <a:rPr lang="tr-TR" b="1" dirty="0"/>
              <a:t> sense of </a:t>
            </a:r>
            <a:r>
              <a:rPr lang="tr-TR" b="1" dirty="0" err="1"/>
              <a:t>neglect</a:t>
            </a:r>
            <a:r>
              <a:rPr lang="tr-TR" b="1" dirty="0"/>
              <a:t>' in Latin </a:t>
            </a:r>
            <a:r>
              <a:rPr lang="tr-TR" b="1" dirty="0" err="1"/>
              <a:t>America</a:t>
            </a:r>
            <a:r>
              <a:rPr lang="tr-TR" b="1" dirty="0"/>
              <a:t>. </a:t>
            </a:r>
          </a:p>
          <a:p>
            <a:pPr algn="just"/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trends</a:t>
            </a:r>
            <a:r>
              <a:rPr lang="tr-TR" dirty="0"/>
              <a:t> </a:t>
            </a:r>
            <a:r>
              <a:rPr lang="tr-TR" dirty="0" err="1"/>
              <a:t>indicate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global </a:t>
            </a:r>
            <a:r>
              <a:rPr lang="tr-TR" dirty="0" err="1"/>
              <a:t>order</a:t>
            </a:r>
            <a:r>
              <a:rPr lang="tr-TR" dirty="0"/>
              <a:t>: </a:t>
            </a:r>
            <a:r>
              <a:rPr lang="tr-TR" dirty="0" err="1"/>
              <a:t>by</a:t>
            </a:r>
            <a:r>
              <a:rPr lang="tr-TR" dirty="0"/>
              <a:t> 2050, </a:t>
            </a:r>
            <a:r>
              <a:rPr lang="tr-TR" dirty="0" err="1"/>
              <a:t>four</a:t>
            </a:r>
            <a:r>
              <a:rPr lang="tr-TR" dirty="0"/>
              <a:t> (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</a:t>
            </a:r>
            <a:r>
              <a:rPr lang="tr-TR" dirty="0" err="1"/>
              <a:t>Indonesia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)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Global South (a </a:t>
            </a:r>
            <a:r>
              <a:rPr lang="tr-TR" dirty="0" err="1"/>
              <a:t>term</a:t>
            </a:r>
            <a:r>
              <a:rPr lang="tr-TR" dirty="0"/>
              <a:t> </a:t>
            </a:r>
            <a:r>
              <a:rPr lang="tr-TR" dirty="0" err="1"/>
              <a:t>generally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Africa</a:t>
            </a:r>
            <a:r>
              <a:rPr lang="tr-TR" dirty="0"/>
              <a:t>,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Oceania</a:t>
            </a:r>
            <a:r>
              <a:rPr lang="tr-TR" dirty="0"/>
              <a:t>). The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world's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fall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almost</a:t>
            </a:r>
            <a:r>
              <a:rPr lang="tr-TR" dirty="0"/>
              <a:t> 15 % </a:t>
            </a:r>
            <a:r>
              <a:rPr lang="tr-TR" dirty="0" err="1"/>
              <a:t>today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below</a:t>
            </a:r>
            <a:r>
              <a:rPr lang="tr-TR" dirty="0"/>
              <a:t> 10 % </a:t>
            </a:r>
            <a:r>
              <a:rPr lang="tr-TR" dirty="0" err="1"/>
              <a:t>by</a:t>
            </a:r>
            <a:r>
              <a:rPr lang="tr-TR" dirty="0"/>
              <a:t> 2050. </a:t>
            </a:r>
            <a:r>
              <a:rPr lang="tr-TR" dirty="0" err="1"/>
              <a:t>Europe's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decrease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predicted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stable</a:t>
            </a:r>
            <a:r>
              <a:rPr lang="tr-TR" dirty="0"/>
              <a:t> (</a:t>
            </a:r>
            <a:r>
              <a:rPr lang="tr-TR" dirty="0" err="1"/>
              <a:t>around</a:t>
            </a:r>
            <a:r>
              <a:rPr lang="tr-TR" dirty="0"/>
              <a:t> 445 </a:t>
            </a:r>
            <a:r>
              <a:rPr lang="tr-TR" dirty="0" err="1"/>
              <a:t>million</a:t>
            </a:r>
            <a:r>
              <a:rPr lang="tr-TR" dirty="0"/>
              <a:t>) in </a:t>
            </a:r>
            <a:r>
              <a:rPr lang="tr-TR" dirty="0" err="1"/>
              <a:t>contrast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expected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grow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9.7 </a:t>
            </a:r>
            <a:r>
              <a:rPr lang="tr-TR" dirty="0" err="1"/>
              <a:t>billion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2050. </a:t>
            </a:r>
          </a:p>
          <a:p>
            <a:pPr algn="just"/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background,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reiterated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is a </a:t>
            </a:r>
            <a:r>
              <a:rPr lang="tr-TR" dirty="0" err="1"/>
              <a:t>key</a:t>
            </a:r>
            <a:r>
              <a:rPr lang="tr-TR" dirty="0"/>
              <a:t> partner, </a:t>
            </a:r>
            <a:r>
              <a:rPr lang="tr-TR" dirty="0" err="1"/>
              <a:t>stressing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closely</a:t>
            </a:r>
            <a:r>
              <a:rPr lang="tr-TR" dirty="0"/>
              <a:t> </a:t>
            </a:r>
            <a:r>
              <a:rPr lang="tr-TR" dirty="0" err="1"/>
              <a:t>aligned</a:t>
            </a:r>
            <a:r>
              <a:rPr lang="tr-TR" dirty="0"/>
              <a:t> in </a:t>
            </a:r>
            <a:r>
              <a:rPr lang="tr-TR" dirty="0" err="1"/>
              <a:t>terms</a:t>
            </a:r>
            <a:r>
              <a:rPr lang="tr-TR" dirty="0"/>
              <a:t> of </a:t>
            </a:r>
            <a:r>
              <a:rPr lang="tr-TR" dirty="0" err="1"/>
              <a:t>interests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4599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D858CD-B3E6-A94D-BC22-C6434A09B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5AE901-8834-9A44-A974-984107DCB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EU </a:t>
            </a:r>
            <a:r>
              <a:rPr lang="tr-TR" dirty="0" err="1"/>
              <a:t>sets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objectives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in </a:t>
            </a:r>
            <a:r>
              <a:rPr lang="tr-TR" dirty="0" err="1"/>
              <a:t>numerous</a:t>
            </a:r>
            <a:r>
              <a:rPr lang="tr-TR" dirty="0"/>
              <a:t> </a:t>
            </a:r>
            <a:r>
              <a:rPr lang="tr-TR" dirty="0" err="1"/>
              <a:t>strategies</a:t>
            </a:r>
            <a:r>
              <a:rPr lang="tr-TR" dirty="0"/>
              <a:t>. The </a:t>
            </a:r>
            <a:r>
              <a:rPr lang="tr-TR" dirty="0" err="1"/>
              <a:t>communication</a:t>
            </a:r>
            <a:r>
              <a:rPr lang="tr-TR" dirty="0"/>
              <a:t> </a:t>
            </a:r>
            <a:r>
              <a:rPr lang="tr-TR" dirty="0" err="1"/>
              <a:t>entitled</a:t>
            </a:r>
            <a:r>
              <a:rPr lang="tr-TR" dirty="0"/>
              <a:t> '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,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Caribbean: </a:t>
            </a:r>
            <a:r>
              <a:rPr lang="tr-TR" dirty="0" err="1"/>
              <a:t>joining</a:t>
            </a:r>
            <a:r>
              <a:rPr lang="tr-TR" dirty="0"/>
              <a:t> </a:t>
            </a:r>
            <a:r>
              <a:rPr lang="tr-TR" dirty="0" err="1"/>
              <a:t>forces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', </a:t>
            </a:r>
            <a:r>
              <a:rPr lang="tr-TR" dirty="0" err="1"/>
              <a:t>adopted</a:t>
            </a:r>
            <a:r>
              <a:rPr lang="tr-TR" dirty="0"/>
              <a:t> on 16 April 2019, has </a:t>
            </a:r>
            <a:r>
              <a:rPr lang="tr-TR" dirty="0" err="1"/>
              <a:t>defined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4 </a:t>
            </a:r>
            <a:r>
              <a:rPr lang="tr-TR" dirty="0" err="1"/>
              <a:t>years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document</a:t>
            </a:r>
            <a:r>
              <a:rPr lang="tr-TR" dirty="0"/>
              <a:t> set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four</a:t>
            </a:r>
            <a:r>
              <a:rPr lang="tr-TR" dirty="0"/>
              <a:t> </a:t>
            </a:r>
            <a:r>
              <a:rPr lang="tr-TR" dirty="0" err="1"/>
              <a:t>priorities</a:t>
            </a:r>
            <a:r>
              <a:rPr lang="tr-TR" dirty="0"/>
              <a:t> on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: </a:t>
            </a:r>
            <a:r>
              <a:rPr lang="tr-TR" dirty="0" err="1"/>
              <a:t>prosperity</a:t>
            </a:r>
            <a:r>
              <a:rPr lang="tr-TR" dirty="0"/>
              <a:t>,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resilience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effective</a:t>
            </a:r>
            <a:r>
              <a:rPr lang="tr-TR" dirty="0"/>
              <a:t> global </a:t>
            </a:r>
            <a:r>
              <a:rPr lang="tr-TR" dirty="0" err="1"/>
              <a:t>governance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pointed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substantially</a:t>
            </a:r>
            <a:r>
              <a:rPr lang="tr-TR" dirty="0"/>
              <a:t> </a:t>
            </a:r>
            <a:r>
              <a:rPr lang="tr-TR" dirty="0" err="1"/>
              <a:t>changed</a:t>
            </a:r>
            <a:r>
              <a:rPr lang="tr-TR" dirty="0"/>
              <a:t> global </a:t>
            </a:r>
            <a:r>
              <a:rPr lang="tr-TR" dirty="0" err="1"/>
              <a:t>circumstances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2019 (a </a:t>
            </a:r>
            <a:r>
              <a:rPr lang="tr-TR" dirty="0" err="1"/>
              <a:t>devastating</a:t>
            </a:r>
            <a:r>
              <a:rPr lang="tr-TR" dirty="0"/>
              <a:t> </a:t>
            </a:r>
            <a:r>
              <a:rPr lang="tr-TR" dirty="0" err="1"/>
              <a:t>pandemic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geopolitical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), have </a:t>
            </a:r>
            <a:r>
              <a:rPr lang="tr-TR" dirty="0" err="1"/>
              <a:t>rendered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2019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LAC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outdated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2023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programme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it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propose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reinvigorate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push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ratification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modernised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0983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D524790-16E8-0847-B1A9-9CB965AF0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8C190B-A4C6-114E-B9AE-6174DE3BA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The </a:t>
            </a:r>
            <a:r>
              <a:rPr lang="tr-TR" dirty="0" err="1"/>
              <a:t>new</a:t>
            </a:r>
            <a:r>
              <a:rPr lang="tr-TR" dirty="0"/>
              <a:t> EU </a:t>
            </a:r>
            <a:r>
              <a:rPr lang="tr-TR" dirty="0" err="1"/>
              <a:t>impetus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revive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underlined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dirty="0" err="1"/>
              <a:t>high</a:t>
            </a:r>
            <a:r>
              <a:rPr lang="tr-TR" dirty="0"/>
              <a:t>- </a:t>
            </a:r>
            <a:r>
              <a:rPr lang="tr-TR" dirty="0" err="1"/>
              <a:t>level</a:t>
            </a:r>
            <a:r>
              <a:rPr lang="tr-TR" dirty="0"/>
              <a:t>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visits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of </a:t>
            </a:r>
            <a:r>
              <a:rPr lang="tr-TR" dirty="0" err="1"/>
              <a:t>Heads</a:t>
            </a:r>
            <a:r>
              <a:rPr lang="tr-TR" dirty="0"/>
              <a:t> of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. HR/VP </a:t>
            </a:r>
            <a:r>
              <a:rPr lang="tr-TR" dirty="0" err="1"/>
              <a:t>Borrell</a:t>
            </a:r>
            <a:r>
              <a:rPr lang="tr-TR" dirty="0"/>
              <a:t> </a:t>
            </a:r>
            <a:r>
              <a:rPr lang="tr-TR" dirty="0" err="1"/>
              <a:t>participated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CELAC-EU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' Meeting in Buenos Aires on 27 </a:t>
            </a:r>
            <a:r>
              <a:rPr lang="tr-TR" dirty="0" err="1"/>
              <a:t>October</a:t>
            </a:r>
            <a:r>
              <a:rPr lang="tr-TR" dirty="0"/>
              <a:t> 2022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formal</a:t>
            </a:r>
            <a:r>
              <a:rPr lang="tr-TR" dirty="0"/>
              <a:t> EU-CELAC </a:t>
            </a:r>
            <a:r>
              <a:rPr lang="tr-TR" dirty="0" err="1"/>
              <a:t>Ministerial</a:t>
            </a:r>
            <a:r>
              <a:rPr lang="tr-TR" dirty="0"/>
              <a:t> since </a:t>
            </a:r>
            <a:r>
              <a:rPr lang="tr-TR" dirty="0" err="1"/>
              <a:t>July</a:t>
            </a:r>
            <a:r>
              <a:rPr lang="tr-TR" dirty="0"/>
              <a:t> 2018). </a:t>
            </a:r>
          </a:p>
          <a:p>
            <a:r>
              <a:rPr lang="tr-TR" dirty="0"/>
              <a:t>On 25 </a:t>
            </a:r>
            <a:r>
              <a:rPr lang="tr-TR" dirty="0" err="1"/>
              <a:t>January</a:t>
            </a:r>
            <a:r>
              <a:rPr lang="tr-TR" dirty="0"/>
              <a:t> 2023, </a:t>
            </a:r>
            <a:r>
              <a:rPr lang="tr-TR" dirty="0" err="1"/>
              <a:t>President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Charles </a:t>
            </a:r>
            <a:r>
              <a:rPr lang="tr-TR" dirty="0" err="1"/>
              <a:t>Michel</a:t>
            </a:r>
            <a:r>
              <a:rPr lang="tr-TR" dirty="0"/>
              <a:t> </a:t>
            </a:r>
            <a:r>
              <a:rPr lang="tr-TR" dirty="0" err="1"/>
              <a:t>addressed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seventh</a:t>
            </a:r>
            <a:r>
              <a:rPr lang="tr-TR" dirty="0"/>
              <a:t> CELAC </a:t>
            </a:r>
            <a:r>
              <a:rPr lang="tr-TR" dirty="0" err="1"/>
              <a:t>Summit</a:t>
            </a:r>
            <a:r>
              <a:rPr lang="tr-TR" dirty="0"/>
              <a:t> in Buenos Aires on </a:t>
            </a:r>
            <a:r>
              <a:rPr lang="tr-TR" dirty="0" err="1"/>
              <a:t>behalf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EU. </a:t>
            </a:r>
            <a:r>
              <a:rPr lang="tr-TR" dirty="0" err="1"/>
              <a:t>Numerous</a:t>
            </a:r>
            <a:r>
              <a:rPr lang="tr-TR" dirty="0"/>
              <a:t> </a:t>
            </a:r>
            <a:r>
              <a:rPr lang="tr-TR" dirty="0" err="1"/>
              <a:t>events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activities</a:t>
            </a:r>
            <a:r>
              <a:rPr lang="tr-TR" dirty="0"/>
              <a:t> have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outlined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CELAC-EU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roadmap</a:t>
            </a:r>
            <a:r>
              <a:rPr lang="tr-TR" dirty="0"/>
              <a:t> 2022-2023.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, HR/VP </a:t>
            </a:r>
            <a:r>
              <a:rPr lang="tr-TR" dirty="0" err="1"/>
              <a:t>Borrell</a:t>
            </a:r>
            <a:r>
              <a:rPr lang="tr-TR" dirty="0"/>
              <a:t> </a:t>
            </a:r>
            <a:r>
              <a:rPr lang="tr-TR" dirty="0" err="1"/>
              <a:t>travelled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Cuba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25-27 May 2023,to </a:t>
            </a:r>
            <a:r>
              <a:rPr lang="tr-TR" dirty="0" err="1"/>
              <a:t>represent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, </a:t>
            </a:r>
            <a:r>
              <a:rPr lang="tr-TR" dirty="0" err="1"/>
              <a:t>established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EU-Political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(PDCA). </a:t>
            </a:r>
          </a:p>
          <a:p>
            <a:r>
              <a:rPr lang="tr-TR" dirty="0" err="1"/>
              <a:t>President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Ursula</a:t>
            </a:r>
            <a:r>
              <a:rPr lang="tr-TR" dirty="0"/>
              <a:t> </a:t>
            </a:r>
            <a:r>
              <a:rPr lang="tr-TR" dirty="0" err="1"/>
              <a:t>von</a:t>
            </a:r>
            <a:r>
              <a:rPr lang="tr-TR" dirty="0"/>
              <a:t> der </a:t>
            </a:r>
            <a:r>
              <a:rPr lang="tr-TR" dirty="0" err="1"/>
              <a:t>Leyen</a:t>
            </a:r>
            <a:r>
              <a:rPr lang="tr-TR" dirty="0"/>
              <a:t> </a:t>
            </a:r>
            <a:r>
              <a:rPr lang="tr-TR" dirty="0" err="1"/>
              <a:t>visited</a:t>
            </a:r>
            <a:r>
              <a:rPr lang="tr-TR" dirty="0"/>
              <a:t> </a:t>
            </a:r>
            <a:r>
              <a:rPr lang="tr-TR" b="1" dirty="0" err="1"/>
              <a:t>Brazil</a:t>
            </a:r>
            <a:r>
              <a:rPr lang="tr-TR" b="1" dirty="0"/>
              <a:t> </a:t>
            </a:r>
            <a:r>
              <a:rPr lang="tr-TR" dirty="0"/>
              <a:t>on 12 June 2023,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 err="1"/>
              <a:t>Argentina</a:t>
            </a:r>
            <a:r>
              <a:rPr lang="tr-TR" b="1" dirty="0"/>
              <a:t> </a:t>
            </a:r>
            <a:r>
              <a:rPr lang="tr-TR" dirty="0"/>
              <a:t>on 13 June 2023,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she</a:t>
            </a:r>
            <a:r>
              <a:rPr lang="tr-TR" dirty="0"/>
              <a:t> met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Argentinian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Alberto</a:t>
            </a:r>
            <a:r>
              <a:rPr lang="tr-TR" dirty="0"/>
              <a:t> </a:t>
            </a:r>
            <a:r>
              <a:rPr lang="tr-TR" dirty="0" err="1"/>
              <a:t>Fernández</a:t>
            </a:r>
            <a:r>
              <a:rPr lang="tr-TR" dirty="0"/>
              <a:t>, as </a:t>
            </a:r>
            <a:r>
              <a:rPr lang="tr-TR" dirty="0" err="1"/>
              <a:t>part</a:t>
            </a:r>
            <a:r>
              <a:rPr lang="tr-TR" dirty="0"/>
              <a:t> of a </a:t>
            </a:r>
            <a:r>
              <a:rPr lang="tr-TR" dirty="0" err="1"/>
              <a:t>visit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visits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Mexico</a:t>
            </a:r>
            <a:r>
              <a:rPr lang="tr-TR" b="1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b="1" dirty="0" err="1"/>
              <a:t>Chile</a:t>
            </a:r>
            <a:r>
              <a:rPr lang="tr-TR" dirty="0"/>
              <a:t>. The </a:t>
            </a:r>
            <a:r>
              <a:rPr lang="tr-TR" dirty="0" err="1"/>
              <a:t>focus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visits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,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on </a:t>
            </a:r>
            <a:r>
              <a:rPr lang="tr-TR" dirty="0" err="1"/>
              <a:t>critical</a:t>
            </a:r>
            <a:r>
              <a:rPr lang="tr-TR" dirty="0"/>
              <a:t>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EU-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Russia's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on </a:t>
            </a:r>
            <a:r>
              <a:rPr lang="tr-TR" dirty="0" err="1"/>
              <a:t>Ukraine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3354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C67A0AC-2219-F649-8735-87DA747B1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3DE84A-1EB6-C940-AD40-6E3B18ADD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Finally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HR/VP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a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communication</a:t>
            </a:r>
            <a:r>
              <a:rPr lang="tr-TR" dirty="0"/>
              <a:t> </a:t>
            </a:r>
            <a:r>
              <a:rPr lang="tr-TR" dirty="0" err="1"/>
              <a:t>setting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a </a:t>
            </a:r>
            <a:r>
              <a:rPr lang="tr-TR" b="1" dirty="0" err="1"/>
              <a:t>new</a:t>
            </a:r>
            <a:r>
              <a:rPr lang="tr-TR" b="1" dirty="0"/>
              <a:t> </a:t>
            </a:r>
            <a:r>
              <a:rPr lang="tr-TR" b="1" dirty="0" err="1"/>
              <a:t>agenda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relations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and</a:t>
            </a:r>
            <a:r>
              <a:rPr lang="tr-TR" b="1" dirty="0"/>
              <a:t> Latin </a:t>
            </a:r>
            <a:r>
              <a:rPr lang="tr-TR" b="1" dirty="0" err="1"/>
              <a:t>America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Caribbean on 7 June 2023</a:t>
            </a:r>
            <a:r>
              <a:rPr lang="tr-TR" dirty="0"/>
              <a:t>. It </a:t>
            </a:r>
            <a:r>
              <a:rPr lang="tr-TR" dirty="0" err="1"/>
              <a:t>aims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modernised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achieved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reinforced</a:t>
            </a:r>
            <a:r>
              <a:rPr lang="tr-TR" dirty="0"/>
              <a:t> political </a:t>
            </a:r>
            <a:r>
              <a:rPr lang="tr-TR" dirty="0" err="1"/>
              <a:t>engagement</a:t>
            </a:r>
            <a:r>
              <a:rPr lang="tr-TR" dirty="0"/>
              <a:t>, </a:t>
            </a:r>
            <a:r>
              <a:rPr lang="tr-TR" dirty="0" err="1"/>
              <a:t>boosted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building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,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inter</a:t>
            </a:r>
            <a:r>
              <a:rPr lang="tr-TR" dirty="0"/>
              <a:t>- </a:t>
            </a:r>
            <a:r>
              <a:rPr lang="tr-TR" dirty="0" err="1"/>
              <a:t>connected</a:t>
            </a:r>
            <a:r>
              <a:rPr lang="tr-TR" dirty="0"/>
              <a:t> </a:t>
            </a:r>
            <a:r>
              <a:rPr lang="tr-TR" dirty="0" err="1"/>
              <a:t>societies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Global Gateway </a:t>
            </a:r>
            <a:r>
              <a:rPr lang="tr-TR" dirty="0" err="1"/>
              <a:t>investments</a:t>
            </a:r>
            <a:r>
              <a:rPr lang="tr-TR" dirty="0"/>
              <a:t>. The </a:t>
            </a:r>
            <a:r>
              <a:rPr lang="tr-TR" dirty="0" err="1"/>
              <a:t>communication</a:t>
            </a:r>
            <a:r>
              <a:rPr lang="tr-TR" dirty="0"/>
              <a:t> </a:t>
            </a:r>
            <a:r>
              <a:rPr lang="tr-TR" dirty="0" err="1"/>
              <a:t>identifies</a:t>
            </a:r>
            <a:r>
              <a:rPr lang="tr-TR" dirty="0"/>
              <a:t> </a:t>
            </a:r>
            <a:r>
              <a:rPr lang="tr-TR" b="1" dirty="0" err="1"/>
              <a:t>six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areas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renewed</a:t>
            </a:r>
            <a:r>
              <a:rPr lang="tr-TR" b="1" dirty="0"/>
              <a:t> </a:t>
            </a:r>
            <a:r>
              <a:rPr lang="tr-TR" b="1" dirty="0" err="1"/>
              <a:t>strategic</a:t>
            </a:r>
            <a:r>
              <a:rPr lang="tr-TR" b="1" dirty="0"/>
              <a:t> </a:t>
            </a:r>
            <a:r>
              <a:rPr lang="tr-TR" b="1" dirty="0" err="1"/>
              <a:t>partnership</a:t>
            </a:r>
            <a:r>
              <a:rPr lang="tr-TR" b="1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: </a:t>
            </a:r>
          </a:p>
          <a:p>
            <a:r>
              <a:rPr lang="tr-TR" dirty="0" err="1"/>
              <a:t>Renewed</a:t>
            </a:r>
            <a:r>
              <a:rPr lang="tr-TR" dirty="0"/>
              <a:t> political </a:t>
            </a:r>
            <a:r>
              <a:rPr lang="tr-TR" dirty="0" err="1"/>
              <a:t>partnership</a:t>
            </a:r>
            <a:r>
              <a:rPr lang="tr-TR" dirty="0"/>
              <a:t>; </a:t>
            </a:r>
          </a:p>
          <a:p>
            <a:r>
              <a:rPr lang="tr-TR" dirty="0" err="1"/>
              <a:t>Strengthened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EU-LAC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; </a:t>
            </a:r>
          </a:p>
          <a:p>
            <a:r>
              <a:rPr lang="tr-TR" dirty="0"/>
              <a:t>Global Gateway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; </a:t>
            </a:r>
          </a:p>
          <a:p>
            <a:r>
              <a:rPr lang="tr-TR" dirty="0" err="1"/>
              <a:t>Joining</a:t>
            </a:r>
            <a:r>
              <a:rPr lang="tr-TR" dirty="0"/>
              <a:t> </a:t>
            </a:r>
            <a:r>
              <a:rPr lang="tr-TR" dirty="0" err="1"/>
              <a:t>forces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justice</a:t>
            </a:r>
            <a:r>
              <a:rPr lang="tr-TR" dirty="0"/>
              <a:t>, </a:t>
            </a:r>
            <a:r>
              <a:rPr lang="tr-TR" dirty="0" err="1"/>
              <a:t>citizen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transnational</a:t>
            </a:r>
            <a:r>
              <a:rPr lang="tr-TR" dirty="0"/>
              <a:t> </a:t>
            </a:r>
            <a:r>
              <a:rPr lang="tr-TR" dirty="0" err="1"/>
              <a:t>organised</a:t>
            </a:r>
            <a:r>
              <a:rPr lang="tr-TR" dirty="0"/>
              <a:t> </a:t>
            </a:r>
          </a:p>
          <a:p>
            <a:r>
              <a:rPr lang="tr-TR" dirty="0" err="1"/>
              <a:t>crime</a:t>
            </a:r>
            <a:r>
              <a:rPr lang="tr-TR" dirty="0"/>
              <a:t>; </a:t>
            </a:r>
          </a:p>
          <a:p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,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</a:p>
          <a:p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humanitarian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; </a:t>
            </a:r>
          </a:p>
          <a:p>
            <a:r>
              <a:rPr lang="tr-TR" dirty="0" err="1"/>
              <a:t>Building</a:t>
            </a:r>
            <a:r>
              <a:rPr lang="tr-TR" dirty="0"/>
              <a:t> a </a:t>
            </a:r>
            <a:r>
              <a:rPr lang="tr-TR" dirty="0" err="1"/>
              <a:t>vibrant</a:t>
            </a:r>
            <a:r>
              <a:rPr lang="tr-TR" dirty="0"/>
              <a:t> EU-LAC </a:t>
            </a:r>
            <a:r>
              <a:rPr lang="tr-TR" dirty="0" err="1"/>
              <a:t>people-to-people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40975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084043-ABD2-AC4C-975F-0D843D13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1A2C6B-FDB9-BC4D-88D1-CB2AAEB1B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dirty="0" err="1"/>
              <a:t>concrete</a:t>
            </a:r>
            <a:r>
              <a:rPr lang="tr-TR" dirty="0"/>
              <a:t>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 (62 in total) </a:t>
            </a:r>
            <a:r>
              <a:rPr lang="tr-TR" dirty="0" err="1"/>
              <a:t>underpin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six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.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calls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establishment</a:t>
            </a:r>
            <a:r>
              <a:rPr lang="tr-TR" dirty="0"/>
              <a:t> of an </a:t>
            </a:r>
            <a:r>
              <a:rPr lang="tr-TR" b="1" dirty="0"/>
              <a:t>EU-CELAC </a:t>
            </a:r>
            <a:r>
              <a:rPr lang="tr-TR" b="1" dirty="0" err="1"/>
              <a:t>permanent</a:t>
            </a:r>
            <a:r>
              <a:rPr lang="tr-TR" b="1" dirty="0"/>
              <a:t> </a:t>
            </a:r>
            <a:r>
              <a:rPr lang="tr-TR" b="1" dirty="0" err="1"/>
              <a:t>coordination</a:t>
            </a:r>
            <a:r>
              <a:rPr lang="tr-TR" b="1" dirty="0"/>
              <a:t> </a:t>
            </a:r>
            <a:r>
              <a:rPr lang="tr-TR" b="1" dirty="0" err="1"/>
              <a:t>mechanism</a:t>
            </a:r>
            <a:r>
              <a:rPr lang="tr-TR" b="1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CELAC in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forums</a:t>
            </a:r>
            <a:r>
              <a:rPr lang="tr-TR" dirty="0"/>
              <a:t>.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consider</a:t>
            </a:r>
            <a:r>
              <a:rPr lang="tr-TR" dirty="0"/>
              <a:t> </a:t>
            </a:r>
            <a:r>
              <a:rPr lang="tr-TR" dirty="0" err="1"/>
              <a:t>granting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consent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final </a:t>
            </a:r>
            <a:r>
              <a:rPr lang="tr-TR" dirty="0" err="1"/>
              <a:t>text</a:t>
            </a:r>
            <a:r>
              <a:rPr lang="tr-TR" dirty="0"/>
              <a:t> of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, as set </a:t>
            </a:r>
            <a:r>
              <a:rPr lang="tr-TR" dirty="0" err="1"/>
              <a:t>out</a:t>
            </a:r>
            <a:r>
              <a:rPr lang="tr-TR" dirty="0"/>
              <a:t> in </a:t>
            </a:r>
            <a:r>
              <a:rPr lang="tr-TR" dirty="0" err="1"/>
              <a:t>Article</a:t>
            </a:r>
            <a:r>
              <a:rPr lang="tr-TR" dirty="0"/>
              <a:t> 218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Treaty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Functioning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(TFEU),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actions</a:t>
            </a:r>
            <a:r>
              <a:rPr lang="tr-TR" dirty="0"/>
              <a:t> </a:t>
            </a:r>
            <a:r>
              <a:rPr lang="tr-TR" dirty="0" err="1"/>
              <a:t>envisaged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: </a:t>
            </a:r>
          </a:p>
          <a:p>
            <a:r>
              <a:rPr lang="tr-TR" dirty="0" err="1"/>
              <a:t>Finalise</a:t>
            </a:r>
            <a:r>
              <a:rPr lang="tr-TR" dirty="0"/>
              <a:t> EU-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; </a:t>
            </a:r>
          </a:p>
          <a:p>
            <a:r>
              <a:rPr lang="tr-TR" dirty="0" err="1"/>
              <a:t>Make</a:t>
            </a:r>
            <a:r>
              <a:rPr lang="tr-TR" dirty="0"/>
              <a:t> </a:t>
            </a:r>
            <a:r>
              <a:rPr lang="tr-TR" dirty="0" err="1"/>
              <a:t>decisive</a:t>
            </a:r>
            <a:r>
              <a:rPr lang="tr-TR" dirty="0"/>
              <a:t> </a:t>
            </a:r>
            <a:r>
              <a:rPr lang="tr-TR" dirty="0" err="1"/>
              <a:t>progress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signature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ratification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9838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B6222B3-D6DF-854A-A1C4-9C0DF5C1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6F3B68-E4F5-5A4F-86D8-B2926E0F9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</a:t>
            </a:r>
            <a:r>
              <a:rPr lang="tr-TR" dirty="0" err="1"/>
              <a:t>communication</a:t>
            </a:r>
            <a:r>
              <a:rPr lang="tr-TR" dirty="0"/>
              <a:t> </a:t>
            </a:r>
            <a:r>
              <a:rPr lang="tr-TR" dirty="0" err="1"/>
              <a:t>focuses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 err="1"/>
              <a:t>sustainability</a:t>
            </a:r>
            <a:r>
              <a:rPr lang="tr-TR" b="1" dirty="0"/>
              <a:t> </a:t>
            </a:r>
            <a:r>
              <a:rPr lang="tr-TR" b="1" dirty="0" err="1"/>
              <a:t>agenda</a:t>
            </a:r>
            <a:r>
              <a:rPr lang="tr-TR" b="1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sets</a:t>
            </a:r>
            <a:r>
              <a:rPr lang="tr-TR" dirty="0"/>
              <a:t> an </a:t>
            </a:r>
            <a:r>
              <a:rPr lang="tr-TR" dirty="0" err="1"/>
              <a:t>objective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a </a:t>
            </a:r>
            <a:r>
              <a:rPr lang="tr-TR" b="1" dirty="0" err="1"/>
              <a:t>fair</a:t>
            </a:r>
            <a:r>
              <a:rPr lang="tr-TR" b="1" dirty="0"/>
              <a:t> </a:t>
            </a:r>
            <a:r>
              <a:rPr lang="tr-TR" b="1" dirty="0" err="1"/>
              <a:t>green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digital</a:t>
            </a:r>
            <a:r>
              <a:rPr lang="tr-TR" b="1" dirty="0"/>
              <a:t> </a:t>
            </a:r>
            <a:r>
              <a:rPr lang="tr-TR" b="1" dirty="0" err="1"/>
              <a:t>transition</a:t>
            </a:r>
            <a:r>
              <a:rPr lang="tr-TR" dirty="0"/>
              <a:t>. The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instrument</a:t>
            </a:r>
            <a:r>
              <a:rPr lang="tr-TR" dirty="0"/>
              <a:t> </a:t>
            </a:r>
            <a:r>
              <a:rPr lang="tr-TR" dirty="0" err="1"/>
              <a:t>proposed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achieve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goal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Global Gateway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leverage</a:t>
            </a:r>
            <a:r>
              <a:rPr lang="tr-TR" dirty="0"/>
              <a:t> </a:t>
            </a:r>
            <a:r>
              <a:rPr lang="tr-TR" dirty="0" err="1"/>
              <a:t>quality</a:t>
            </a:r>
            <a:r>
              <a:rPr lang="tr-TR" dirty="0"/>
              <a:t> </a:t>
            </a:r>
            <a:r>
              <a:rPr lang="tr-TR" dirty="0" err="1"/>
              <a:t>investments</a:t>
            </a:r>
            <a:r>
              <a:rPr lang="tr-TR" dirty="0"/>
              <a:t> in LAC </a:t>
            </a:r>
            <a:r>
              <a:rPr lang="tr-TR" dirty="0" err="1"/>
              <a:t>infrastructure</a:t>
            </a:r>
            <a:r>
              <a:rPr lang="tr-TR" dirty="0"/>
              <a:t>. </a:t>
            </a:r>
          </a:p>
          <a:p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'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'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ensure</a:t>
            </a:r>
            <a:r>
              <a:rPr lang="tr-TR" dirty="0"/>
              <a:t> </a:t>
            </a:r>
            <a:r>
              <a:rPr lang="tr-TR" dirty="0" err="1"/>
              <a:t>access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 in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establishing</a:t>
            </a:r>
            <a:r>
              <a:rPr lang="tr-TR" dirty="0"/>
              <a:t> a global 'Critical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 Club'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interested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. </a:t>
            </a:r>
          </a:p>
          <a:p>
            <a:r>
              <a:rPr lang="tr-TR" dirty="0" err="1"/>
              <a:t>Moreover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HR/VP </a:t>
            </a:r>
            <a:r>
              <a:rPr lang="tr-TR" dirty="0" err="1"/>
              <a:t>explicitly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)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endorse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56522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F6A5201-2990-7349-86EB-7F02645C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CarIbbean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292F93-84BA-4249-8E01-C230A989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With a </a:t>
            </a:r>
            <a:r>
              <a:rPr lang="tr-TR" dirty="0" err="1"/>
              <a:t>view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dimension</a:t>
            </a:r>
            <a:r>
              <a:rPr lang="tr-TR" dirty="0"/>
              <a:t> of EU (</a:t>
            </a:r>
            <a:r>
              <a:rPr lang="tr-TR" dirty="0" err="1"/>
              <a:t>internal</a:t>
            </a:r>
            <a:r>
              <a:rPr lang="tr-TR" dirty="0"/>
              <a:t>) </a:t>
            </a:r>
            <a:r>
              <a:rPr lang="tr-TR" dirty="0" err="1"/>
              <a:t>legislation</a:t>
            </a:r>
            <a:r>
              <a:rPr lang="tr-TR" dirty="0"/>
              <a:t>, in </a:t>
            </a:r>
            <a:r>
              <a:rPr lang="tr-TR" dirty="0" err="1"/>
              <a:t>particular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proposed</a:t>
            </a:r>
            <a:r>
              <a:rPr lang="tr-TR" dirty="0"/>
              <a:t> EU </a:t>
            </a:r>
            <a:r>
              <a:rPr lang="tr-TR" dirty="0" err="1"/>
              <a:t>deforestation</a:t>
            </a:r>
            <a:r>
              <a:rPr lang="tr-TR" dirty="0"/>
              <a:t> </a:t>
            </a:r>
            <a:r>
              <a:rPr lang="tr-TR" dirty="0" err="1"/>
              <a:t>regulation</a:t>
            </a:r>
            <a:r>
              <a:rPr lang="tr-TR" dirty="0"/>
              <a:t> (EUDR), is of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concern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products</a:t>
            </a:r>
            <a:r>
              <a:rPr lang="tr-TR" dirty="0"/>
              <a:t> </a:t>
            </a:r>
            <a:r>
              <a:rPr lang="tr-TR" dirty="0" err="1"/>
              <a:t>targeted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, </a:t>
            </a:r>
            <a:r>
              <a:rPr lang="tr-TR" dirty="0" err="1"/>
              <a:t>beef</a:t>
            </a:r>
            <a:r>
              <a:rPr lang="tr-TR" dirty="0"/>
              <a:t>, </a:t>
            </a:r>
            <a:r>
              <a:rPr lang="tr-TR" dirty="0" err="1"/>
              <a:t>coffee</a:t>
            </a:r>
            <a:r>
              <a:rPr lang="tr-TR" dirty="0"/>
              <a:t>, </a:t>
            </a:r>
            <a:r>
              <a:rPr lang="tr-TR" dirty="0" err="1"/>
              <a:t>cocoa</a:t>
            </a:r>
            <a:r>
              <a:rPr lang="tr-TR" dirty="0"/>
              <a:t>, soya, </a:t>
            </a:r>
            <a:r>
              <a:rPr lang="tr-TR" dirty="0" err="1"/>
              <a:t>wood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rubber</a:t>
            </a:r>
            <a:r>
              <a:rPr lang="tr-TR" dirty="0"/>
              <a:t>. As </a:t>
            </a:r>
            <a:r>
              <a:rPr lang="tr-TR" dirty="0" err="1"/>
              <a:t>regards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</a:t>
            </a:r>
            <a:r>
              <a:rPr lang="tr-TR" dirty="0"/>
              <a:t>, 14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commodity-producing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–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Argentina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Colombia</a:t>
            </a:r>
            <a:r>
              <a:rPr lang="tr-TR" dirty="0"/>
              <a:t> – sent a </a:t>
            </a:r>
            <a:r>
              <a:rPr lang="tr-TR" dirty="0" err="1"/>
              <a:t>letter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Presidents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,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,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, in </a:t>
            </a:r>
            <a:r>
              <a:rPr lang="tr-TR" dirty="0" err="1"/>
              <a:t>November</a:t>
            </a:r>
            <a:r>
              <a:rPr lang="tr-TR" dirty="0"/>
              <a:t> 2022,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complain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unilateral</a:t>
            </a:r>
            <a:r>
              <a:rPr lang="tr-TR" dirty="0"/>
              <a:t> </a:t>
            </a:r>
            <a:r>
              <a:rPr lang="tr-TR" dirty="0" err="1"/>
              <a:t>aspect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initiative</a:t>
            </a:r>
            <a:r>
              <a:rPr lang="tr-TR" dirty="0"/>
              <a:t>. The </a:t>
            </a:r>
            <a:r>
              <a:rPr lang="tr-TR" dirty="0" err="1"/>
              <a:t>letter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copied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. The </a:t>
            </a:r>
            <a:r>
              <a:rPr lang="tr-TR" dirty="0" err="1"/>
              <a:t>communication</a:t>
            </a:r>
            <a:r>
              <a:rPr lang="tr-TR" dirty="0"/>
              <a:t>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refers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 err="1"/>
              <a:t>impact</a:t>
            </a:r>
            <a:r>
              <a:rPr lang="tr-TR" b="1" dirty="0"/>
              <a:t> of EU </a:t>
            </a:r>
            <a:r>
              <a:rPr lang="tr-TR" b="1" dirty="0" err="1"/>
              <a:t>legislation</a:t>
            </a:r>
            <a:r>
              <a:rPr lang="tr-TR" dirty="0"/>
              <a:t>, in </a:t>
            </a:r>
            <a:r>
              <a:rPr lang="tr-TR" dirty="0" err="1"/>
              <a:t>particular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suggests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step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EU </a:t>
            </a:r>
            <a:r>
              <a:rPr lang="tr-TR" dirty="0" err="1"/>
              <a:t>legislation</a:t>
            </a:r>
            <a:r>
              <a:rPr lang="tr-TR" dirty="0"/>
              <a:t> </a:t>
            </a:r>
            <a:r>
              <a:rPr lang="tr-TR" dirty="0" err="1"/>
              <a:t>jointly</a:t>
            </a:r>
            <a:r>
              <a:rPr lang="tr-TR" dirty="0"/>
              <a:t> (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providing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facilitate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).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1467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DCCD1AD-5463-4E45-B74E-236FBE1C9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955AD6-37F2-9541-BCB3-F566FA41E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doubt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 (LAC) has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 in </a:t>
            </a:r>
            <a:r>
              <a:rPr lang="tr-TR" dirty="0" err="1"/>
              <a:t>February</a:t>
            </a:r>
            <a:r>
              <a:rPr lang="tr-TR" dirty="0"/>
              <a:t> 2022. </a:t>
            </a:r>
            <a:r>
              <a:rPr lang="tr-TR" dirty="0" err="1"/>
              <a:t>Politically</a:t>
            </a:r>
            <a:r>
              <a:rPr lang="tr-TR" dirty="0"/>
              <a:t>, LAC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</a:t>
            </a:r>
            <a:r>
              <a:rPr lang="tr-TR" dirty="0" err="1"/>
              <a:t>comes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voting</a:t>
            </a:r>
            <a:r>
              <a:rPr lang="tr-TR" dirty="0"/>
              <a:t> on </a:t>
            </a:r>
            <a:r>
              <a:rPr lang="tr-TR" dirty="0" err="1"/>
              <a:t>resolutions</a:t>
            </a:r>
            <a:r>
              <a:rPr lang="tr-TR" dirty="0"/>
              <a:t> on </a:t>
            </a:r>
            <a:r>
              <a:rPr lang="tr-TR" dirty="0" err="1"/>
              <a:t>Russia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United Nations General Assembly. </a:t>
            </a:r>
            <a:r>
              <a:rPr lang="tr-TR" dirty="0" err="1"/>
              <a:t>Eco</a:t>
            </a:r>
            <a:r>
              <a:rPr lang="tr-TR" dirty="0"/>
              <a:t>- </a:t>
            </a:r>
            <a:r>
              <a:rPr lang="tr-TR" dirty="0" err="1"/>
              <a:t>nomically</a:t>
            </a:r>
            <a:r>
              <a:rPr lang="tr-TR" dirty="0"/>
              <a:t>, Latin </a:t>
            </a:r>
            <a:r>
              <a:rPr lang="tr-TR" dirty="0" err="1"/>
              <a:t>America</a:t>
            </a:r>
            <a:r>
              <a:rPr lang="tr-TR" dirty="0"/>
              <a:t> has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 (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gas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)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</a:t>
            </a:r>
            <a:r>
              <a:rPr lang="tr-TR" dirty="0" err="1"/>
              <a:t>supplies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EU. </a:t>
            </a:r>
          </a:p>
          <a:p>
            <a:r>
              <a:rPr lang="tr-TR" dirty="0" err="1"/>
              <a:t>Strategically</a:t>
            </a:r>
            <a:r>
              <a:rPr lang="tr-TR" dirty="0"/>
              <a:t>,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imported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fluorspar</a:t>
            </a:r>
            <a:r>
              <a:rPr lang="tr-TR" dirty="0"/>
              <a:t> (25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), </a:t>
            </a:r>
            <a:r>
              <a:rPr lang="tr-TR" dirty="0" err="1"/>
              <a:t>niobium</a:t>
            </a:r>
            <a:r>
              <a:rPr lang="tr-TR" dirty="0"/>
              <a:t> (85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lithium</a:t>
            </a:r>
            <a:r>
              <a:rPr lang="tr-TR" dirty="0"/>
              <a:t> (78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), </a:t>
            </a:r>
            <a:r>
              <a:rPr lang="tr-TR" dirty="0" err="1"/>
              <a:t>which</a:t>
            </a:r>
            <a:r>
              <a:rPr lang="tr-TR" dirty="0"/>
              <a:t>, as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</a:t>
            </a:r>
            <a:r>
              <a:rPr lang="tr-TR" dirty="0"/>
              <a:t>,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crucial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transformation</a:t>
            </a:r>
            <a:r>
              <a:rPr lang="tr-TR" dirty="0"/>
              <a:t> of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.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climatic</a:t>
            </a:r>
            <a:r>
              <a:rPr lang="tr-TR" dirty="0"/>
              <a:t> (</a:t>
            </a:r>
            <a:r>
              <a:rPr lang="tr-TR" dirty="0" err="1"/>
              <a:t>sunshine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wind</a:t>
            </a:r>
            <a:r>
              <a:rPr lang="tr-TR" dirty="0"/>
              <a:t>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geographic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/>
              <a:t> (</a:t>
            </a:r>
            <a:r>
              <a:rPr lang="tr-TR" dirty="0" err="1"/>
              <a:t>ample</a:t>
            </a:r>
            <a:r>
              <a:rPr lang="tr-TR" dirty="0"/>
              <a:t> </a:t>
            </a:r>
            <a:r>
              <a:rPr lang="tr-TR" dirty="0" err="1"/>
              <a:t>space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proximity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ports</a:t>
            </a:r>
            <a:r>
              <a:rPr lang="tr-TR" dirty="0"/>
              <a:t>), LAC is </a:t>
            </a:r>
            <a:r>
              <a:rPr lang="tr-TR" dirty="0" err="1"/>
              <a:t>considered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have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produce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export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hydrogen</a:t>
            </a:r>
            <a:r>
              <a:rPr lang="tr-TR" dirty="0"/>
              <a:t> at </a:t>
            </a:r>
            <a:r>
              <a:rPr lang="tr-TR" dirty="0" err="1"/>
              <a:t>competitive</a:t>
            </a:r>
            <a:r>
              <a:rPr lang="tr-TR" dirty="0"/>
              <a:t> </a:t>
            </a:r>
            <a:r>
              <a:rPr lang="tr-TR" dirty="0" err="1"/>
              <a:t>prices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Europe 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markets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hydrogen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02329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989332B-8970-FE41-99A9-53C1FF74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F6EB07-8CE9-134C-9767-BB8BFD18F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mid-July</a:t>
            </a:r>
            <a:r>
              <a:rPr lang="tr-TR" dirty="0"/>
              <a:t> 2022, </a:t>
            </a:r>
            <a:r>
              <a:rPr lang="tr-TR" dirty="0" err="1"/>
              <a:t>the</a:t>
            </a:r>
            <a:r>
              <a:rPr lang="tr-TR" dirty="0"/>
              <a:t> Spanish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, </a:t>
            </a:r>
            <a:r>
              <a:rPr lang="tr-TR" dirty="0" err="1"/>
              <a:t>Jose</a:t>
            </a:r>
            <a:r>
              <a:rPr lang="tr-TR" dirty="0"/>
              <a:t>́ Manuel </a:t>
            </a:r>
            <a:r>
              <a:rPr lang="tr-TR" dirty="0" err="1"/>
              <a:t>Albares</a:t>
            </a:r>
            <a:r>
              <a:rPr lang="tr-TR" dirty="0"/>
              <a:t>, </a:t>
            </a:r>
            <a:r>
              <a:rPr lang="tr-TR" dirty="0" err="1"/>
              <a:t>argued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is </a:t>
            </a:r>
            <a:r>
              <a:rPr lang="tr-TR" dirty="0" err="1"/>
              <a:t>by</a:t>
            </a:r>
            <a:r>
              <a:rPr lang="tr-TR" dirty="0"/>
              <a:t> far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Europe-</a:t>
            </a:r>
            <a:r>
              <a:rPr lang="tr-TR" dirty="0" err="1"/>
              <a:t>compatible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planet. </a:t>
            </a:r>
            <a:r>
              <a:rPr lang="tr-TR" dirty="0" err="1"/>
              <a:t>And</a:t>
            </a:r>
            <a:r>
              <a:rPr lang="tr-TR" dirty="0"/>
              <a:t> he </a:t>
            </a:r>
            <a:r>
              <a:rPr lang="tr-TR" dirty="0" err="1"/>
              <a:t>claimed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modernisation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(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pace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</a:t>
            </a:r>
            <a:r>
              <a:rPr lang="tr-TR" dirty="0"/>
              <a:t>- </a:t>
            </a:r>
            <a:r>
              <a:rPr lang="tr-TR" dirty="0" err="1"/>
              <a:t>ment</a:t>
            </a:r>
            <a:r>
              <a:rPr lang="tr-TR" dirty="0"/>
              <a:t> </a:t>
            </a:r>
            <a:r>
              <a:rPr lang="tr-TR" dirty="0" err="1"/>
              <a:t>standards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patterns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as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)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political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represent</a:t>
            </a:r>
            <a:r>
              <a:rPr lang="tr-TR" dirty="0"/>
              <a:t> a “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deepening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EU” </a:t>
            </a:r>
            <a:r>
              <a:rPr lang="tr-TR" dirty="0" err="1"/>
              <a:t>vis</a:t>
            </a:r>
            <a:r>
              <a:rPr lang="tr-TR" dirty="0"/>
              <a:t>-à-</a:t>
            </a:r>
            <a:r>
              <a:rPr lang="tr-TR" dirty="0" err="1"/>
              <a:t>vis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</a:p>
          <a:p>
            <a:r>
              <a:rPr lang="tr-TR" dirty="0"/>
              <a:t>A </a:t>
            </a:r>
            <a:r>
              <a:rPr lang="tr-TR" dirty="0" err="1"/>
              <a:t>few</a:t>
            </a:r>
            <a:r>
              <a:rPr lang="tr-TR" dirty="0"/>
              <a:t> </a:t>
            </a:r>
            <a:r>
              <a:rPr lang="tr-TR" dirty="0" err="1"/>
              <a:t>days</a:t>
            </a:r>
            <a:r>
              <a:rPr lang="tr-TR" dirty="0"/>
              <a:t> </a:t>
            </a:r>
            <a:r>
              <a:rPr lang="tr-TR" dirty="0" err="1"/>
              <a:t>later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“</a:t>
            </a:r>
            <a:r>
              <a:rPr lang="tr-TR" dirty="0" err="1"/>
              <a:t>bring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a </a:t>
            </a:r>
            <a:r>
              <a:rPr lang="tr-TR" dirty="0" err="1"/>
              <a:t>qualitative</a:t>
            </a:r>
            <a:r>
              <a:rPr lang="tr-TR" dirty="0"/>
              <a:t> </a:t>
            </a:r>
            <a:r>
              <a:rPr lang="tr-TR" dirty="0" err="1"/>
              <a:t>leap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LAC </a:t>
            </a:r>
            <a:r>
              <a:rPr lang="tr-TR" dirty="0" err="1"/>
              <a:t>countries</a:t>
            </a:r>
            <a:r>
              <a:rPr lang="tr-TR" dirty="0"/>
              <a:t>”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hold</a:t>
            </a:r>
            <a:r>
              <a:rPr lang="tr-TR" dirty="0"/>
              <a:t> an EU-</a:t>
            </a:r>
            <a:r>
              <a:rPr lang="tr-TR" dirty="0" err="1"/>
              <a:t>Community</a:t>
            </a:r>
            <a:r>
              <a:rPr lang="tr-TR" dirty="0"/>
              <a:t> of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Caribbean </a:t>
            </a:r>
            <a:r>
              <a:rPr lang="tr-TR" dirty="0" err="1"/>
              <a:t>States</a:t>
            </a:r>
            <a:r>
              <a:rPr lang="tr-TR" dirty="0"/>
              <a:t> (CELAC)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in Buenos Aires in </a:t>
            </a:r>
            <a:r>
              <a:rPr lang="tr-TR" dirty="0" err="1"/>
              <a:t>October</a:t>
            </a:r>
            <a:r>
              <a:rPr lang="tr-TR" dirty="0"/>
              <a:t> 2022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aim</a:t>
            </a:r>
            <a:r>
              <a:rPr lang="tr-TR" dirty="0"/>
              <a:t> of </a:t>
            </a:r>
            <a:r>
              <a:rPr lang="tr-TR" dirty="0" err="1"/>
              <a:t>preparing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an EU-CELAC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heads</a:t>
            </a:r>
            <a:r>
              <a:rPr lang="tr-TR" dirty="0"/>
              <a:t> of </a:t>
            </a:r>
            <a:r>
              <a:rPr lang="tr-TR" dirty="0" err="1"/>
              <a:t>government</a:t>
            </a:r>
            <a:r>
              <a:rPr lang="tr-TR" dirty="0"/>
              <a:t> in 2023.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8303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CA77D98-B5C0-6A42-A0B4-93DE345B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AC485D-C3BF-224D-900B-5DDA6634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last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had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</a:t>
            </a:r>
            <a:r>
              <a:rPr lang="tr-TR" dirty="0" err="1"/>
              <a:t>Brussels</a:t>
            </a:r>
            <a:r>
              <a:rPr lang="tr-TR" dirty="0"/>
              <a:t> in 2015;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successor</a:t>
            </a:r>
            <a:r>
              <a:rPr lang="tr-TR" dirty="0"/>
              <a:t> in El Salvador </a:t>
            </a:r>
            <a:r>
              <a:rPr lang="tr-TR" dirty="0" err="1"/>
              <a:t>scheduled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2017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cancelled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conflicts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(</a:t>
            </a:r>
            <a:r>
              <a:rPr lang="tr-TR" dirty="0" err="1"/>
              <a:t>mainly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Venezuela).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, CELAC </a:t>
            </a:r>
            <a:r>
              <a:rPr lang="tr-TR" dirty="0" err="1"/>
              <a:t>remained</a:t>
            </a:r>
            <a:r>
              <a:rPr lang="tr-TR" dirty="0"/>
              <a:t> </a:t>
            </a:r>
            <a:r>
              <a:rPr lang="tr-TR" dirty="0" err="1"/>
              <a:t>paralysed</a:t>
            </a:r>
            <a:r>
              <a:rPr lang="tr-TR" dirty="0"/>
              <a:t>.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Mexico’s</a:t>
            </a:r>
            <a:r>
              <a:rPr lang="tr-TR" dirty="0"/>
              <a:t> </a:t>
            </a:r>
            <a:r>
              <a:rPr lang="tr-TR" dirty="0" err="1"/>
              <a:t>pro</a:t>
            </a:r>
            <a:r>
              <a:rPr lang="tr-TR" dirty="0"/>
              <a:t> </a:t>
            </a:r>
            <a:r>
              <a:rPr lang="tr-TR" dirty="0" err="1"/>
              <a:t>tempore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 (2020–2021) CELAC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revived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, in </a:t>
            </a:r>
            <a:r>
              <a:rPr lang="tr-TR" dirty="0" err="1"/>
              <a:t>September</a:t>
            </a:r>
            <a:r>
              <a:rPr lang="tr-TR" dirty="0"/>
              <a:t> 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presidential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since </a:t>
            </a:r>
            <a:r>
              <a:rPr lang="tr-TR" dirty="0" err="1"/>
              <a:t>January</a:t>
            </a:r>
            <a:r>
              <a:rPr lang="tr-TR" dirty="0"/>
              <a:t> 2017 </a:t>
            </a:r>
            <a:r>
              <a:rPr lang="tr-TR" dirty="0" err="1"/>
              <a:t>held</a:t>
            </a:r>
            <a:r>
              <a:rPr lang="tr-TR" dirty="0"/>
              <a:t>.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respect</a:t>
            </a:r>
            <a:r>
              <a:rPr lang="tr-TR" dirty="0"/>
              <a:t>, CELAC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interesting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 as an </a:t>
            </a:r>
            <a:r>
              <a:rPr lang="tr-TR" dirty="0" err="1"/>
              <a:t>interlo</a:t>
            </a:r>
            <a:r>
              <a:rPr lang="tr-TR" dirty="0"/>
              <a:t>- </a:t>
            </a:r>
            <a:r>
              <a:rPr lang="tr-TR" dirty="0" err="1"/>
              <a:t>cutor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EU. The </a:t>
            </a:r>
            <a:r>
              <a:rPr lang="tr-TR" dirty="0" err="1"/>
              <a:t>Argentine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CELAC </a:t>
            </a:r>
            <a:r>
              <a:rPr lang="tr-TR" dirty="0" err="1"/>
              <a:t>pro</a:t>
            </a:r>
            <a:r>
              <a:rPr lang="tr-TR" dirty="0"/>
              <a:t> </a:t>
            </a:r>
            <a:r>
              <a:rPr lang="tr-TR" dirty="0" err="1"/>
              <a:t>tempore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 in 2022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holds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</a:t>
            </a:r>
            <a:r>
              <a:rPr lang="tr-TR" dirty="0"/>
              <a:t> </a:t>
            </a:r>
            <a:r>
              <a:rPr lang="tr-TR" dirty="0" err="1"/>
              <a:t>tempore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 of </a:t>
            </a:r>
            <a:r>
              <a:rPr lang="tr-TR" dirty="0" err="1"/>
              <a:t>Mercosur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semester</a:t>
            </a:r>
            <a:r>
              <a:rPr lang="tr-TR" dirty="0"/>
              <a:t> of 2023), has </a:t>
            </a:r>
            <a:r>
              <a:rPr lang="tr-TR" dirty="0" err="1"/>
              <a:t>actively</a:t>
            </a:r>
            <a:r>
              <a:rPr lang="tr-TR" dirty="0"/>
              <a:t> </a:t>
            </a:r>
            <a:r>
              <a:rPr lang="tr-TR" dirty="0" err="1"/>
              <a:t>sought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resume</a:t>
            </a:r>
            <a:r>
              <a:rPr lang="tr-TR" dirty="0"/>
              <a:t> </a:t>
            </a:r>
            <a:r>
              <a:rPr lang="tr-TR" dirty="0" err="1"/>
              <a:t>inter-regional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.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Spanish </a:t>
            </a:r>
            <a:r>
              <a:rPr lang="tr-TR" dirty="0" err="1"/>
              <a:t>presidency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half</a:t>
            </a:r>
            <a:r>
              <a:rPr lang="tr-TR" dirty="0"/>
              <a:t> of 2023 </a:t>
            </a:r>
            <a:r>
              <a:rPr lang="tr-TR" dirty="0" err="1"/>
              <a:t>should</a:t>
            </a:r>
            <a:r>
              <a:rPr lang="tr-TR" dirty="0"/>
              <a:t> have a </a:t>
            </a:r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on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as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former</a:t>
            </a:r>
            <a:r>
              <a:rPr lang="tr-TR" dirty="0"/>
              <a:t> Spanish EU </a:t>
            </a:r>
            <a:r>
              <a:rPr lang="tr-TR" dirty="0" err="1"/>
              <a:t>presidencies</a:t>
            </a:r>
            <a:r>
              <a:rPr lang="tr-TR" dirty="0"/>
              <a:t> (in 1989, 1995, 2002, </a:t>
            </a:r>
            <a:r>
              <a:rPr lang="tr-TR" dirty="0" err="1"/>
              <a:t>and</a:t>
            </a:r>
            <a:r>
              <a:rPr lang="tr-TR" dirty="0"/>
              <a:t> 2010).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6862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4086C9-8557-6D4A-93F9-522BDCBC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8719FF-89C8-1545-8EAC-10F0CD643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On 27 </a:t>
            </a:r>
            <a:r>
              <a:rPr lang="tr-TR" b="1" dirty="0" err="1"/>
              <a:t>October</a:t>
            </a:r>
            <a:r>
              <a:rPr lang="tr-TR" b="1" dirty="0"/>
              <a:t> 2022, </a:t>
            </a:r>
            <a:r>
              <a:rPr lang="tr-TR" b="1" dirty="0" err="1"/>
              <a:t>more</a:t>
            </a:r>
            <a:r>
              <a:rPr lang="tr-TR" b="1" dirty="0"/>
              <a:t> </a:t>
            </a:r>
            <a:r>
              <a:rPr lang="tr-TR" b="1" dirty="0" err="1"/>
              <a:t>than</a:t>
            </a:r>
            <a:r>
              <a:rPr lang="tr-TR" b="1" dirty="0"/>
              <a:t> </a:t>
            </a:r>
            <a:r>
              <a:rPr lang="tr-TR" b="1" dirty="0" err="1"/>
              <a:t>four</a:t>
            </a:r>
            <a:r>
              <a:rPr lang="tr-TR" b="1" dirty="0"/>
              <a:t> </a:t>
            </a:r>
            <a:r>
              <a:rPr lang="tr-TR" b="1" dirty="0" err="1"/>
              <a:t>years</a:t>
            </a:r>
            <a:r>
              <a:rPr lang="tr-TR" b="1" dirty="0"/>
              <a:t> </a:t>
            </a:r>
            <a:r>
              <a:rPr lang="tr-TR" b="1" dirty="0" err="1"/>
              <a:t>after</a:t>
            </a:r>
            <a:r>
              <a:rPr lang="tr-TR" b="1" dirty="0"/>
              <a:t> </a:t>
            </a:r>
            <a:r>
              <a:rPr lang="tr-TR" b="1" dirty="0" err="1"/>
              <a:t>their</a:t>
            </a:r>
            <a:r>
              <a:rPr lang="tr-TR" b="1" dirty="0"/>
              <a:t> </a:t>
            </a:r>
            <a:r>
              <a:rPr lang="tr-TR" b="1" dirty="0" err="1"/>
              <a:t>last</a:t>
            </a:r>
            <a:r>
              <a:rPr lang="tr-TR" b="1" dirty="0"/>
              <a:t> </a:t>
            </a:r>
            <a:r>
              <a:rPr lang="tr-TR" b="1" dirty="0" err="1"/>
              <a:t>meeting</a:t>
            </a:r>
            <a:r>
              <a:rPr lang="tr-TR" b="1" dirty="0"/>
              <a:t>,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foreign</a:t>
            </a:r>
            <a:r>
              <a:rPr lang="tr-TR" b="1" dirty="0"/>
              <a:t> mi- </a:t>
            </a:r>
            <a:r>
              <a:rPr lang="tr-TR" b="1" dirty="0" err="1"/>
              <a:t>nisters</a:t>
            </a:r>
            <a:r>
              <a:rPr lang="tr-TR" b="1" dirty="0"/>
              <a:t> (</a:t>
            </a:r>
            <a:r>
              <a:rPr lang="tr-TR" b="1" dirty="0" err="1"/>
              <a:t>mostly</a:t>
            </a:r>
            <a:r>
              <a:rPr lang="tr-TR" b="1" dirty="0"/>
              <a:t> </a:t>
            </a:r>
            <a:r>
              <a:rPr lang="tr-TR" b="1" dirty="0" err="1"/>
              <a:t>their</a:t>
            </a:r>
            <a:r>
              <a:rPr lang="tr-TR" b="1" dirty="0"/>
              <a:t> </a:t>
            </a:r>
            <a:r>
              <a:rPr lang="tr-TR" b="1" dirty="0" err="1"/>
              <a:t>representatives</a:t>
            </a:r>
            <a:r>
              <a:rPr lang="tr-TR" b="1" dirty="0"/>
              <a:t>) of 60 </a:t>
            </a:r>
            <a:r>
              <a:rPr lang="tr-TR" b="1" dirty="0" err="1"/>
              <a:t>countries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Europe </a:t>
            </a:r>
            <a:r>
              <a:rPr lang="tr-TR" b="1" dirty="0" err="1"/>
              <a:t>and</a:t>
            </a:r>
            <a:r>
              <a:rPr lang="tr-TR" b="1" dirty="0"/>
              <a:t> LAC met in Buenos Aires</a:t>
            </a:r>
            <a:r>
              <a:rPr lang="tr-TR" dirty="0"/>
              <a:t>. </a:t>
            </a:r>
            <a:r>
              <a:rPr lang="tr-TR" dirty="0" err="1"/>
              <a:t>Josep</a:t>
            </a:r>
            <a:r>
              <a:rPr lang="tr-TR" dirty="0"/>
              <a:t> </a:t>
            </a:r>
            <a:r>
              <a:rPr lang="tr-TR" dirty="0" err="1"/>
              <a:t>Borrell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High </a:t>
            </a:r>
            <a:r>
              <a:rPr lang="tr-TR" dirty="0" err="1"/>
              <a:t>Representative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Security </a:t>
            </a:r>
            <a:r>
              <a:rPr lang="tr-TR" dirty="0" err="1"/>
              <a:t>Policy</a:t>
            </a:r>
            <a:r>
              <a:rPr lang="tr-TR" dirty="0"/>
              <a:t>, </a:t>
            </a:r>
            <a:r>
              <a:rPr lang="tr-TR" dirty="0" err="1"/>
              <a:t>made</a:t>
            </a:r>
            <a:r>
              <a:rPr lang="tr-TR" dirty="0"/>
              <a:t> his </a:t>
            </a:r>
            <a:r>
              <a:rPr lang="tr-TR" dirty="0" err="1"/>
              <a:t>noted</a:t>
            </a:r>
            <a:r>
              <a:rPr lang="tr-TR" dirty="0"/>
              <a:t> </a:t>
            </a:r>
            <a:r>
              <a:rPr lang="tr-TR" dirty="0" err="1"/>
              <a:t>statement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Year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in Europe”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vice</a:t>
            </a:r>
            <a:r>
              <a:rPr lang="tr-TR" dirty="0"/>
              <a:t> </a:t>
            </a:r>
            <a:r>
              <a:rPr lang="tr-TR" dirty="0" err="1"/>
              <a:t>versa</a:t>
            </a:r>
            <a:r>
              <a:rPr lang="tr-TR" dirty="0"/>
              <a:t>). </a:t>
            </a:r>
          </a:p>
          <a:p>
            <a:r>
              <a:rPr lang="tr-TR" dirty="0"/>
              <a:t>What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outcomes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CE- LAC–EU 3rd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Meeting?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16452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88B5362-3D80-4F45-9355-BE6075C1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72C002-5119-A340-B642-6E1CA4148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First,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resumed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renewal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agenda,although</a:t>
            </a:r>
            <a:r>
              <a:rPr lang="tr-TR" dirty="0"/>
              <a:t> a lot of </a:t>
            </a:r>
            <a:r>
              <a:rPr lang="tr-TR" dirty="0" err="1"/>
              <a:t>things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vague</a:t>
            </a:r>
            <a:r>
              <a:rPr lang="tr-TR" dirty="0"/>
              <a:t>. </a:t>
            </a:r>
          </a:p>
          <a:p>
            <a:r>
              <a:rPr lang="tr-TR" dirty="0"/>
              <a:t>Second, a </a:t>
            </a:r>
            <a:r>
              <a:rPr lang="tr-TR" dirty="0" err="1"/>
              <a:t>timetable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set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activities</a:t>
            </a:r>
            <a:r>
              <a:rPr lang="tr-TR" dirty="0"/>
              <a:t> in 2022 </a:t>
            </a:r>
            <a:r>
              <a:rPr lang="tr-TR" dirty="0" err="1"/>
              <a:t>and</a:t>
            </a:r>
            <a:r>
              <a:rPr lang="tr-TR" dirty="0"/>
              <a:t> 2023, </a:t>
            </a:r>
            <a:r>
              <a:rPr lang="tr-TR" dirty="0" err="1"/>
              <a:t>including</a:t>
            </a:r>
            <a:r>
              <a:rPr lang="tr-TR" dirty="0"/>
              <a:t> a </a:t>
            </a:r>
            <a:r>
              <a:rPr lang="tr-TR" dirty="0" err="1"/>
              <a:t>summit</a:t>
            </a:r>
            <a:r>
              <a:rPr lang="tr-TR" dirty="0"/>
              <a:t> in Europe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semester</a:t>
            </a:r>
            <a:r>
              <a:rPr lang="tr-TR" dirty="0"/>
              <a:t> of 2023. </a:t>
            </a:r>
          </a:p>
          <a:p>
            <a:r>
              <a:rPr lang="tr-TR" dirty="0"/>
              <a:t>Third,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debate</a:t>
            </a:r>
            <a:r>
              <a:rPr lang="tr-TR" dirty="0"/>
              <a:t>, </a:t>
            </a:r>
            <a:r>
              <a:rPr lang="tr-TR" dirty="0" err="1"/>
              <a:t>also</a:t>
            </a:r>
            <a:r>
              <a:rPr lang="tr-TR" dirty="0"/>
              <a:t> on </a:t>
            </a:r>
            <a:r>
              <a:rPr lang="tr-TR" dirty="0" err="1"/>
              <a:t>issues</a:t>
            </a:r>
            <a:r>
              <a:rPr lang="tr-TR" dirty="0"/>
              <a:t> on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consensus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on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sides</a:t>
            </a:r>
            <a:r>
              <a:rPr lang="tr-TR" dirty="0"/>
              <a:t>. </a:t>
            </a:r>
          </a:p>
          <a:p>
            <a:r>
              <a:rPr lang="tr-TR" dirty="0" err="1"/>
              <a:t>Fourth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debate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dominated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overshadowed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question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not of </a:t>
            </a:r>
            <a:r>
              <a:rPr lang="tr-TR" dirty="0" err="1"/>
              <a:t>LAC’s</a:t>
            </a:r>
            <a:r>
              <a:rPr lang="tr-TR" dirty="0"/>
              <a:t> </a:t>
            </a:r>
            <a:r>
              <a:rPr lang="tr-TR" dirty="0" err="1"/>
              <a:t>non-democratic</a:t>
            </a:r>
            <a:r>
              <a:rPr lang="tr-TR" dirty="0"/>
              <a:t> </a:t>
            </a:r>
            <a:r>
              <a:rPr lang="tr-TR" dirty="0" err="1"/>
              <a:t>governments,as</a:t>
            </a:r>
            <a:r>
              <a:rPr lang="tr-TR" dirty="0"/>
              <a:t> had </a:t>
            </a:r>
            <a:r>
              <a:rPr lang="tr-TR" dirty="0" err="1"/>
              <a:t>happened</a:t>
            </a:r>
            <a:r>
              <a:rPr lang="tr-TR" dirty="0"/>
              <a:t> at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2757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BE3E9D-3248-5E46-9C4E-527F4357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8EC32C-6DFE-B146-972A-036D24AC5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But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of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authoritarian</a:t>
            </a:r>
            <a:r>
              <a:rPr lang="tr-TR" dirty="0"/>
              <a:t> </a:t>
            </a:r>
            <a:r>
              <a:rPr lang="tr-TR" dirty="0" err="1"/>
              <a:t>regimes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off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.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no</a:t>
            </a:r>
            <a:r>
              <a:rPr lang="tr-TR" dirty="0"/>
              <a:t> EU-CELAC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excluding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coun</a:t>
            </a:r>
            <a:r>
              <a:rPr lang="tr-TR" dirty="0"/>
              <a:t>- </a:t>
            </a:r>
            <a:r>
              <a:rPr lang="tr-TR" dirty="0" err="1"/>
              <a:t>tries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should</a:t>
            </a:r>
            <a:r>
              <a:rPr lang="tr-TR" dirty="0"/>
              <a:t> not </a:t>
            </a:r>
            <a:r>
              <a:rPr lang="tr-TR" dirty="0" err="1"/>
              <a:t>refrain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openly</a:t>
            </a:r>
            <a:r>
              <a:rPr lang="tr-TR" dirty="0"/>
              <a:t> </a:t>
            </a:r>
            <a:r>
              <a:rPr lang="tr-TR" dirty="0" err="1"/>
              <a:t>criticising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(as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). </a:t>
            </a:r>
          </a:p>
          <a:p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 of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apparent</a:t>
            </a:r>
            <a:r>
              <a:rPr lang="tr-TR" dirty="0"/>
              <a:t>. </a:t>
            </a:r>
          </a:p>
          <a:p>
            <a:r>
              <a:rPr lang="tr-TR" b="1" dirty="0"/>
              <a:t>First, </a:t>
            </a:r>
            <a:r>
              <a:rPr lang="tr-TR" b="1" dirty="0" err="1"/>
              <a:t>even</a:t>
            </a:r>
            <a:r>
              <a:rPr lang="tr-TR" b="1" dirty="0"/>
              <a:t> </a:t>
            </a:r>
            <a:r>
              <a:rPr lang="tr-TR" b="1" dirty="0" err="1"/>
              <a:t>if</a:t>
            </a:r>
            <a:r>
              <a:rPr lang="tr-TR" b="1" dirty="0"/>
              <a:t> CELAC </a:t>
            </a:r>
            <a:r>
              <a:rPr lang="tr-TR" b="1" dirty="0" err="1"/>
              <a:t>under</a:t>
            </a:r>
            <a:r>
              <a:rPr lang="tr-TR" b="1" dirty="0"/>
              <a:t> </a:t>
            </a:r>
            <a:r>
              <a:rPr lang="tr-TR" b="1" dirty="0" err="1"/>
              <a:t>Mexican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Argentinean</a:t>
            </a:r>
            <a:r>
              <a:rPr lang="tr-TR" b="1" dirty="0"/>
              <a:t> </a:t>
            </a:r>
            <a:r>
              <a:rPr lang="tr-TR" b="1" dirty="0" err="1"/>
              <a:t>leadership</a:t>
            </a:r>
            <a:r>
              <a:rPr lang="tr-TR" b="1" dirty="0"/>
              <a:t> has </a:t>
            </a:r>
            <a:r>
              <a:rPr lang="tr-TR" b="1" dirty="0" err="1"/>
              <a:t>overcome</a:t>
            </a:r>
            <a:r>
              <a:rPr lang="tr-TR" b="1" dirty="0"/>
              <a:t>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paralysis</a:t>
            </a:r>
            <a:r>
              <a:rPr lang="tr-TR" b="1" dirty="0"/>
              <a:t>, </a:t>
            </a:r>
            <a:r>
              <a:rPr lang="tr-TR" dirty="0"/>
              <a:t>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regionalism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in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question</a:t>
            </a:r>
            <a:r>
              <a:rPr lang="tr-TR" dirty="0"/>
              <a:t> </a:t>
            </a:r>
            <a:r>
              <a:rPr lang="tr-TR" dirty="0" err="1"/>
              <a:t>arises</a:t>
            </a:r>
            <a:r>
              <a:rPr lang="tr-TR" dirty="0"/>
              <a:t> as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speaks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LAC </a:t>
            </a:r>
            <a:r>
              <a:rPr lang="tr-TR" dirty="0" err="1"/>
              <a:t>and</a:t>
            </a:r>
            <a:r>
              <a:rPr lang="tr-TR" dirty="0"/>
              <a:t> how </a:t>
            </a:r>
            <a:r>
              <a:rPr lang="tr-TR" dirty="0" err="1"/>
              <a:t>binding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really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.</a:t>
            </a:r>
          </a:p>
          <a:p>
            <a:r>
              <a:rPr lang="tr-TR" dirty="0" err="1"/>
              <a:t>Unlike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EU, CELAC is not a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but a </a:t>
            </a:r>
            <a:r>
              <a:rPr lang="tr-TR" dirty="0" err="1"/>
              <a:t>regional</a:t>
            </a:r>
            <a:r>
              <a:rPr lang="tr-TR" dirty="0"/>
              <a:t> forum,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varying</a:t>
            </a:r>
            <a:r>
              <a:rPr lang="tr-TR" dirty="0"/>
              <a:t> </a:t>
            </a:r>
            <a:r>
              <a:rPr lang="tr-TR" dirty="0" err="1"/>
              <a:t>degrees</a:t>
            </a:r>
            <a:r>
              <a:rPr lang="tr-TR" dirty="0"/>
              <a:t> of </a:t>
            </a:r>
            <a:r>
              <a:rPr lang="tr-TR" dirty="0" err="1"/>
              <a:t>willingness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engage.Under</a:t>
            </a:r>
            <a:r>
              <a:rPr lang="tr-TR" dirty="0"/>
              <a:t> </a:t>
            </a:r>
            <a:r>
              <a:rPr lang="tr-TR" dirty="0" err="1"/>
              <a:t>Jair</a:t>
            </a:r>
            <a:r>
              <a:rPr lang="tr-TR" dirty="0"/>
              <a:t> </a:t>
            </a:r>
            <a:r>
              <a:rPr lang="tr-TR" dirty="0" err="1"/>
              <a:t>Bolsonaro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stopped</a:t>
            </a:r>
            <a:r>
              <a:rPr lang="tr-TR" dirty="0"/>
              <a:t> </a:t>
            </a:r>
            <a:r>
              <a:rPr lang="tr-TR" dirty="0" err="1"/>
              <a:t>participating</a:t>
            </a:r>
            <a:r>
              <a:rPr lang="tr-TR" dirty="0"/>
              <a:t>.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domestic</a:t>
            </a:r>
            <a:r>
              <a:rPr lang="tr-TR" dirty="0"/>
              <a:t> </a:t>
            </a:r>
            <a:r>
              <a:rPr lang="tr-TR" dirty="0" err="1"/>
              <a:t>conflicts</a:t>
            </a:r>
            <a:r>
              <a:rPr lang="tr-TR" dirty="0"/>
              <a:t>,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presidents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attend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CELAC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Buenos Aires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</a:t>
            </a:r>
            <a:r>
              <a:rPr lang="tr-TR" dirty="0" err="1"/>
              <a:t>January</a:t>
            </a:r>
            <a:r>
              <a:rPr lang="tr-TR" dirty="0"/>
              <a:t> 2023.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46029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18DA3CE-C3DA-F945-8B3B-73B91DAC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B83158-9D18-B942-9F3D-64677CE56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Second,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European</a:t>
            </a:r>
            <a:r>
              <a:rPr lang="tr-TR" b="1" dirty="0"/>
              <a:t> </a:t>
            </a:r>
            <a:r>
              <a:rPr lang="tr-TR" b="1" dirty="0" err="1"/>
              <a:t>interest</a:t>
            </a:r>
            <a:r>
              <a:rPr lang="tr-TR" b="1" dirty="0"/>
              <a:t> in </a:t>
            </a:r>
            <a:r>
              <a:rPr lang="tr-TR" b="1" dirty="0" err="1"/>
              <a:t>importing</a:t>
            </a:r>
            <a:r>
              <a:rPr lang="tr-TR" b="1" dirty="0"/>
              <a:t> </a:t>
            </a:r>
            <a:r>
              <a:rPr lang="tr-TR" b="1" dirty="0" err="1"/>
              <a:t>mainly</a:t>
            </a:r>
            <a:r>
              <a:rPr lang="tr-TR" b="1" dirty="0"/>
              <a:t> </a:t>
            </a:r>
            <a:r>
              <a:rPr lang="tr-TR" b="1" dirty="0" err="1"/>
              <a:t>strategic</a:t>
            </a:r>
            <a:r>
              <a:rPr lang="tr-TR" b="1" dirty="0"/>
              <a:t> </a:t>
            </a:r>
            <a:r>
              <a:rPr lang="tr-TR" b="1" dirty="0" err="1"/>
              <a:t>raw</a:t>
            </a:r>
            <a:r>
              <a:rPr lang="tr-TR" b="1" dirty="0"/>
              <a:t> </a:t>
            </a:r>
            <a:r>
              <a:rPr lang="tr-TR" b="1" dirty="0" err="1"/>
              <a:t>materials</a:t>
            </a:r>
            <a:r>
              <a:rPr lang="tr-TR" b="1" dirty="0"/>
              <a:t> (</a:t>
            </a:r>
            <a:r>
              <a:rPr lang="tr-TR" b="1" dirty="0" err="1"/>
              <a:t>such</a:t>
            </a:r>
            <a:r>
              <a:rPr lang="tr-TR" b="1" dirty="0"/>
              <a:t> as </a:t>
            </a:r>
            <a:r>
              <a:rPr lang="tr-TR" b="1" dirty="0" err="1"/>
              <a:t>lithium</a:t>
            </a:r>
            <a:r>
              <a:rPr lang="tr-TR" b="1" dirty="0"/>
              <a:t>)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energy</a:t>
            </a:r>
            <a:r>
              <a:rPr lang="tr-TR" dirty="0"/>
              <a:t> (</a:t>
            </a:r>
            <a:r>
              <a:rPr lang="tr-TR" dirty="0" err="1"/>
              <a:t>fossil</a:t>
            </a:r>
            <a:r>
              <a:rPr lang="tr-TR" dirty="0"/>
              <a:t> </a:t>
            </a:r>
            <a:r>
              <a:rPr lang="tr-TR" dirty="0" err="1"/>
              <a:t>fuels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) </a:t>
            </a:r>
            <a:r>
              <a:rPr lang="tr-TR" dirty="0" err="1"/>
              <a:t>from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clash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latter’s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</a:t>
            </a:r>
            <a:r>
              <a:rPr lang="tr-TR" dirty="0" err="1"/>
              <a:t>reindustrialisation</a:t>
            </a:r>
            <a:r>
              <a:rPr lang="tr-TR" dirty="0"/>
              <a:t>. </a:t>
            </a:r>
          </a:p>
          <a:p>
            <a:r>
              <a:rPr lang="tr-TR" b="1" dirty="0"/>
              <a:t>Third, </a:t>
            </a:r>
            <a:r>
              <a:rPr lang="tr-TR" b="1" dirty="0" err="1"/>
              <a:t>tensions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contradictions</a:t>
            </a:r>
            <a:r>
              <a:rPr lang="tr-TR" b="1" dirty="0"/>
              <a:t> </a:t>
            </a:r>
            <a:r>
              <a:rPr lang="tr-TR" b="1" dirty="0" err="1"/>
              <a:t>may</a:t>
            </a:r>
            <a:r>
              <a:rPr lang="tr-TR" b="1" dirty="0"/>
              <a:t> </a:t>
            </a:r>
            <a:r>
              <a:rPr lang="tr-TR" b="1" dirty="0" err="1"/>
              <a:t>arise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Europe’s</a:t>
            </a:r>
            <a:r>
              <a:rPr lang="tr-TR" b="1" dirty="0"/>
              <a:t> </a:t>
            </a:r>
            <a:r>
              <a:rPr lang="tr-TR" b="1" dirty="0" err="1"/>
              <a:t>geopolitical</a:t>
            </a:r>
            <a:r>
              <a:rPr lang="tr-TR" b="1" dirty="0"/>
              <a:t> </a:t>
            </a:r>
            <a:r>
              <a:rPr lang="tr-TR" b="1" dirty="0" err="1"/>
              <a:t>interests</a:t>
            </a:r>
            <a:r>
              <a:rPr lang="tr-TR" b="1" dirty="0"/>
              <a:t> in Latin </a:t>
            </a:r>
            <a:r>
              <a:rPr lang="tr-TR" b="1" dirty="0" err="1"/>
              <a:t>America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European</a:t>
            </a:r>
            <a:r>
              <a:rPr lang="tr-TR" b="1" dirty="0"/>
              <a:t> </a:t>
            </a:r>
            <a:r>
              <a:rPr lang="tr-TR" b="1" dirty="0" err="1"/>
              <a:t>climate</a:t>
            </a:r>
            <a:r>
              <a:rPr lang="tr-TR" b="1" dirty="0"/>
              <a:t> </a:t>
            </a:r>
            <a:r>
              <a:rPr lang="tr-TR" b="1" dirty="0" err="1"/>
              <a:t>diplomacy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exemplified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, </a:t>
            </a:r>
            <a:r>
              <a:rPr lang="tr-TR" dirty="0" err="1"/>
              <a:t>which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negotiated</a:t>
            </a:r>
            <a:r>
              <a:rPr lang="tr-TR" dirty="0"/>
              <a:t> in </a:t>
            </a:r>
            <a:r>
              <a:rPr lang="tr-TR" dirty="0" err="1"/>
              <a:t>principle</a:t>
            </a:r>
            <a:r>
              <a:rPr lang="tr-TR" dirty="0"/>
              <a:t> since June 2019 but is </a:t>
            </a:r>
            <a:r>
              <a:rPr lang="tr-TR" dirty="0" err="1"/>
              <a:t>currently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waiting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signed</a:t>
            </a:r>
            <a:r>
              <a:rPr lang="tr-TR" dirty="0"/>
              <a:t>. </a:t>
            </a:r>
          </a:p>
          <a:p>
            <a:r>
              <a:rPr lang="tr-TR" b="1" dirty="0" err="1"/>
              <a:t>Fourth</a:t>
            </a:r>
            <a:r>
              <a:rPr lang="tr-TR" b="1" dirty="0"/>
              <a:t>, </a:t>
            </a:r>
            <a:r>
              <a:rPr lang="tr-TR" b="1" dirty="0" err="1"/>
              <a:t>there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clear</a:t>
            </a:r>
            <a:r>
              <a:rPr lang="tr-TR" b="1" dirty="0"/>
              <a:t> </a:t>
            </a:r>
            <a:r>
              <a:rPr lang="tr-TR" b="1" dirty="0" err="1"/>
              <a:t>differences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some</a:t>
            </a:r>
            <a:r>
              <a:rPr lang="tr-TR" b="1" dirty="0"/>
              <a:t> Latin </a:t>
            </a:r>
            <a:r>
              <a:rPr lang="tr-TR" b="1" dirty="0" err="1"/>
              <a:t>American</a:t>
            </a:r>
            <a:r>
              <a:rPr lang="tr-TR" b="1" dirty="0"/>
              <a:t> </a:t>
            </a:r>
            <a:r>
              <a:rPr lang="tr-TR" b="1" dirty="0" err="1"/>
              <a:t>governments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in </a:t>
            </a:r>
            <a:r>
              <a:rPr lang="tr-TR" b="1" dirty="0" err="1"/>
              <a:t>terms</a:t>
            </a:r>
            <a:r>
              <a:rPr lang="tr-TR" b="1" dirty="0"/>
              <a:t> of </a:t>
            </a:r>
            <a:r>
              <a:rPr lang="tr-TR" b="1" dirty="0" err="1"/>
              <a:t>defining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protecting</a:t>
            </a:r>
            <a:r>
              <a:rPr lang="tr-TR" b="1" dirty="0"/>
              <a:t> </a:t>
            </a:r>
            <a:r>
              <a:rPr lang="tr-TR" b="1" dirty="0" err="1"/>
              <a:t>democracy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human</a:t>
            </a:r>
            <a:r>
              <a:rPr lang="tr-TR" b="1" dirty="0"/>
              <a:t> </a:t>
            </a:r>
            <a:r>
              <a:rPr lang="tr-TR" b="1" dirty="0" err="1"/>
              <a:t>rights</a:t>
            </a:r>
            <a:r>
              <a:rPr lang="tr-TR" b="1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7000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51BE34C-C705-494E-AB8E-7CAE2469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LatIn</a:t>
            </a:r>
            <a:r>
              <a:rPr lang="tr-TR" dirty="0"/>
              <a:t> </a:t>
            </a:r>
            <a:r>
              <a:rPr lang="tr-TR" dirty="0" err="1"/>
              <a:t>AmerIca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F1770D-9763-A14C-9A31-7F0D28F03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Fifth</a:t>
            </a:r>
            <a:r>
              <a:rPr lang="tr-TR" b="1" dirty="0"/>
              <a:t>, </a:t>
            </a:r>
            <a:r>
              <a:rPr lang="tr-TR" b="1" dirty="0" err="1"/>
              <a:t>there</a:t>
            </a:r>
            <a:r>
              <a:rPr lang="tr-TR" b="1" dirty="0"/>
              <a:t> is </a:t>
            </a:r>
            <a:r>
              <a:rPr lang="tr-TR" b="1" dirty="0" err="1"/>
              <a:t>no</a:t>
            </a:r>
            <a:r>
              <a:rPr lang="tr-TR" b="1" dirty="0"/>
              <a:t> </a:t>
            </a:r>
            <a:r>
              <a:rPr lang="tr-TR" b="1" dirty="0" err="1"/>
              <a:t>common</a:t>
            </a:r>
            <a:r>
              <a:rPr lang="tr-TR" b="1" dirty="0"/>
              <a:t> </a:t>
            </a:r>
            <a:r>
              <a:rPr lang="tr-TR" b="1" dirty="0" err="1"/>
              <a:t>position</a:t>
            </a:r>
            <a:r>
              <a:rPr lang="tr-TR" b="1" dirty="0"/>
              <a:t> in LAC (</a:t>
            </a:r>
            <a:r>
              <a:rPr lang="tr-TR" b="1" dirty="0" err="1"/>
              <a:t>Mijares</a:t>
            </a:r>
            <a:r>
              <a:rPr lang="tr-TR" b="1" dirty="0"/>
              <a:t> 2022),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and</a:t>
            </a:r>
            <a:r>
              <a:rPr lang="tr-TR" b="1" dirty="0"/>
              <a:t> LAC (</a:t>
            </a:r>
            <a:r>
              <a:rPr lang="tr-TR" b="1" dirty="0" err="1"/>
              <a:t>e.g</a:t>
            </a:r>
            <a:r>
              <a:rPr lang="tr-TR" b="1" dirty="0"/>
              <a:t>. on </a:t>
            </a:r>
            <a:r>
              <a:rPr lang="tr-TR" b="1" dirty="0" err="1"/>
              <a:t>sanctions</a:t>
            </a:r>
            <a:r>
              <a:rPr lang="tr-TR" b="1" dirty="0"/>
              <a:t>), </a:t>
            </a:r>
            <a:r>
              <a:rPr lang="tr-TR" b="1" dirty="0" err="1"/>
              <a:t>regarding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war</a:t>
            </a:r>
            <a:r>
              <a:rPr lang="tr-TR" b="1" dirty="0"/>
              <a:t> on </a:t>
            </a:r>
            <a:r>
              <a:rPr lang="tr-TR" b="1" dirty="0" err="1"/>
              <a:t>Ukraine</a:t>
            </a:r>
            <a:r>
              <a:rPr lang="tr-TR" dirty="0" err="1"/>
              <a:t>.The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communique</a:t>
            </a:r>
            <a:r>
              <a:rPr lang="tr-TR" dirty="0"/>
              <a:t>́ </a:t>
            </a:r>
            <a:r>
              <a:rPr lang="tr-TR" dirty="0" err="1"/>
              <a:t>avoided</a:t>
            </a:r>
            <a:r>
              <a:rPr lang="tr-TR" dirty="0"/>
              <a:t> </a:t>
            </a:r>
            <a:r>
              <a:rPr lang="tr-TR" dirty="0" err="1"/>
              <a:t>naming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condemning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as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had </a:t>
            </a:r>
            <a:r>
              <a:rPr lang="tr-TR" dirty="0" err="1"/>
              <a:t>hoped</a:t>
            </a:r>
            <a:r>
              <a:rPr lang="tr-TR" dirty="0"/>
              <a:t>.</a:t>
            </a:r>
          </a:p>
          <a:p>
            <a:r>
              <a:rPr lang="tr-TR" dirty="0"/>
              <a:t>At </a:t>
            </a:r>
            <a:r>
              <a:rPr lang="tr-TR" dirty="0" err="1"/>
              <a:t>least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participating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reaffirm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objectives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 </a:t>
            </a:r>
            <a:r>
              <a:rPr lang="tr-TR" dirty="0" err="1"/>
              <a:t>enshrined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UN Charter “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defend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sovereign</a:t>
            </a:r>
            <a:r>
              <a:rPr lang="tr-TR" dirty="0"/>
              <a:t> </a:t>
            </a:r>
            <a:r>
              <a:rPr lang="tr-TR" dirty="0" err="1"/>
              <a:t>equality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respect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integrity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political </a:t>
            </a:r>
            <a:r>
              <a:rPr lang="tr-TR" dirty="0" err="1"/>
              <a:t>indepen</a:t>
            </a:r>
            <a:r>
              <a:rPr lang="tr-TR" dirty="0"/>
              <a:t>- </a:t>
            </a:r>
            <a:r>
              <a:rPr lang="tr-TR" dirty="0" err="1"/>
              <a:t>dence</a:t>
            </a:r>
            <a:r>
              <a:rPr lang="tr-TR" dirty="0"/>
              <a:t>.”But </a:t>
            </a:r>
            <a:r>
              <a:rPr lang="tr-TR" dirty="0" err="1"/>
              <a:t>conflicts</a:t>
            </a:r>
            <a:r>
              <a:rPr lang="tr-TR" dirty="0"/>
              <a:t> of </a:t>
            </a:r>
            <a:r>
              <a:rPr lang="tr-TR" dirty="0" err="1"/>
              <a:t>interest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differing</a:t>
            </a:r>
            <a:r>
              <a:rPr lang="tr-TR" dirty="0"/>
              <a:t> </a:t>
            </a:r>
            <a:r>
              <a:rPr lang="tr-TR" dirty="0" err="1"/>
              <a:t>assessments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persist.This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have </a:t>
            </a:r>
            <a:r>
              <a:rPr lang="tr-TR" dirty="0" err="1"/>
              <a:t>something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do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fact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sees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as a “</a:t>
            </a:r>
            <a:r>
              <a:rPr lang="tr-TR" dirty="0" err="1"/>
              <a:t>natural</a:t>
            </a:r>
            <a:r>
              <a:rPr lang="tr-TR" dirty="0"/>
              <a:t>”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autonomy.In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idea of an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non-alignment</a:t>
            </a:r>
            <a:r>
              <a:rPr lang="tr-TR" dirty="0"/>
              <a:t> is </a:t>
            </a:r>
            <a:r>
              <a:rPr lang="tr-TR" dirty="0" err="1"/>
              <a:t>propagated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stands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of a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Europe.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8620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AF39FB-4216-4042-8938-CCC3963EB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Open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 </a:t>
            </a:r>
            <a:r>
              <a:rPr lang="tr-TR" dirty="0" err="1"/>
              <a:t>versus</a:t>
            </a:r>
            <a:r>
              <a:rPr lang="tr-TR" dirty="0"/>
              <a:t>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Non-AlIgnment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8574C8-047F-0742-A079-2C23E0799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EU – STRATEGIC AUTONOMY </a:t>
            </a:r>
          </a:p>
          <a:p>
            <a:pPr marL="0" indent="0">
              <a:buNone/>
            </a:pPr>
            <a:r>
              <a:rPr lang="tr-TR" dirty="0"/>
              <a:t>The </a:t>
            </a:r>
            <a:r>
              <a:rPr lang="tr-TR" dirty="0" err="1"/>
              <a:t>experience</a:t>
            </a:r>
            <a:r>
              <a:rPr lang="tr-TR" dirty="0"/>
              <a:t> of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unilateralism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protectionism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Do- </a:t>
            </a:r>
            <a:r>
              <a:rPr lang="tr-TR" dirty="0" err="1"/>
              <a:t>nald</a:t>
            </a:r>
            <a:r>
              <a:rPr lang="tr-TR" dirty="0"/>
              <a:t> </a:t>
            </a:r>
            <a:r>
              <a:rPr lang="tr-TR" dirty="0" err="1"/>
              <a:t>Trump</a:t>
            </a:r>
            <a:r>
              <a:rPr lang="tr-TR" dirty="0"/>
              <a:t> </a:t>
            </a:r>
            <a:r>
              <a:rPr lang="tr-TR" dirty="0" err="1"/>
              <a:t>administration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growing</a:t>
            </a:r>
            <a:r>
              <a:rPr lang="tr-TR" dirty="0"/>
              <a:t> </a:t>
            </a:r>
            <a:r>
              <a:rPr lang="tr-TR" dirty="0" err="1"/>
              <a:t>dependence</a:t>
            </a:r>
            <a:r>
              <a:rPr lang="tr-TR" dirty="0"/>
              <a:t> on </a:t>
            </a:r>
            <a:r>
              <a:rPr lang="tr-TR" dirty="0" err="1"/>
              <a:t>China</a:t>
            </a:r>
            <a:r>
              <a:rPr lang="tr-TR" dirty="0"/>
              <a:t> as an </a:t>
            </a:r>
            <a:r>
              <a:rPr lang="tr-TR" dirty="0" err="1"/>
              <a:t>economic</a:t>
            </a:r>
            <a:r>
              <a:rPr lang="tr-TR" dirty="0"/>
              <a:t> partner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competitor</a:t>
            </a:r>
            <a:r>
              <a:rPr lang="tr-TR" dirty="0"/>
              <a:t>,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supply</a:t>
            </a:r>
            <a:r>
              <a:rPr lang="tr-TR" dirty="0"/>
              <a:t> of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equipment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 have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strengthened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quest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EU. </a:t>
            </a:r>
          </a:p>
          <a:p>
            <a:pPr marL="0" indent="0">
              <a:buNone/>
            </a:pP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 </a:t>
            </a:r>
            <a:r>
              <a:rPr lang="tr-TR" dirty="0" err="1"/>
              <a:t>entails</a:t>
            </a:r>
            <a:r>
              <a:rPr lang="tr-TR" dirty="0"/>
              <a:t>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ability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 </a:t>
            </a:r>
            <a:r>
              <a:rPr lang="tr-TR" dirty="0" err="1"/>
              <a:t>wherever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operate</a:t>
            </a:r>
            <a:r>
              <a:rPr lang="tr-TR" dirty="0"/>
              <a:t> </a:t>
            </a:r>
            <a:r>
              <a:rPr lang="tr-TR" dirty="0" err="1"/>
              <a:t>autonomously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necessary</a:t>
            </a:r>
            <a:r>
              <a:rPr lang="tr-TR" dirty="0"/>
              <a:t>. It is not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defence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but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reduce</a:t>
            </a:r>
            <a:r>
              <a:rPr lang="tr-TR" b="1" dirty="0"/>
              <a:t> </a:t>
            </a:r>
            <a:r>
              <a:rPr lang="tr-TR" b="1" dirty="0" err="1"/>
              <a:t>dependencies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Europe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coercion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unfair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practices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-EU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Hence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has not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acquire</a:t>
            </a:r>
            <a:r>
              <a:rPr lang="tr-TR" dirty="0"/>
              <a:t>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access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companies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markets</a:t>
            </a:r>
            <a:r>
              <a:rPr lang="tr-TR" dirty="0"/>
              <a:t> but is </a:t>
            </a:r>
            <a:r>
              <a:rPr lang="tr-TR" dirty="0" err="1"/>
              <a:t>also</a:t>
            </a:r>
            <a:r>
              <a:rPr lang="tr-TR" dirty="0"/>
              <a:t> an </a:t>
            </a:r>
            <a:r>
              <a:rPr lang="tr-TR" dirty="0" err="1"/>
              <a:t>instrument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diversify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 of </a:t>
            </a:r>
            <a:r>
              <a:rPr lang="tr-TR" dirty="0" err="1"/>
              <a:t>supply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Europe. </a:t>
            </a:r>
            <a:r>
              <a:rPr lang="tr-TR" b="1" dirty="0"/>
              <a:t>Latin </a:t>
            </a:r>
            <a:r>
              <a:rPr lang="tr-TR" b="1" dirty="0" err="1"/>
              <a:t>America</a:t>
            </a:r>
            <a:r>
              <a:rPr lang="tr-TR" b="1" dirty="0"/>
              <a:t> </a:t>
            </a:r>
            <a:r>
              <a:rPr lang="tr-TR" b="1" dirty="0" err="1"/>
              <a:t>plays</a:t>
            </a:r>
            <a:r>
              <a:rPr lang="tr-TR" b="1" dirty="0"/>
              <a:t> a </a:t>
            </a:r>
            <a:r>
              <a:rPr lang="tr-TR" b="1" dirty="0" err="1"/>
              <a:t>part</a:t>
            </a:r>
            <a:r>
              <a:rPr lang="tr-TR" b="1" dirty="0"/>
              <a:t> in </a:t>
            </a:r>
            <a:r>
              <a:rPr lang="tr-TR" b="1" dirty="0" err="1"/>
              <a:t>this</a:t>
            </a:r>
            <a:r>
              <a:rPr lang="tr-TR" b="1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03497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887ABED-B96B-9D46-8774-4E198AF6E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3A82A9-D59C-FF48-9C5D-85873C7F0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allay</a:t>
            </a:r>
            <a:r>
              <a:rPr lang="tr-TR" dirty="0"/>
              <a:t> </a:t>
            </a:r>
            <a:r>
              <a:rPr lang="tr-TR" dirty="0" err="1"/>
              <a:t>fears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lead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EU </a:t>
            </a:r>
            <a:r>
              <a:rPr lang="tr-TR" dirty="0" err="1"/>
              <a:t>protectionism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result</a:t>
            </a:r>
            <a:r>
              <a:rPr lang="tr-TR" dirty="0"/>
              <a:t> in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inward-looking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protectionist</a:t>
            </a:r>
            <a:r>
              <a:rPr lang="tr-TR" dirty="0"/>
              <a:t> EU,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broader</a:t>
            </a:r>
            <a:r>
              <a:rPr lang="tr-TR" dirty="0"/>
              <a:t> </a:t>
            </a:r>
            <a:r>
              <a:rPr lang="tr-TR" dirty="0" err="1"/>
              <a:t>concept</a:t>
            </a:r>
            <a:r>
              <a:rPr lang="tr-TR" dirty="0"/>
              <a:t> of “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”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introduced</a:t>
            </a:r>
            <a:r>
              <a:rPr lang="tr-TR" dirty="0"/>
              <a:t>. </a:t>
            </a:r>
          </a:p>
          <a:p>
            <a:r>
              <a:rPr lang="tr-TR" dirty="0"/>
              <a:t>With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addition</a:t>
            </a:r>
            <a:r>
              <a:rPr lang="tr-TR" dirty="0"/>
              <a:t> of “</a:t>
            </a:r>
            <a:r>
              <a:rPr lang="tr-TR" dirty="0" err="1"/>
              <a:t>openness</a:t>
            </a:r>
            <a:r>
              <a:rPr lang="tr-TR" dirty="0"/>
              <a:t>,”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signals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</a:t>
            </a:r>
            <a:r>
              <a:rPr lang="tr-TR" dirty="0" err="1"/>
              <a:t>will</a:t>
            </a:r>
            <a:r>
              <a:rPr lang="tr-TR" dirty="0"/>
              <a:t> not </a:t>
            </a:r>
            <a:r>
              <a:rPr lang="tr-TR" dirty="0" err="1"/>
              <a:t>go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(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of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resilience</a:t>
            </a:r>
            <a:r>
              <a:rPr lang="tr-TR" dirty="0"/>
              <a:t>). </a:t>
            </a:r>
            <a:r>
              <a:rPr lang="tr-TR" dirty="0" err="1"/>
              <a:t>Rather</a:t>
            </a:r>
            <a:r>
              <a:rPr lang="tr-TR" dirty="0"/>
              <a:t>, it is </a:t>
            </a:r>
            <a:r>
              <a:rPr lang="tr-TR" dirty="0" err="1"/>
              <a:t>favouring</a:t>
            </a:r>
            <a:r>
              <a:rPr lang="tr-TR" dirty="0"/>
              <a:t> here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(as a </a:t>
            </a:r>
            <a:r>
              <a:rPr lang="tr-TR" dirty="0" err="1"/>
              <a:t>source</a:t>
            </a:r>
            <a:r>
              <a:rPr lang="tr-TR" dirty="0"/>
              <a:t> of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wealth</a:t>
            </a:r>
            <a:r>
              <a:rPr lang="tr-TR" dirty="0"/>
              <a:t>)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interested</a:t>
            </a:r>
            <a:r>
              <a:rPr lang="tr-TR" dirty="0"/>
              <a:t> in </a:t>
            </a:r>
            <a:r>
              <a:rPr lang="tr-TR" dirty="0" err="1"/>
              <a:t>managing</a:t>
            </a:r>
            <a:r>
              <a:rPr lang="tr-TR" dirty="0"/>
              <a:t> (not </a:t>
            </a:r>
            <a:r>
              <a:rPr lang="tr-TR" dirty="0" err="1"/>
              <a:t>downsizing</a:t>
            </a:r>
            <a:r>
              <a:rPr lang="tr-TR" dirty="0"/>
              <a:t>)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interdependencies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advancing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standards</a:t>
            </a:r>
            <a:r>
              <a:rPr lang="tr-TR" dirty="0"/>
              <a:t> (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standards</a:t>
            </a:r>
            <a:r>
              <a:rPr lang="tr-TR" dirty="0"/>
              <a:t>)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stable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in a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of global (</a:t>
            </a:r>
            <a:r>
              <a:rPr lang="tr-TR" dirty="0" err="1"/>
              <a:t>economic</a:t>
            </a:r>
            <a:r>
              <a:rPr lang="tr-TR" dirty="0"/>
              <a:t>) </a:t>
            </a:r>
            <a:r>
              <a:rPr lang="tr-TR" dirty="0" err="1"/>
              <a:t>governance</a:t>
            </a:r>
            <a:r>
              <a:rPr lang="tr-TR" dirty="0"/>
              <a:t>. </a:t>
            </a:r>
          </a:p>
          <a:p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(</a:t>
            </a:r>
            <a:r>
              <a:rPr lang="tr-TR" dirty="0" err="1"/>
              <a:t>FTAs</a:t>
            </a:r>
            <a:r>
              <a:rPr lang="tr-TR" dirty="0"/>
              <a:t>) </a:t>
            </a:r>
            <a:r>
              <a:rPr lang="tr-TR" dirty="0" err="1"/>
              <a:t>are</a:t>
            </a:r>
            <a:r>
              <a:rPr lang="tr-TR" dirty="0"/>
              <a:t> a </a:t>
            </a:r>
            <a:r>
              <a:rPr lang="tr-TR" dirty="0" err="1"/>
              <a:t>tool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demonstrate</a:t>
            </a:r>
            <a:r>
              <a:rPr lang="tr-TR" dirty="0"/>
              <a:t> EU </a:t>
            </a:r>
            <a:r>
              <a:rPr lang="tr-TR" dirty="0" err="1"/>
              <a:t>openness</a:t>
            </a:r>
            <a:r>
              <a:rPr lang="tr-TR" dirty="0"/>
              <a:t>. But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be a </a:t>
            </a:r>
            <a:r>
              <a:rPr lang="tr-TR" dirty="0" err="1"/>
              <a:t>tension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open</a:t>
            </a:r>
            <a:r>
              <a:rPr lang="tr-TR" dirty="0"/>
              <a:t>” </a:t>
            </a:r>
            <a:r>
              <a:rPr lang="tr-TR" dirty="0" err="1"/>
              <a:t>and</a:t>
            </a:r>
            <a:r>
              <a:rPr lang="tr-TR" dirty="0"/>
              <a:t> “</a:t>
            </a:r>
            <a:r>
              <a:rPr lang="tr-TR" dirty="0" err="1"/>
              <a:t>autonomous</a:t>
            </a:r>
            <a:r>
              <a:rPr lang="tr-TR" dirty="0"/>
              <a:t>” </a:t>
            </a:r>
            <a:r>
              <a:rPr lang="tr-TR" dirty="0" err="1"/>
              <a:t>aspects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concept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</a:t>
            </a:r>
            <a:r>
              <a:rPr lang="tr-TR" dirty="0" err="1"/>
              <a:t>comes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 as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dependencies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74023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6197D5D-CAB4-5F49-9FA9-9E401CAB7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LATIN AMERICA: </a:t>
            </a:r>
            <a:r>
              <a:rPr lang="tr-TR" dirty="0" err="1"/>
              <a:t>actıve</a:t>
            </a:r>
            <a:r>
              <a:rPr lang="tr-TR" dirty="0"/>
              <a:t> </a:t>
            </a:r>
            <a:r>
              <a:rPr lang="tr-TR" dirty="0" err="1"/>
              <a:t>non-alıgnment</a:t>
            </a:r>
            <a:r>
              <a:rPr lang="tr-TR" dirty="0"/>
              <a:t> (ANA).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423166-A198-CC4B-90F8-D5E32CAFB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strives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secure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, Latin </a:t>
            </a:r>
            <a:r>
              <a:rPr lang="tr-TR" dirty="0" err="1"/>
              <a:t>America</a:t>
            </a:r>
            <a:r>
              <a:rPr lang="tr-TR" dirty="0"/>
              <a:t> is </a:t>
            </a:r>
            <a:r>
              <a:rPr lang="tr-TR" dirty="0" err="1"/>
              <a:t>seeking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reposition</a:t>
            </a:r>
            <a:r>
              <a:rPr lang="tr-TR" dirty="0"/>
              <a:t> </a:t>
            </a:r>
            <a:r>
              <a:rPr lang="tr-TR" dirty="0" err="1"/>
              <a:t>itself</a:t>
            </a:r>
            <a:r>
              <a:rPr lang="tr-TR" dirty="0"/>
              <a:t> in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politics</a:t>
            </a:r>
            <a:r>
              <a:rPr lang="tr-TR" dirty="0"/>
              <a:t> – </a:t>
            </a:r>
            <a:r>
              <a:rPr lang="tr-TR" dirty="0" err="1"/>
              <a:t>albeit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handicap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is in- </a:t>
            </a:r>
            <a:r>
              <a:rPr lang="tr-TR" dirty="0" err="1"/>
              <a:t>ternally</a:t>
            </a:r>
            <a:r>
              <a:rPr lang="tr-TR" dirty="0"/>
              <a:t> </a:t>
            </a:r>
            <a:r>
              <a:rPr lang="tr-TR" dirty="0" err="1"/>
              <a:t>fragmented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forums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weak</a:t>
            </a:r>
            <a:r>
              <a:rPr lang="tr-TR" dirty="0"/>
              <a:t>. </a:t>
            </a:r>
          </a:p>
          <a:p>
            <a:r>
              <a:rPr lang="tr-TR" dirty="0"/>
              <a:t>In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debate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concept</a:t>
            </a:r>
            <a:r>
              <a:rPr lang="tr-TR" dirty="0"/>
              <a:t> of “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non-alignment</a:t>
            </a:r>
            <a:r>
              <a:rPr lang="tr-TR" dirty="0"/>
              <a:t>” (ANA). </a:t>
            </a:r>
            <a:r>
              <a:rPr lang="tr-TR" dirty="0" err="1"/>
              <a:t>Originally</a:t>
            </a:r>
            <a:r>
              <a:rPr lang="tr-TR" dirty="0"/>
              <a:t> </a:t>
            </a:r>
            <a:r>
              <a:rPr lang="tr-TR" dirty="0" err="1"/>
              <a:t>conceived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view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positioning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is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assessed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. </a:t>
            </a:r>
            <a:r>
              <a:rPr lang="tr-TR" b="1" dirty="0"/>
              <a:t>ANA </a:t>
            </a:r>
            <a:r>
              <a:rPr lang="tr-TR" b="1" dirty="0" err="1"/>
              <a:t>seems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be </a:t>
            </a:r>
            <a:r>
              <a:rPr lang="tr-TR" b="1" dirty="0" err="1"/>
              <a:t>increasingly</a:t>
            </a:r>
            <a:r>
              <a:rPr lang="tr-TR" b="1" dirty="0"/>
              <a:t> </a:t>
            </a:r>
            <a:r>
              <a:rPr lang="tr-TR" b="1" dirty="0" err="1"/>
              <a:t>echoed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foreign</a:t>
            </a:r>
            <a:r>
              <a:rPr lang="tr-TR" b="1" dirty="0"/>
              <a:t> </a:t>
            </a:r>
            <a:r>
              <a:rPr lang="tr-TR" b="1" dirty="0" err="1"/>
              <a:t>policies</a:t>
            </a:r>
            <a:r>
              <a:rPr lang="tr-TR" b="1" dirty="0"/>
              <a:t> of Latin </a:t>
            </a:r>
            <a:r>
              <a:rPr lang="tr-TR" b="1" dirty="0" err="1"/>
              <a:t>American</a:t>
            </a:r>
            <a:r>
              <a:rPr lang="tr-TR" b="1" dirty="0"/>
              <a:t> </a:t>
            </a:r>
            <a:r>
              <a:rPr lang="tr-TR" b="1" dirty="0" err="1"/>
              <a:t>governments</a:t>
            </a:r>
            <a:r>
              <a:rPr lang="tr-TR" b="1" dirty="0"/>
              <a:t>. </a:t>
            </a:r>
            <a:r>
              <a:rPr lang="tr-TR" b="1" dirty="0" err="1"/>
              <a:t>This</a:t>
            </a:r>
            <a:r>
              <a:rPr lang="tr-TR" b="1" dirty="0"/>
              <a:t> </a:t>
            </a:r>
            <a:r>
              <a:rPr lang="tr-TR" b="1" dirty="0" err="1"/>
              <a:t>approach</a:t>
            </a:r>
            <a:r>
              <a:rPr lang="tr-TR" b="1" dirty="0"/>
              <a:t> </a:t>
            </a:r>
            <a:r>
              <a:rPr lang="tr-TR" b="1" dirty="0" err="1"/>
              <a:t>refuses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align</a:t>
            </a:r>
            <a:r>
              <a:rPr lang="tr-TR" b="1" dirty="0"/>
              <a:t> </a:t>
            </a:r>
            <a:r>
              <a:rPr lang="tr-TR" b="1" dirty="0" err="1"/>
              <a:t>automatically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one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another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major</a:t>
            </a:r>
            <a:r>
              <a:rPr lang="tr-TR" b="1" dirty="0"/>
              <a:t> </a:t>
            </a:r>
            <a:r>
              <a:rPr lang="tr-TR" b="1" dirty="0" err="1"/>
              <a:t>powers</a:t>
            </a:r>
            <a:r>
              <a:rPr lang="tr-TR" b="1" dirty="0"/>
              <a:t> but </a:t>
            </a:r>
            <a:r>
              <a:rPr lang="tr-TR" b="1" dirty="0" err="1"/>
              <a:t>does</a:t>
            </a:r>
            <a:r>
              <a:rPr lang="tr-TR" b="1" dirty="0"/>
              <a:t> not </a:t>
            </a:r>
            <a:r>
              <a:rPr lang="tr-TR" b="1" dirty="0" err="1"/>
              <a:t>exclude</a:t>
            </a:r>
            <a:r>
              <a:rPr lang="tr-TR" b="1" dirty="0"/>
              <a:t> </a:t>
            </a:r>
            <a:r>
              <a:rPr lang="tr-TR" b="1" dirty="0" err="1"/>
              <a:t>taking</a:t>
            </a:r>
            <a:r>
              <a:rPr lang="tr-TR" b="1" dirty="0"/>
              <a:t> a </a:t>
            </a:r>
            <a:r>
              <a:rPr lang="tr-TR" b="1" dirty="0" err="1"/>
              <a:t>stance</a:t>
            </a:r>
            <a:r>
              <a:rPr lang="tr-TR" b="1" dirty="0"/>
              <a:t> on </a:t>
            </a:r>
            <a:r>
              <a:rPr lang="tr-TR" b="1" dirty="0" err="1"/>
              <a:t>certain</a:t>
            </a:r>
            <a:r>
              <a:rPr lang="tr-TR" b="1" dirty="0"/>
              <a:t>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issues</a:t>
            </a:r>
            <a:r>
              <a:rPr lang="tr-TR" b="1" dirty="0"/>
              <a:t>.</a:t>
            </a:r>
            <a:r>
              <a:rPr lang="tr-TR" dirty="0"/>
              <a:t> 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means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decisions</a:t>
            </a:r>
            <a:r>
              <a:rPr lang="tr-TR" dirty="0"/>
              <a:t> </a:t>
            </a:r>
            <a:r>
              <a:rPr lang="tr-TR" dirty="0" err="1"/>
              <a:t>mainly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interests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35739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19A79F-CC83-3B45-8266-C62E252B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actıve</a:t>
            </a:r>
            <a:r>
              <a:rPr lang="tr-TR" dirty="0"/>
              <a:t> </a:t>
            </a:r>
            <a:r>
              <a:rPr lang="tr-TR" dirty="0" err="1"/>
              <a:t>non-alıgnment</a:t>
            </a:r>
            <a:r>
              <a:rPr lang="tr-TR" dirty="0"/>
              <a:t> (ANA).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BBE038-FABF-B842-917E-D7B2FFEC7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A </a:t>
            </a:r>
            <a:r>
              <a:rPr lang="tr-TR" b="1" dirty="0" err="1"/>
              <a:t>common</a:t>
            </a:r>
            <a:r>
              <a:rPr lang="tr-TR" b="1" dirty="0"/>
              <a:t> </a:t>
            </a:r>
            <a:r>
              <a:rPr lang="tr-TR" b="1" dirty="0" err="1"/>
              <a:t>position</a:t>
            </a:r>
            <a:r>
              <a:rPr lang="tr-TR" b="1" dirty="0"/>
              <a:t> </a:t>
            </a:r>
            <a:r>
              <a:rPr lang="tr-TR" b="1" dirty="0" err="1"/>
              <a:t>among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Latin </a:t>
            </a:r>
            <a:r>
              <a:rPr lang="tr-TR" b="1" dirty="0" err="1"/>
              <a:t>American</a:t>
            </a:r>
            <a:r>
              <a:rPr lang="tr-TR" b="1" dirty="0"/>
              <a:t> </a:t>
            </a:r>
            <a:r>
              <a:rPr lang="tr-TR" b="1" dirty="0" err="1"/>
              <a:t>states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regards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ANA is </a:t>
            </a:r>
            <a:r>
              <a:rPr lang="tr-TR" b="1" dirty="0" err="1"/>
              <a:t>unlikely</a:t>
            </a:r>
            <a:r>
              <a:rPr lang="tr-TR" b="1" dirty="0"/>
              <a:t>; </a:t>
            </a:r>
            <a:r>
              <a:rPr lang="tr-TR" b="1" dirty="0" err="1"/>
              <a:t>their</a:t>
            </a:r>
            <a:r>
              <a:rPr lang="tr-TR" b="1" dirty="0"/>
              <a:t> political </a:t>
            </a:r>
            <a:r>
              <a:rPr lang="tr-TR" b="1" dirty="0" err="1"/>
              <a:t>perspectives</a:t>
            </a:r>
            <a:r>
              <a:rPr lang="tr-TR" b="1" dirty="0"/>
              <a:t> on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issues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too</a:t>
            </a:r>
            <a:r>
              <a:rPr lang="tr-TR" b="1" dirty="0"/>
              <a:t> far apart, </a:t>
            </a:r>
            <a:r>
              <a:rPr lang="tr-TR" dirty="0"/>
              <a:t>as </a:t>
            </a:r>
            <a:r>
              <a:rPr lang="tr-TR" dirty="0" err="1"/>
              <a:t>shown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stance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on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in </a:t>
            </a:r>
            <a:r>
              <a:rPr lang="tr-TR" dirty="0" err="1"/>
              <a:t>Nicaragua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individual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 </a:t>
            </a:r>
            <a:r>
              <a:rPr lang="tr-TR" dirty="0" err="1"/>
              <a:t>position</a:t>
            </a:r>
            <a:r>
              <a:rPr lang="tr-TR" dirty="0"/>
              <a:t>. </a:t>
            </a:r>
          </a:p>
          <a:p>
            <a:r>
              <a:rPr lang="tr-TR" dirty="0"/>
              <a:t>For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option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exist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political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de- </a:t>
            </a:r>
            <a:r>
              <a:rPr lang="tr-TR" dirty="0" err="1"/>
              <a:t>pendencies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political-ideological</a:t>
            </a:r>
            <a:r>
              <a:rPr lang="tr-TR" dirty="0"/>
              <a:t> </a:t>
            </a:r>
            <a:r>
              <a:rPr lang="tr-TR" dirty="0" err="1"/>
              <a:t>affinities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28899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58C0BFB-6038-504D-87A8-C9ED87DE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actıve</a:t>
            </a:r>
            <a:r>
              <a:rPr lang="tr-TR" dirty="0"/>
              <a:t> </a:t>
            </a:r>
            <a:r>
              <a:rPr lang="tr-TR" dirty="0" err="1"/>
              <a:t>non-alıgnment</a:t>
            </a:r>
            <a:r>
              <a:rPr lang="tr-TR" dirty="0"/>
              <a:t> (ANA).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8C59EE-C00F-144F-9195-2DE5C3C1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When </a:t>
            </a:r>
            <a:r>
              <a:rPr lang="tr-TR" dirty="0" err="1"/>
              <a:t>presenting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ANA </a:t>
            </a:r>
            <a:r>
              <a:rPr lang="tr-TR" dirty="0" err="1"/>
              <a:t>concept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authors</a:t>
            </a:r>
            <a:r>
              <a:rPr lang="tr-TR" dirty="0"/>
              <a:t> (</a:t>
            </a:r>
            <a:r>
              <a:rPr lang="tr-TR" dirty="0" err="1"/>
              <a:t>Fortín</a:t>
            </a:r>
            <a:r>
              <a:rPr lang="tr-TR" dirty="0"/>
              <a:t>, </a:t>
            </a:r>
            <a:r>
              <a:rPr lang="tr-TR" dirty="0" err="1"/>
              <a:t>Heine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Ominami</a:t>
            </a:r>
            <a:r>
              <a:rPr lang="tr-TR" dirty="0"/>
              <a:t> 2020) </a:t>
            </a:r>
            <a:r>
              <a:rPr lang="tr-TR" dirty="0" err="1"/>
              <a:t>argued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Europe have a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</a:t>
            </a:r>
            <a:r>
              <a:rPr lang="tr-TR" dirty="0" err="1"/>
              <a:t>creating</a:t>
            </a:r>
            <a:r>
              <a:rPr lang="tr-TR" dirty="0"/>
              <a:t> a </a:t>
            </a:r>
            <a:r>
              <a:rPr lang="tr-TR" dirty="0" err="1"/>
              <a:t>space</a:t>
            </a:r>
            <a:r>
              <a:rPr lang="tr-TR" dirty="0"/>
              <a:t> of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non-alignment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avoid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drawn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confrontations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superpowers</a:t>
            </a:r>
            <a:r>
              <a:rPr lang="tr-TR" dirty="0"/>
              <a:t>. </a:t>
            </a:r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 have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sense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time.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, </a:t>
            </a:r>
            <a:r>
              <a:rPr lang="tr-TR" dirty="0" err="1"/>
              <a:t>China’s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of </a:t>
            </a:r>
            <a:r>
              <a:rPr lang="tr-TR" dirty="0" err="1"/>
              <a:t>Russia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Europe’s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US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backing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parameters</a:t>
            </a:r>
            <a:r>
              <a:rPr lang="tr-TR" dirty="0"/>
              <a:t> have </a:t>
            </a:r>
            <a:r>
              <a:rPr lang="tr-TR" dirty="0" err="1"/>
              <a:t>shifted</a:t>
            </a:r>
            <a:r>
              <a:rPr lang="tr-TR" dirty="0"/>
              <a:t>. </a:t>
            </a:r>
          </a:p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appears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a </a:t>
            </a:r>
            <a:r>
              <a:rPr lang="tr-TR" dirty="0" err="1"/>
              <a:t>question</a:t>
            </a:r>
            <a:r>
              <a:rPr lang="tr-TR" dirty="0"/>
              <a:t> of </a:t>
            </a:r>
            <a:r>
              <a:rPr lang="tr-TR" dirty="0" err="1"/>
              <a:t>choice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 –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oneself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vis</a:t>
            </a:r>
            <a:r>
              <a:rPr lang="tr-TR" dirty="0"/>
              <a:t>-à-</a:t>
            </a:r>
            <a:r>
              <a:rPr lang="tr-TR" dirty="0" err="1"/>
              <a:t>vis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– </a:t>
            </a:r>
            <a:r>
              <a:rPr lang="tr-TR" dirty="0" err="1"/>
              <a:t>for</a:t>
            </a:r>
            <a:r>
              <a:rPr lang="tr-TR" dirty="0"/>
              <a:t> Europe 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necessity</a:t>
            </a:r>
            <a:r>
              <a:rPr lang="tr-TR" dirty="0"/>
              <a:t> – </a:t>
            </a:r>
            <a:r>
              <a:rPr lang="tr-TR" dirty="0" err="1"/>
              <a:t>namely</a:t>
            </a:r>
            <a:r>
              <a:rPr lang="tr-TR" dirty="0"/>
              <a:t>, </a:t>
            </a:r>
            <a:r>
              <a:rPr lang="tr-TR" dirty="0" err="1"/>
              <a:t>defending</a:t>
            </a:r>
            <a:r>
              <a:rPr lang="tr-TR" dirty="0"/>
              <a:t> </a:t>
            </a:r>
            <a:r>
              <a:rPr lang="tr-TR" dirty="0" err="1"/>
              <a:t>oneself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a </a:t>
            </a:r>
            <a:r>
              <a:rPr lang="tr-TR" dirty="0" err="1"/>
              <a:t>genuine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threat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attack</a:t>
            </a:r>
            <a:r>
              <a:rPr lang="tr-TR" dirty="0"/>
              <a:t> on 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50225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24B4E72-34AC-784F-A507-EF1B96EBD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actıve</a:t>
            </a:r>
            <a:r>
              <a:rPr lang="tr-TR" dirty="0"/>
              <a:t> </a:t>
            </a:r>
            <a:r>
              <a:rPr lang="tr-TR" dirty="0" err="1"/>
              <a:t>non-alıgnment</a:t>
            </a:r>
            <a:r>
              <a:rPr lang="tr-TR" dirty="0"/>
              <a:t> (ANA).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09D91D-7BD1-9644-9F95-0B88A508C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It </a:t>
            </a:r>
            <a:r>
              <a:rPr lang="tr-TR" dirty="0" err="1"/>
              <a:t>will</a:t>
            </a:r>
            <a:r>
              <a:rPr lang="tr-TR" dirty="0"/>
              <a:t> not be </a:t>
            </a:r>
            <a:r>
              <a:rPr lang="tr-TR" dirty="0" err="1"/>
              <a:t>easy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(re)</a:t>
            </a:r>
            <a:r>
              <a:rPr lang="tr-TR" dirty="0" err="1"/>
              <a:t>build</a:t>
            </a:r>
            <a:r>
              <a:rPr lang="tr-TR" dirty="0"/>
              <a:t> a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Europe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has </a:t>
            </a:r>
            <a:r>
              <a:rPr lang="tr-TR" dirty="0" err="1"/>
              <a:t>recently</a:t>
            </a:r>
            <a:r>
              <a:rPr lang="tr-TR" dirty="0"/>
              <a:t>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shape</a:t>
            </a:r>
            <a:r>
              <a:rPr lang="tr-TR" dirty="0"/>
              <a:t>. </a:t>
            </a:r>
            <a:r>
              <a:rPr lang="tr-TR" dirty="0" err="1"/>
              <a:t>Both</a:t>
            </a:r>
            <a:r>
              <a:rPr lang="tr-TR" dirty="0"/>
              <a:t> re- </a:t>
            </a:r>
            <a:r>
              <a:rPr lang="tr-TR" dirty="0" err="1"/>
              <a:t>gions</a:t>
            </a:r>
            <a:r>
              <a:rPr lang="tr-TR" dirty="0"/>
              <a:t> have </a:t>
            </a:r>
            <a:r>
              <a:rPr lang="tr-TR" dirty="0" err="1"/>
              <a:t>diverged</a:t>
            </a:r>
            <a:r>
              <a:rPr lang="tr-TR" dirty="0"/>
              <a:t> in </a:t>
            </a:r>
            <a:r>
              <a:rPr lang="tr-TR" dirty="0" err="1"/>
              <a:t>terms</a:t>
            </a:r>
            <a:r>
              <a:rPr lang="tr-TR" dirty="0"/>
              <a:t> of </a:t>
            </a:r>
            <a:r>
              <a:rPr lang="tr-TR" dirty="0" err="1"/>
              <a:t>respective</a:t>
            </a:r>
            <a:r>
              <a:rPr lang="tr-TR" dirty="0"/>
              <a:t> </a:t>
            </a:r>
            <a:r>
              <a:rPr lang="tr-TR" dirty="0" err="1"/>
              <a:t>interests</a:t>
            </a:r>
            <a:r>
              <a:rPr lang="tr-TR" dirty="0"/>
              <a:t>. </a:t>
            </a:r>
            <a:r>
              <a:rPr lang="tr-TR" b="1" dirty="0"/>
              <a:t>But </a:t>
            </a:r>
            <a:r>
              <a:rPr lang="tr-TR" b="1" dirty="0" err="1"/>
              <a:t>there</a:t>
            </a:r>
            <a:r>
              <a:rPr lang="tr-TR" b="1" dirty="0"/>
              <a:t> </a:t>
            </a:r>
            <a:r>
              <a:rPr lang="tr-TR" b="1" dirty="0" err="1"/>
              <a:t>may</a:t>
            </a:r>
            <a:r>
              <a:rPr lang="tr-TR" b="1" dirty="0"/>
              <a:t> be </a:t>
            </a:r>
            <a:r>
              <a:rPr lang="tr-TR" b="1" dirty="0" err="1"/>
              <a:t>points</a:t>
            </a:r>
            <a:r>
              <a:rPr lang="tr-TR" b="1" dirty="0"/>
              <a:t> of </a:t>
            </a:r>
            <a:r>
              <a:rPr lang="tr-TR" b="1" dirty="0" err="1"/>
              <a:t>overlap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open</a:t>
            </a:r>
            <a:r>
              <a:rPr lang="tr-TR" b="1" dirty="0"/>
              <a:t> </a:t>
            </a:r>
            <a:r>
              <a:rPr lang="tr-TR" b="1" dirty="0" err="1"/>
              <a:t>strategic</a:t>
            </a:r>
            <a:r>
              <a:rPr lang="tr-TR" b="1" dirty="0"/>
              <a:t> </a:t>
            </a:r>
            <a:r>
              <a:rPr lang="tr-TR" b="1" dirty="0" err="1"/>
              <a:t>autonomy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active</a:t>
            </a:r>
            <a:r>
              <a:rPr lang="tr-TR" b="1" dirty="0"/>
              <a:t> </a:t>
            </a:r>
            <a:r>
              <a:rPr lang="tr-TR" b="1" dirty="0" err="1"/>
              <a:t>non-alignment</a:t>
            </a:r>
            <a:r>
              <a:rPr lang="tr-TR" b="1" dirty="0"/>
              <a:t>. </a:t>
            </a:r>
          </a:p>
          <a:p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is </a:t>
            </a:r>
            <a:r>
              <a:rPr lang="tr-TR" dirty="0" err="1"/>
              <a:t>playing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active</a:t>
            </a:r>
            <a:r>
              <a:rPr lang="tr-TR" dirty="0"/>
              <a:t> role in EU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willing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industries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dependencies</a:t>
            </a:r>
            <a:r>
              <a:rPr lang="tr-TR" dirty="0"/>
              <a:t>, it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easier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terms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demands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depen</a:t>
            </a:r>
            <a:r>
              <a:rPr lang="tr-TR" dirty="0"/>
              <a:t>- </a:t>
            </a:r>
            <a:r>
              <a:rPr lang="tr-TR" dirty="0" err="1"/>
              <a:t>dencies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industries</a:t>
            </a:r>
            <a:r>
              <a:rPr lang="tr-TR" dirty="0"/>
              <a:t>. </a:t>
            </a:r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sounds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much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traditional</a:t>
            </a:r>
            <a:r>
              <a:rPr lang="tr-TR" dirty="0"/>
              <a:t> </a:t>
            </a:r>
            <a:r>
              <a:rPr lang="tr-TR" dirty="0" err="1"/>
              <a:t>division</a:t>
            </a:r>
            <a:r>
              <a:rPr lang="tr-TR" dirty="0"/>
              <a:t> of </a:t>
            </a:r>
            <a:r>
              <a:rPr lang="tr-TR" dirty="0" err="1"/>
              <a:t>labour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Europe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74772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AB52349-3EE6-D74C-BCD2-D94B13B7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LAC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219191-00B6-FF46-AF11-AA5646873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news</a:t>
            </a:r>
            <a:r>
              <a:rPr lang="tr-TR" dirty="0"/>
              <a:t> </a:t>
            </a:r>
            <a:r>
              <a:rPr lang="tr-TR" dirty="0" err="1"/>
              <a:t>coverage</a:t>
            </a:r>
            <a:r>
              <a:rPr lang="tr-TR" dirty="0"/>
              <a:t> inside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outside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it </a:t>
            </a:r>
            <a:r>
              <a:rPr lang="tr-TR" dirty="0" err="1"/>
              <a:t>sometimes</a:t>
            </a:r>
            <a:r>
              <a:rPr lang="tr-TR" dirty="0"/>
              <a:t> </a:t>
            </a:r>
            <a:r>
              <a:rPr lang="tr-TR" dirty="0" err="1"/>
              <a:t>seems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Eu</a:t>
            </a:r>
            <a:r>
              <a:rPr lang="tr-TR" dirty="0"/>
              <a:t>- </a:t>
            </a:r>
            <a:r>
              <a:rPr lang="tr-TR" dirty="0" err="1"/>
              <a:t>rope</a:t>
            </a:r>
            <a:r>
              <a:rPr lang="tr-TR" dirty="0"/>
              <a:t> has </a:t>
            </a: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appeal</a:t>
            </a:r>
            <a:r>
              <a:rPr lang="tr-TR" dirty="0"/>
              <a:t> </a:t>
            </a:r>
            <a:r>
              <a:rPr lang="tr-TR" dirty="0" err="1"/>
              <a:t>except</a:t>
            </a:r>
            <a:r>
              <a:rPr lang="tr-TR" dirty="0"/>
              <a:t> as a </a:t>
            </a:r>
            <a:r>
              <a:rPr lang="tr-TR" dirty="0" err="1"/>
              <a:t>tourist</a:t>
            </a:r>
            <a:r>
              <a:rPr lang="tr-TR" dirty="0"/>
              <a:t> </a:t>
            </a:r>
            <a:r>
              <a:rPr lang="tr-TR" dirty="0" err="1"/>
              <a:t>destination</a:t>
            </a:r>
            <a:r>
              <a:rPr lang="tr-TR" dirty="0"/>
              <a:t>. But a </a:t>
            </a:r>
            <a:r>
              <a:rPr lang="tr-TR" dirty="0" err="1"/>
              <a:t>survey</a:t>
            </a:r>
            <a:r>
              <a:rPr lang="tr-TR" dirty="0"/>
              <a:t> </a:t>
            </a:r>
            <a:r>
              <a:rPr lang="tr-TR" dirty="0" err="1"/>
              <a:t>conducted</a:t>
            </a:r>
            <a:r>
              <a:rPr lang="tr-TR" dirty="0"/>
              <a:t> in </a:t>
            </a:r>
            <a:r>
              <a:rPr lang="tr-TR" dirty="0" err="1"/>
              <a:t>September</a:t>
            </a:r>
            <a:r>
              <a:rPr lang="tr-TR" dirty="0"/>
              <a:t> 2021 in ten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(</a:t>
            </a:r>
            <a:r>
              <a:rPr lang="tr-TR" dirty="0" err="1"/>
              <a:t>Argentina</a:t>
            </a:r>
            <a:r>
              <a:rPr lang="tr-TR" dirty="0"/>
              <a:t>, </a:t>
            </a:r>
            <a:r>
              <a:rPr lang="tr-TR" dirty="0" err="1"/>
              <a:t>Bolivia</a:t>
            </a:r>
            <a:r>
              <a:rPr lang="tr-TR" dirty="0"/>
              <a:t>, </a:t>
            </a:r>
            <a:r>
              <a:rPr lang="tr-TR" dirty="0" err="1"/>
              <a:t>Brazil</a:t>
            </a:r>
            <a:r>
              <a:rPr lang="tr-TR" dirty="0"/>
              <a:t>,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Colombia</a:t>
            </a:r>
            <a:r>
              <a:rPr lang="tr-TR" dirty="0"/>
              <a:t>, </a:t>
            </a:r>
            <a:r>
              <a:rPr lang="tr-TR" dirty="0" err="1"/>
              <a:t>Costa</a:t>
            </a:r>
            <a:r>
              <a:rPr lang="tr-TR" dirty="0"/>
              <a:t> Rica, Guatemala, </a:t>
            </a:r>
            <a:r>
              <a:rPr lang="tr-TR" dirty="0" err="1"/>
              <a:t>Mexico</a:t>
            </a:r>
            <a:r>
              <a:rPr lang="tr-TR" dirty="0"/>
              <a:t>, Uruguay, </a:t>
            </a:r>
            <a:r>
              <a:rPr lang="tr-TR" dirty="0" err="1"/>
              <a:t>and</a:t>
            </a:r>
            <a:r>
              <a:rPr lang="tr-TR" dirty="0"/>
              <a:t> Venezuela)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Latinobarometro</a:t>
            </a:r>
            <a:r>
              <a:rPr lang="tr-TR" dirty="0"/>
              <a:t> (</a:t>
            </a:r>
            <a:r>
              <a:rPr lang="tr-TR" dirty="0" err="1"/>
              <a:t>commissioned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Friedrich</a:t>
            </a:r>
            <a:r>
              <a:rPr lang="tr-TR" dirty="0"/>
              <a:t> Ebert Foundation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Nueva</a:t>
            </a:r>
            <a:r>
              <a:rPr lang="tr-TR" dirty="0"/>
              <a:t> </a:t>
            </a:r>
            <a:r>
              <a:rPr lang="tr-TR" dirty="0" err="1"/>
              <a:t>Sociedad</a:t>
            </a:r>
            <a:r>
              <a:rPr lang="tr-TR" dirty="0"/>
              <a:t>) on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perceptions</a:t>
            </a:r>
            <a:r>
              <a:rPr lang="tr-TR" dirty="0"/>
              <a:t> of Europe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reveals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interesting</a:t>
            </a:r>
            <a:r>
              <a:rPr lang="tr-TR" dirty="0"/>
              <a:t> –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 </a:t>
            </a:r>
            <a:r>
              <a:rPr lang="tr-TR" dirty="0" err="1"/>
              <a:t>encouraging</a:t>
            </a:r>
            <a:r>
              <a:rPr lang="tr-TR" dirty="0"/>
              <a:t> – </a:t>
            </a:r>
            <a:r>
              <a:rPr lang="tr-TR" dirty="0" err="1"/>
              <a:t>results</a:t>
            </a:r>
            <a:r>
              <a:rPr lang="tr-TR" dirty="0"/>
              <a:t>. </a:t>
            </a:r>
          </a:p>
          <a:p>
            <a:r>
              <a:rPr lang="tr-TR" dirty="0"/>
              <a:t>When </a:t>
            </a:r>
            <a:r>
              <a:rPr lang="tr-TR" dirty="0" err="1"/>
              <a:t>asked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benefit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, </a:t>
            </a:r>
            <a:r>
              <a:rPr lang="tr-TR" b="1" dirty="0"/>
              <a:t>48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cent</a:t>
            </a:r>
            <a:r>
              <a:rPr lang="tr-TR" b="1" dirty="0"/>
              <a:t> </a:t>
            </a:r>
            <a:r>
              <a:rPr lang="tr-TR" b="1" dirty="0" err="1"/>
              <a:t>named</a:t>
            </a:r>
            <a:r>
              <a:rPr lang="tr-TR" b="1" dirty="0"/>
              <a:t> Europe</a:t>
            </a:r>
            <a:r>
              <a:rPr lang="tr-TR" dirty="0"/>
              <a:t>, 19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North </a:t>
            </a:r>
            <a:r>
              <a:rPr lang="tr-TR" dirty="0" err="1"/>
              <a:t>America</a:t>
            </a:r>
            <a:r>
              <a:rPr lang="tr-TR" dirty="0"/>
              <a:t>, 12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8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-Pacific.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64878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76E42B-ABAE-194B-A1A6-A90D6E3C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ın</a:t>
            </a:r>
            <a:r>
              <a:rPr lang="tr-TR" dirty="0"/>
              <a:t> LAC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87AD73-FF64-9847-95B8-01E83EED6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Some</a:t>
            </a:r>
            <a:r>
              <a:rPr lang="tr-TR" b="1" dirty="0"/>
              <a:t> 68 </a:t>
            </a:r>
            <a:r>
              <a:rPr lang="tr-TR" b="1" dirty="0" err="1"/>
              <a:t>per</a:t>
            </a:r>
            <a:r>
              <a:rPr lang="tr-TR" b="1" dirty="0"/>
              <a:t> </a:t>
            </a:r>
            <a:r>
              <a:rPr lang="tr-TR" b="1" dirty="0" err="1"/>
              <a:t>cent</a:t>
            </a:r>
            <a:r>
              <a:rPr lang="tr-TR" b="1" dirty="0"/>
              <a:t> </a:t>
            </a:r>
            <a:r>
              <a:rPr lang="tr-TR" b="1" dirty="0" err="1"/>
              <a:t>rated</a:t>
            </a:r>
            <a:r>
              <a:rPr lang="tr-TR" b="1" dirty="0"/>
              <a:t> </a:t>
            </a:r>
            <a:r>
              <a:rPr lang="tr-TR" b="1" dirty="0" err="1"/>
              <a:t>relations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their</a:t>
            </a:r>
            <a:r>
              <a:rPr lang="tr-TR" b="1" dirty="0"/>
              <a:t> </a:t>
            </a:r>
            <a:r>
              <a:rPr lang="tr-TR" b="1" dirty="0" err="1"/>
              <a:t>country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as </a:t>
            </a:r>
            <a:r>
              <a:rPr lang="tr-TR" b="1" dirty="0" err="1"/>
              <a:t>good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very</a:t>
            </a:r>
            <a:r>
              <a:rPr lang="tr-TR" b="1" dirty="0"/>
              <a:t> </a:t>
            </a:r>
            <a:r>
              <a:rPr lang="tr-TR" b="1" dirty="0" err="1"/>
              <a:t>good</a:t>
            </a:r>
            <a:r>
              <a:rPr lang="tr-TR" dirty="0"/>
              <a:t>.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France, Germany, </a:t>
            </a:r>
            <a:r>
              <a:rPr lang="tr-TR" dirty="0" err="1"/>
              <a:t>Spain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Sweden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seen</a:t>
            </a:r>
            <a:r>
              <a:rPr lang="tr-TR" dirty="0"/>
              <a:t> as </a:t>
            </a:r>
            <a:r>
              <a:rPr lang="tr-TR" dirty="0" err="1"/>
              <a:t>models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 </a:t>
            </a:r>
          </a:p>
          <a:p>
            <a:r>
              <a:rPr lang="tr-TR" dirty="0" err="1"/>
              <a:t>Asked</a:t>
            </a:r>
            <a:r>
              <a:rPr lang="tr-TR" dirty="0"/>
              <a:t> </a:t>
            </a:r>
            <a:r>
              <a:rPr lang="tr-TR" dirty="0" err="1"/>
              <a:t>whether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consider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integra</a:t>
            </a:r>
            <a:r>
              <a:rPr lang="tr-TR" dirty="0"/>
              <a:t>- </a:t>
            </a:r>
            <a:r>
              <a:rPr lang="tr-TR" dirty="0" err="1"/>
              <a:t>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serve</a:t>
            </a:r>
            <a:r>
              <a:rPr lang="tr-TR" dirty="0"/>
              <a:t> as a model </a:t>
            </a:r>
            <a:r>
              <a:rPr lang="tr-TR" dirty="0" err="1"/>
              <a:t>for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60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of </a:t>
            </a:r>
            <a:r>
              <a:rPr lang="tr-TR" dirty="0" err="1"/>
              <a:t>respondents</a:t>
            </a:r>
            <a:r>
              <a:rPr lang="tr-TR" dirty="0"/>
              <a:t> in South </a:t>
            </a:r>
            <a:r>
              <a:rPr lang="tr-TR" dirty="0" err="1"/>
              <a:t>America</a:t>
            </a:r>
            <a:r>
              <a:rPr lang="tr-TR" dirty="0"/>
              <a:t> (69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in 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Central </a:t>
            </a:r>
            <a:r>
              <a:rPr lang="tr-TR" dirty="0" err="1"/>
              <a:t>America</a:t>
            </a:r>
            <a:r>
              <a:rPr lang="tr-TR" dirty="0"/>
              <a:t>)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is </a:t>
            </a:r>
            <a:r>
              <a:rPr lang="tr-TR" dirty="0" err="1"/>
              <a:t>useful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a model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follow</a:t>
            </a:r>
            <a:r>
              <a:rPr lang="tr-TR" dirty="0"/>
              <a:t> (22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/ 19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“</a:t>
            </a:r>
            <a:r>
              <a:rPr lang="tr-TR" dirty="0" err="1"/>
              <a:t>somewhat</a:t>
            </a:r>
            <a:r>
              <a:rPr lang="tr-TR" dirty="0"/>
              <a:t> </a:t>
            </a:r>
            <a:r>
              <a:rPr lang="tr-TR" dirty="0" err="1"/>
              <a:t>useful</a:t>
            </a:r>
            <a:r>
              <a:rPr lang="tr-TR" dirty="0"/>
              <a:t>”). </a:t>
            </a:r>
          </a:p>
          <a:p>
            <a:r>
              <a:rPr lang="tr-TR" dirty="0"/>
              <a:t>Latin </a:t>
            </a:r>
            <a:r>
              <a:rPr lang="tr-TR" dirty="0" err="1"/>
              <a:t>Americans</a:t>
            </a:r>
            <a:r>
              <a:rPr lang="tr-TR" dirty="0"/>
              <a:t> </a:t>
            </a:r>
            <a:r>
              <a:rPr lang="tr-TR" dirty="0" err="1"/>
              <a:t>recognise</a:t>
            </a:r>
            <a:r>
              <a:rPr lang="tr-TR" dirty="0"/>
              <a:t> </a:t>
            </a:r>
            <a:r>
              <a:rPr lang="tr-TR" dirty="0" err="1"/>
              <a:t>Europe’s</a:t>
            </a:r>
            <a:r>
              <a:rPr lang="tr-TR" dirty="0"/>
              <a:t> </a:t>
            </a:r>
            <a:r>
              <a:rPr lang="tr-TR" dirty="0" err="1"/>
              <a:t>leadership</a:t>
            </a:r>
            <a:r>
              <a:rPr lang="tr-TR" dirty="0"/>
              <a:t> in </a:t>
            </a:r>
            <a:r>
              <a:rPr lang="tr-TR" dirty="0" err="1"/>
              <a:t>domains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peace</a:t>
            </a:r>
            <a:r>
              <a:rPr lang="tr-TR" dirty="0"/>
              <a:t>, </a:t>
            </a:r>
            <a:r>
              <a:rPr lang="tr-TR" dirty="0" err="1"/>
              <a:t>poverty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inequality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humanitarian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. But </a:t>
            </a:r>
            <a:r>
              <a:rPr lang="tr-TR" b="1" dirty="0"/>
              <a:t>Europe is </a:t>
            </a:r>
            <a:r>
              <a:rPr lang="tr-TR" b="1" dirty="0" err="1"/>
              <a:t>perceived</a:t>
            </a:r>
            <a:r>
              <a:rPr lang="tr-TR" b="1" dirty="0"/>
              <a:t> as </a:t>
            </a:r>
            <a:r>
              <a:rPr lang="tr-TR" b="1" dirty="0" err="1"/>
              <a:t>less</a:t>
            </a:r>
            <a:r>
              <a:rPr lang="tr-TR" b="1" dirty="0"/>
              <a:t> </a:t>
            </a:r>
            <a:r>
              <a:rPr lang="tr-TR" b="1" dirty="0" err="1"/>
              <a:t>influential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even</a:t>
            </a:r>
            <a:r>
              <a:rPr lang="tr-TR" b="1" dirty="0"/>
              <a:t> </a:t>
            </a:r>
            <a:r>
              <a:rPr lang="tr-TR" b="1" dirty="0" err="1"/>
              <a:t>weak</a:t>
            </a:r>
            <a:r>
              <a:rPr lang="tr-TR" b="1" dirty="0"/>
              <a:t> </a:t>
            </a:r>
            <a:r>
              <a:rPr lang="tr-TR" b="1" dirty="0" err="1"/>
              <a:t>when</a:t>
            </a:r>
            <a:r>
              <a:rPr lang="tr-TR" b="1" dirty="0"/>
              <a:t> it </a:t>
            </a:r>
            <a:r>
              <a:rPr lang="tr-TR" b="1" dirty="0" err="1"/>
              <a:t>comes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science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education</a:t>
            </a:r>
            <a:r>
              <a:rPr lang="tr-TR" b="1" dirty="0"/>
              <a:t>, </a:t>
            </a:r>
            <a:r>
              <a:rPr lang="tr-TR" b="1" dirty="0" err="1"/>
              <a:t>military</a:t>
            </a:r>
            <a:r>
              <a:rPr lang="tr-TR" b="1" dirty="0"/>
              <a:t> </a:t>
            </a:r>
            <a:r>
              <a:rPr lang="tr-TR" b="1" dirty="0" err="1"/>
              <a:t>power</a:t>
            </a:r>
            <a:r>
              <a:rPr lang="tr-TR" b="1" dirty="0"/>
              <a:t>, as </a:t>
            </a:r>
            <a:r>
              <a:rPr lang="tr-TR" b="1" dirty="0" err="1"/>
              <a:t>well</a:t>
            </a:r>
            <a:r>
              <a:rPr lang="tr-TR" b="1" dirty="0"/>
              <a:t> as </a:t>
            </a:r>
            <a:r>
              <a:rPr lang="tr-TR" b="1" dirty="0" err="1"/>
              <a:t>technological</a:t>
            </a:r>
            <a:r>
              <a:rPr lang="tr-TR" b="1" dirty="0"/>
              <a:t> </a:t>
            </a:r>
            <a:r>
              <a:rPr lang="tr-TR" b="1" dirty="0" err="1"/>
              <a:t>development</a:t>
            </a:r>
            <a:r>
              <a:rPr lang="tr-TR" b="1" dirty="0"/>
              <a:t>. </a:t>
            </a:r>
            <a:r>
              <a:rPr lang="tr-TR" b="1" dirty="0" err="1"/>
              <a:t>Europe’s</a:t>
            </a:r>
            <a:r>
              <a:rPr lang="tr-TR" b="1" dirty="0"/>
              <a:t> </a:t>
            </a:r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power</a:t>
            </a:r>
            <a:r>
              <a:rPr lang="tr-TR" b="1" dirty="0"/>
              <a:t> in Latin </a:t>
            </a:r>
            <a:r>
              <a:rPr lang="tr-TR" b="1" dirty="0" err="1"/>
              <a:t>America</a:t>
            </a:r>
            <a:r>
              <a:rPr lang="tr-TR" b="1" dirty="0"/>
              <a:t> is </a:t>
            </a:r>
            <a:r>
              <a:rPr lang="tr-TR" b="1" dirty="0" err="1"/>
              <a:t>perceived</a:t>
            </a:r>
            <a:r>
              <a:rPr lang="tr-TR" b="1" dirty="0"/>
              <a:t> as </a:t>
            </a:r>
            <a:r>
              <a:rPr lang="tr-TR" b="1" dirty="0" err="1"/>
              <a:t>much</a:t>
            </a:r>
            <a:r>
              <a:rPr lang="tr-TR" b="1" dirty="0"/>
              <a:t> </a:t>
            </a:r>
            <a:r>
              <a:rPr lang="tr-TR" b="1" dirty="0" err="1"/>
              <a:t>lower</a:t>
            </a:r>
            <a:r>
              <a:rPr lang="tr-TR" b="1" dirty="0"/>
              <a:t> </a:t>
            </a:r>
            <a:r>
              <a:rPr lang="tr-TR" b="1" dirty="0" err="1"/>
              <a:t>than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of </a:t>
            </a:r>
            <a:r>
              <a:rPr lang="tr-TR" b="1" dirty="0" err="1"/>
              <a:t>China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US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35412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D99916-8F40-5744-BFBF-5D8917DA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: A </a:t>
            </a:r>
            <a:r>
              <a:rPr lang="tr-TR" dirty="0" err="1"/>
              <a:t>CredIbIlIty</a:t>
            </a:r>
            <a:r>
              <a:rPr lang="tr-TR" dirty="0"/>
              <a:t> </a:t>
            </a:r>
            <a:r>
              <a:rPr lang="tr-TR" dirty="0" err="1"/>
              <a:t>Gap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E6130B-E5C6-F04A-90F3-A0A5A61E3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Latin </a:t>
            </a:r>
            <a:r>
              <a:rPr lang="tr-TR" dirty="0" err="1"/>
              <a:t>American-European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in Rio de Janeiro in 1999,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goal</a:t>
            </a:r>
            <a:r>
              <a:rPr lang="tr-TR" dirty="0"/>
              <a:t> of </a:t>
            </a:r>
            <a:r>
              <a:rPr lang="tr-TR" dirty="0" err="1"/>
              <a:t>developing</a:t>
            </a:r>
            <a:r>
              <a:rPr lang="tr-TR" dirty="0"/>
              <a:t> a “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”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. Since </a:t>
            </a:r>
            <a:r>
              <a:rPr lang="tr-TR" dirty="0" err="1"/>
              <a:t>then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 has </a:t>
            </a:r>
            <a:r>
              <a:rPr lang="tr-TR" dirty="0" err="1"/>
              <a:t>appeared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 in </a:t>
            </a:r>
            <a:r>
              <a:rPr lang="tr-TR" dirty="0" err="1"/>
              <a:t>official</a:t>
            </a:r>
            <a:r>
              <a:rPr lang="tr-TR" dirty="0"/>
              <a:t> </a:t>
            </a:r>
            <a:r>
              <a:rPr lang="tr-TR" dirty="0" err="1"/>
              <a:t>declarations</a:t>
            </a:r>
            <a:r>
              <a:rPr lang="tr-TR" dirty="0"/>
              <a:t>.</a:t>
            </a:r>
          </a:p>
          <a:p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, </a:t>
            </a:r>
            <a:r>
              <a:rPr lang="tr-TR" dirty="0" err="1"/>
              <a:t>Borrell</a:t>
            </a:r>
            <a:r>
              <a:rPr lang="tr-TR" dirty="0"/>
              <a:t> (2022b)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spoke</a:t>
            </a:r>
            <a:r>
              <a:rPr lang="tr-TR" dirty="0"/>
              <a:t> of a “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”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regards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pending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associational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</a:t>
            </a:r>
          </a:p>
          <a:p>
            <a:r>
              <a:rPr lang="tr-TR" dirty="0" err="1"/>
              <a:t>While</a:t>
            </a:r>
            <a:r>
              <a:rPr lang="tr-TR" dirty="0"/>
              <a:t> it is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thing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talk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, it is </a:t>
            </a:r>
            <a:r>
              <a:rPr lang="tr-TR" dirty="0" err="1"/>
              <a:t>something</a:t>
            </a:r>
            <a:r>
              <a:rPr lang="tr-TR" dirty="0"/>
              <a:t> else </a:t>
            </a:r>
            <a:r>
              <a:rPr lang="tr-TR" dirty="0" err="1"/>
              <a:t>entirely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actually</a:t>
            </a:r>
            <a:r>
              <a:rPr lang="tr-TR" dirty="0"/>
              <a:t> </a:t>
            </a:r>
            <a:r>
              <a:rPr lang="tr-TR" dirty="0" err="1"/>
              <a:t>implement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act</a:t>
            </a:r>
            <a:r>
              <a:rPr lang="tr-TR" dirty="0"/>
              <a:t> </a:t>
            </a:r>
            <a:r>
              <a:rPr lang="tr-TR" dirty="0" err="1"/>
              <a:t>strategically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reveals</a:t>
            </a:r>
            <a:r>
              <a:rPr lang="tr-TR" dirty="0"/>
              <a:t>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shortcomings</a:t>
            </a:r>
            <a:r>
              <a:rPr lang="tr-TR" dirty="0"/>
              <a:t>. </a:t>
            </a:r>
          </a:p>
          <a:p>
            <a:r>
              <a:rPr lang="tr-TR" dirty="0"/>
              <a:t>SPEECH – ACT 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84088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06E4368-9108-174F-A4D2-F1546EA8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: A </a:t>
            </a:r>
            <a:r>
              <a:rPr lang="tr-TR" dirty="0" err="1"/>
              <a:t>CredIbIlIty</a:t>
            </a:r>
            <a:r>
              <a:rPr lang="tr-TR" dirty="0"/>
              <a:t> </a:t>
            </a:r>
            <a:r>
              <a:rPr lang="tr-TR" dirty="0" err="1"/>
              <a:t>Gap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62C886-87FF-3A45-9E98-4B2771E0D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For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Central </a:t>
            </a:r>
            <a:r>
              <a:rPr lang="tr-TR" dirty="0" err="1"/>
              <a:t>America</a:t>
            </a:r>
            <a:r>
              <a:rPr lang="tr-TR" dirty="0"/>
              <a:t>”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in 2012 but has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provisionally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 since 2013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, be-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Belgium</a:t>
            </a:r>
            <a:r>
              <a:rPr lang="tr-TR" dirty="0"/>
              <a:t> has not </a:t>
            </a:r>
            <a:r>
              <a:rPr lang="tr-TR" dirty="0" err="1"/>
              <a:t>ratified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Andean</a:t>
            </a:r>
            <a:r>
              <a:rPr lang="tr-TR" dirty="0"/>
              <a:t> </a:t>
            </a:r>
            <a:r>
              <a:rPr lang="tr-TR" dirty="0" err="1"/>
              <a:t>Community</a:t>
            </a:r>
            <a:r>
              <a:rPr lang="tr-TR" dirty="0"/>
              <a:t>, </a:t>
            </a:r>
            <a:r>
              <a:rPr lang="tr-TR" dirty="0" err="1"/>
              <a:t>Belgium</a:t>
            </a:r>
            <a:r>
              <a:rPr lang="tr-TR" dirty="0"/>
              <a:t> has not </a:t>
            </a:r>
            <a:r>
              <a:rPr lang="tr-TR" dirty="0" err="1"/>
              <a:t>ratified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Colombia</a:t>
            </a:r>
            <a:r>
              <a:rPr lang="tr-TR" dirty="0"/>
              <a:t>, Peru (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in 2013),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Ecuador</a:t>
            </a:r>
            <a:r>
              <a:rPr lang="tr-TR" dirty="0"/>
              <a:t> (</a:t>
            </a:r>
            <a:r>
              <a:rPr lang="tr-TR" dirty="0" err="1"/>
              <a:t>signed</a:t>
            </a:r>
            <a:r>
              <a:rPr lang="tr-TR" dirty="0"/>
              <a:t> in 2017); </a:t>
            </a:r>
            <a:r>
              <a:rPr lang="tr-TR" dirty="0" err="1"/>
              <a:t>Greece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Luxembourg</a:t>
            </a:r>
            <a:r>
              <a:rPr lang="tr-TR" dirty="0"/>
              <a:t> have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ratify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Ecuador</a:t>
            </a:r>
            <a:r>
              <a:rPr lang="tr-TR" dirty="0"/>
              <a:t>. The </a:t>
            </a:r>
            <a:r>
              <a:rPr lang="tr-TR" dirty="0" err="1"/>
              <a:t>agreement</a:t>
            </a:r>
            <a:r>
              <a:rPr lang="tr-TR" dirty="0"/>
              <a:t> is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provisionally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.</a:t>
            </a:r>
          </a:p>
          <a:p>
            <a:r>
              <a:rPr lang="tr-TR" dirty="0"/>
              <a:t> The “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”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CARIFORUM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approved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 in 2009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provisional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 but has </a:t>
            </a:r>
            <a:r>
              <a:rPr lang="tr-TR" dirty="0" err="1"/>
              <a:t>still</a:t>
            </a:r>
            <a:r>
              <a:rPr lang="tr-TR" dirty="0"/>
              <a:t> not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ratified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Hungary</a:t>
            </a:r>
            <a:r>
              <a:rPr lang="tr-TR" dirty="0"/>
              <a:t>. The </a:t>
            </a:r>
            <a:r>
              <a:rPr lang="tr-TR" dirty="0" err="1"/>
              <a:t>latter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blocking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post-</a:t>
            </a:r>
            <a:r>
              <a:rPr lang="tr-TR" dirty="0" err="1"/>
              <a:t>Cotonou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79 </a:t>
            </a:r>
            <a:r>
              <a:rPr lang="tr-TR" dirty="0" err="1"/>
              <a:t>African</a:t>
            </a:r>
            <a:r>
              <a:rPr lang="tr-TR" dirty="0"/>
              <a:t>, Caribbean, </a:t>
            </a:r>
            <a:r>
              <a:rPr lang="tr-TR" dirty="0" err="1"/>
              <a:t>and</a:t>
            </a:r>
            <a:r>
              <a:rPr lang="tr-TR" dirty="0"/>
              <a:t> Pacific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though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in April 2021.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87589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2517DC-5C08-7349-8423-8EECADC87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: A </a:t>
            </a:r>
            <a:r>
              <a:rPr lang="tr-TR" dirty="0" err="1"/>
              <a:t>CredIbIlIty</a:t>
            </a:r>
            <a:r>
              <a:rPr lang="tr-TR" dirty="0"/>
              <a:t> </a:t>
            </a:r>
            <a:r>
              <a:rPr lang="tr-TR" dirty="0" err="1"/>
              <a:t>Gap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F20D28-2252-174D-8DAC-A7A72AA26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her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on 14 </a:t>
            </a:r>
            <a:r>
              <a:rPr lang="tr-TR" dirty="0" err="1"/>
              <a:t>September</a:t>
            </a:r>
            <a:r>
              <a:rPr lang="tr-TR" dirty="0"/>
              <a:t> 2022, </a:t>
            </a:r>
            <a:r>
              <a:rPr lang="tr-TR" dirty="0" err="1"/>
              <a:t>President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</a:t>
            </a:r>
            <a:r>
              <a:rPr lang="tr-TR" dirty="0"/>
              <a:t>- </a:t>
            </a:r>
            <a:r>
              <a:rPr lang="tr-TR" dirty="0" err="1"/>
              <a:t>ropean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Ursula</a:t>
            </a:r>
            <a:r>
              <a:rPr lang="tr-TR" dirty="0"/>
              <a:t> </a:t>
            </a:r>
            <a:r>
              <a:rPr lang="tr-TR" dirty="0" err="1"/>
              <a:t>von</a:t>
            </a:r>
            <a:r>
              <a:rPr lang="tr-TR" dirty="0"/>
              <a:t> der </a:t>
            </a:r>
            <a:r>
              <a:rPr lang="tr-TR" dirty="0" err="1"/>
              <a:t>Leyen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: 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update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reliable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reason</a:t>
            </a:r>
            <a:r>
              <a:rPr lang="tr-TR" dirty="0"/>
              <a:t>, I </a:t>
            </a:r>
            <a:r>
              <a:rPr lang="tr-TR" dirty="0" err="1"/>
              <a:t>intend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put </a:t>
            </a:r>
            <a:r>
              <a:rPr lang="tr-TR" dirty="0" err="1"/>
              <a:t>forward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ratification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, </a:t>
            </a:r>
            <a:r>
              <a:rPr lang="tr-TR" dirty="0" err="1"/>
              <a:t>Mexico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New </a:t>
            </a:r>
            <a:r>
              <a:rPr lang="tr-TR" dirty="0" err="1"/>
              <a:t>Zealand</a:t>
            </a:r>
            <a:r>
              <a:rPr lang="tr-TR" dirty="0"/>
              <a:t>. </a:t>
            </a:r>
          </a:p>
          <a:p>
            <a:r>
              <a:rPr lang="tr-TR" dirty="0" err="1"/>
              <a:t>There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progress</a:t>
            </a:r>
            <a:r>
              <a:rPr lang="tr-TR" dirty="0"/>
              <a:t> – </a:t>
            </a:r>
            <a:r>
              <a:rPr lang="tr-TR" dirty="0" err="1"/>
              <a:t>albeit</a:t>
            </a:r>
            <a:r>
              <a:rPr lang="tr-TR" dirty="0"/>
              <a:t> </a:t>
            </a:r>
            <a:r>
              <a:rPr lang="tr-TR" dirty="0" err="1"/>
              <a:t>slow</a:t>
            </a:r>
            <a:r>
              <a:rPr lang="tr-TR" dirty="0"/>
              <a:t> – in </a:t>
            </a:r>
            <a:r>
              <a:rPr lang="tr-TR" dirty="0" err="1"/>
              <a:t>modernising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</a:t>
            </a:r>
            <a:r>
              <a:rPr lang="tr-TR" dirty="0"/>
              <a:t>- le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. An </a:t>
            </a:r>
            <a:r>
              <a:rPr lang="tr-TR" dirty="0" err="1"/>
              <a:t>agreement</a:t>
            </a:r>
            <a:r>
              <a:rPr lang="tr-TR" dirty="0"/>
              <a:t> in </a:t>
            </a:r>
            <a:r>
              <a:rPr lang="tr-TR" dirty="0" err="1"/>
              <a:t>principle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reached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 in April 2018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modernisation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1997 “EU-</a:t>
            </a:r>
            <a:r>
              <a:rPr lang="tr-TR" dirty="0" err="1"/>
              <a:t>Mexico</a:t>
            </a:r>
            <a:r>
              <a:rPr lang="tr-TR" dirty="0"/>
              <a:t> Global </a:t>
            </a:r>
            <a:r>
              <a:rPr lang="tr-TR" dirty="0" err="1"/>
              <a:t>Agreement</a:t>
            </a:r>
            <a:r>
              <a:rPr lang="tr-TR" dirty="0"/>
              <a:t>” (</a:t>
            </a:r>
            <a:r>
              <a:rPr lang="tr-TR" dirty="0" err="1"/>
              <a:t>supplemented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an </a:t>
            </a:r>
            <a:r>
              <a:rPr lang="tr-TR" dirty="0" err="1"/>
              <a:t>agreement</a:t>
            </a:r>
            <a:r>
              <a:rPr lang="tr-TR" dirty="0"/>
              <a:t> on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procurement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sub</a:t>
            </a:r>
            <a:r>
              <a:rPr lang="tr-TR" dirty="0"/>
              <a:t>-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in April 2020). </a:t>
            </a:r>
            <a:r>
              <a:rPr lang="tr-TR" dirty="0" err="1"/>
              <a:t>However</a:t>
            </a:r>
            <a:r>
              <a:rPr lang="tr-TR" dirty="0"/>
              <a:t>, as of </a:t>
            </a:r>
            <a:r>
              <a:rPr lang="tr-TR" dirty="0" err="1"/>
              <a:t>early</a:t>
            </a:r>
            <a:r>
              <a:rPr lang="tr-TR" dirty="0"/>
              <a:t> 2023,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has </a:t>
            </a:r>
            <a:r>
              <a:rPr lang="tr-TR" dirty="0" err="1"/>
              <a:t>still</a:t>
            </a:r>
            <a:r>
              <a:rPr lang="tr-TR" dirty="0"/>
              <a:t> not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09501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1284F4-6615-774F-A399-2AF88E492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The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: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as Game-</a:t>
            </a:r>
            <a:r>
              <a:rPr lang="tr-TR" dirty="0" err="1"/>
              <a:t>Changer</a:t>
            </a:r>
            <a:r>
              <a:rPr lang="tr-TR" dirty="0"/>
              <a:t>?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516D98-54A9-2C42-BDA5-BB0868D01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Chile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home</a:t>
            </a:r>
            <a:r>
              <a:rPr lang="tr-TR" dirty="0"/>
              <a:t> </a:t>
            </a:r>
            <a:r>
              <a:rPr lang="tr-TR" dirty="0" err="1"/>
              <a:t>stretch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modernisation</a:t>
            </a:r>
            <a:r>
              <a:rPr lang="tr-TR" dirty="0"/>
              <a:t>, </a:t>
            </a:r>
            <a:r>
              <a:rPr lang="tr-TR" dirty="0" err="1"/>
              <a:t>little</a:t>
            </a:r>
            <a:r>
              <a:rPr lang="tr-TR" dirty="0"/>
              <a:t> has </a:t>
            </a:r>
            <a:r>
              <a:rPr lang="tr-TR" dirty="0" err="1"/>
              <a:t>happened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associational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since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in June 2019. </a:t>
            </a:r>
          </a:p>
          <a:p>
            <a:r>
              <a:rPr lang="tr-TR" dirty="0" err="1"/>
              <a:t>In</a:t>
            </a:r>
            <a:r>
              <a:rPr lang="tr-TR" dirty="0"/>
              <a:t> Europe, a </a:t>
            </a:r>
            <a:r>
              <a:rPr lang="tr-TR" dirty="0" err="1"/>
              <a:t>unique</a:t>
            </a:r>
            <a:r>
              <a:rPr lang="tr-TR" dirty="0"/>
              <a:t> </a:t>
            </a:r>
            <a:r>
              <a:rPr lang="tr-TR" dirty="0" err="1"/>
              <a:t>coalition</a:t>
            </a:r>
            <a:r>
              <a:rPr lang="tr-TR" dirty="0"/>
              <a:t> </a:t>
            </a:r>
            <a:r>
              <a:rPr lang="tr-TR" dirty="0" err="1"/>
              <a:t>formed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inclu</a:t>
            </a:r>
            <a:r>
              <a:rPr lang="tr-TR" dirty="0"/>
              <a:t>- </a:t>
            </a:r>
            <a:r>
              <a:rPr lang="tr-TR" dirty="0" err="1"/>
              <a:t>des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lobby</a:t>
            </a:r>
            <a:r>
              <a:rPr lang="tr-TR" dirty="0"/>
              <a:t> (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livestock</a:t>
            </a:r>
            <a:r>
              <a:rPr lang="tr-TR" dirty="0"/>
              <a:t> </a:t>
            </a:r>
            <a:r>
              <a:rPr lang="tr-TR" dirty="0" err="1"/>
              <a:t>sector</a:t>
            </a:r>
            <a:r>
              <a:rPr lang="tr-TR" dirty="0"/>
              <a:t>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allied</a:t>
            </a:r>
            <a:r>
              <a:rPr lang="tr-TR" dirty="0"/>
              <a:t> </a:t>
            </a:r>
            <a:r>
              <a:rPr lang="tr-TR" dirty="0" err="1"/>
              <a:t>centre-right</a:t>
            </a:r>
            <a:r>
              <a:rPr lang="tr-TR" dirty="0"/>
              <a:t> </a:t>
            </a:r>
            <a:r>
              <a:rPr lang="tr-TR" dirty="0" err="1"/>
              <a:t>parties</a:t>
            </a:r>
            <a:r>
              <a:rPr lang="tr-TR" dirty="0"/>
              <a:t>, but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fundamental</a:t>
            </a:r>
            <a:r>
              <a:rPr lang="tr-TR" dirty="0"/>
              <a:t> </a:t>
            </a:r>
            <a:r>
              <a:rPr lang="tr-TR" dirty="0" err="1"/>
              <a:t>opponents</a:t>
            </a:r>
            <a:r>
              <a:rPr lang="tr-TR" dirty="0"/>
              <a:t> of </a:t>
            </a:r>
            <a:r>
              <a:rPr lang="tr-TR" dirty="0" err="1"/>
              <a:t>globalisation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activists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parties</a:t>
            </a:r>
            <a:r>
              <a:rPr lang="tr-TR" dirty="0"/>
              <a:t>.</a:t>
            </a:r>
          </a:p>
          <a:p>
            <a:r>
              <a:rPr lang="tr-TR" dirty="0"/>
              <a:t>But </a:t>
            </a:r>
            <a:r>
              <a:rPr lang="tr-TR" dirty="0" err="1"/>
              <a:t>governments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parliaments</a:t>
            </a:r>
            <a:r>
              <a:rPr lang="tr-TR" dirty="0"/>
              <a:t>) had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po</a:t>
            </a:r>
            <a:r>
              <a:rPr lang="tr-TR" dirty="0"/>
              <a:t>- </a:t>
            </a:r>
            <a:r>
              <a:rPr lang="tr-TR" dirty="0" err="1"/>
              <a:t>sitioned</a:t>
            </a:r>
            <a:r>
              <a:rPr lang="tr-TR" dirty="0"/>
              <a:t> </a:t>
            </a:r>
            <a:r>
              <a:rPr lang="tr-TR" dirty="0" err="1"/>
              <a:t>themselves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French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Emmanuel</a:t>
            </a:r>
            <a:r>
              <a:rPr lang="tr-TR" dirty="0"/>
              <a:t> </a:t>
            </a:r>
            <a:r>
              <a:rPr lang="tr-TR" dirty="0" err="1"/>
              <a:t>Macron</a:t>
            </a:r>
            <a:r>
              <a:rPr lang="tr-TR" dirty="0"/>
              <a:t>.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opponents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Bolsonaro’s</a:t>
            </a:r>
            <a:r>
              <a:rPr lang="tr-TR" dirty="0"/>
              <a:t> </a:t>
            </a:r>
            <a:r>
              <a:rPr lang="tr-TR" dirty="0" err="1"/>
              <a:t>ascent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office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stroke</a:t>
            </a:r>
            <a:r>
              <a:rPr lang="tr-TR" dirty="0"/>
              <a:t> of </a:t>
            </a:r>
            <a:r>
              <a:rPr lang="tr-TR" dirty="0" err="1"/>
              <a:t>luck</a:t>
            </a:r>
            <a:r>
              <a:rPr lang="tr-TR" dirty="0"/>
              <a:t>. His </a:t>
            </a:r>
            <a:r>
              <a:rPr lang="tr-TR" dirty="0" err="1"/>
              <a:t>disregard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Amazon </a:t>
            </a:r>
            <a:r>
              <a:rPr lang="tr-TR" dirty="0" err="1"/>
              <a:t>rainforest</a:t>
            </a:r>
            <a:r>
              <a:rPr lang="tr-TR" dirty="0"/>
              <a:t> </a:t>
            </a:r>
            <a:r>
              <a:rPr lang="tr-TR" dirty="0" err="1"/>
              <a:t>mobilised</a:t>
            </a:r>
            <a:r>
              <a:rPr lang="tr-TR" dirty="0"/>
              <a:t>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opinion</a:t>
            </a:r>
            <a:r>
              <a:rPr lang="tr-TR" dirty="0"/>
              <a:t> in Europe, </a:t>
            </a:r>
            <a:r>
              <a:rPr lang="tr-TR" dirty="0" err="1"/>
              <a:t>allowing</a:t>
            </a:r>
            <a:r>
              <a:rPr lang="tr-TR" dirty="0"/>
              <a:t> </a:t>
            </a:r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lobbyists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hide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protectionist</a:t>
            </a:r>
            <a:r>
              <a:rPr lang="tr-TR" dirty="0"/>
              <a:t> </a:t>
            </a:r>
            <a:r>
              <a:rPr lang="tr-TR" dirty="0" err="1"/>
              <a:t>goals</a:t>
            </a:r>
            <a:r>
              <a:rPr lang="tr-TR" dirty="0"/>
              <a:t> </a:t>
            </a:r>
            <a:r>
              <a:rPr lang="tr-TR" dirty="0" err="1"/>
              <a:t>behind</a:t>
            </a:r>
            <a:r>
              <a:rPr lang="tr-TR" dirty="0"/>
              <a:t> </a:t>
            </a:r>
            <a:r>
              <a:rPr lang="tr-TR" dirty="0" err="1"/>
              <a:t>purported</a:t>
            </a:r>
            <a:r>
              <a:rPr lang="tr-TR" dirty="0"/>
              <a:t>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concerns.With</a:t>
            </a:r>
            <a:r>
              <a:rPr lang="tr-TR" dirty="0"/>
              <a:t> </a:t>
            </a:r>
            <a:r>
              <a:rPr lang="tr-TR" dirty="0" err="1"/>
              <a:t>Lula’s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 </a:t>
            </a:r>
            <a:r>
              <a:rPr lang="tr-TR" dirty="0" err="1"/>
              <a:t>victory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declaration</a:t>
            </a:r>
            <a:r>
              <a:rPr lang="tr-TR" dirty="0"/>
              <a:t> of </a:t>
            </a:r>
            <a:r>
              <a:rPr lang="tr-TR" dirty="0" err="1"/>
              <a:t>intent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Amazon </a:t>
            </a:r>
            <a:r>
              <a:rPr lang="tr-TR" dirty="0" err="1"/>
              <a:t>rainforest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line</a:t>
            </a:r>
            <a:r>
              <a:rPr lang="tr-TR" dirty="0"/>
              <a:t> of </a:t>
            </a:r>
            <a:r>
              <a:rPr lang="tr-TR" dirty="0" err="1"/>
              <a:t>argument</a:t>
            </a:r>
            <a:r>
              <a:rPr lang="tr-TR" dirty="0"/>
              <a:t> is </a:t>
            </a:r>
            <a:r>
              <a:rPr lang="tr-TR" dirty="0" err="1"/>
              <a:t>coming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30278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708A1C3-B17D-A24D-ABE1-71EE9A175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: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as Game-</a:t>
            </a:r>
            <a:r>
              <a:rPr lang="tr-TR" dirty="0" err="1"/>
              <a:t>Changer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F39AF3-1D20-D249-A654-ED9D421FE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In Europe, </a:t>
            </a:r>
            <a:r>
              <a:rPr lang="tr-TR" dirty="0" err="1"/>
              <a:t>the</a:t>
            </a:r>
            <a:r>
              <a:rPr lang="tr-TR" dirty="0"/>
              <a:t> main </a:t>
            </a:r>
            <a:r>
              <a:rPr lang="tr-TR" dirty="0" err="1"/>
              <a:t>issue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persuade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French </a:t>
            </a:r>
            <a:r>
              <a:rPr lang="tr-TR" dirty="0" err="1"/>
              <a:t>government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majority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French </a:t>
            </a:r>
            <a:r>
              <a:rPr lang="tr-TR" dirty="0" err="1"/>
              <a:t>National</a:t>
            </a:r>
            <a:r>
              <a:rPr lang="tr-TR" dirty="0"/>
              <a:t> Assembly)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. But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clarify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. The </a:t>
            </a:r>
            <a:r>
              <a:rPr lang="tr-TR" dirty="0" err="1"/>
              <a:t>road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declaration</a:t>
            </a:r>
            <a:r>
              <a:rPr lang="tr-TR" dirty="0"/>
              <a:t> of a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it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latter’s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is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rocky</a:t>
            </a:r>
            <a:r>
              <a:rPr lang="tr-TR" dirty="0"/>
              <a:t>. For </a:t>
            </a:r>
            <a:r>
              <a:rPr lang="tr-TR" dirty="0" err="1"/>
              <a:t>too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, </a:t>
            </a:r>
            <a:r>
              <a:rPr lang="tr-TR" dirty="0" err="1"/>
              <a:t>instead</a:t>
            </a:r>
            <a:r>
              <a:rPr lang="tr-TR" dirty="0"/>
              <a:t> of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geopolitics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realise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pursued</a:t>
            </a:r>
            <a:r>
              <a:rPr lang="tr-TR" dirty="0"/>
              <a:t> a </a:t>
            </a:r>
            <a:r>
              <a:rPr lang="tr-TR" dirty="0" err="1"/>
              <a:t>morally</a:t>
            </a:r>
            <a:r>
              <a:rPr lang="tr-TR" dirty="0"/>
              <a:t> </a:t>
            </a:r>
            <a:r>
              <a:rPr lang="tr-TR" dirty="0" err="1"/>
              <a:t>dressed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protectionism</a:t>
            </a:r>
            <a:r>
              <a:rPr lang="tr-TR" dirty="0"/>
              <a:t>. </a:t>
            </a:r>
          </a:p>
          <a:p>
            <a:r>
              <a:rPr lang="tr-TR" dirty="0"/>
              <a:t>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Brazilian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a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clarification</a:t>
            </a:r>
            <a:r>
              <a:rPr lang="tr-TR" dirty="0"/>
              <a:t>. The </a:t>
            </a:r>
            <a:r>
              <a:rPr lang="tr-TR" dirty="0" err="1"/>
              <a:t>willingness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do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Amazon </a:t>
            </a:r>
            <a:r>
              <a:rPr lang="tr-TR" dirty="0" err="1"/>
              <a:t>rainforest</a:t>
            </a:r>
            <a:r>
              <a:rPr lang="tr-TR" dirty="0"/>
              <a:t> is </a:t>
            </a:r>
            <a:r>
              <a:rPr lang="tr-TR" dirty="0" err="1"/>
              <a:t>credible</a:t>
            </a:r>
            <a:r>
              <a:rPr lang="tr-TR" dirty="0"/>
              <a:t>. With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appointment</a:t>
            </a:r>
            <a:r>
              <a:rPr lang="tr-TR" dirty="0"/>
              <a:t> of Marina </a:t>
            </a:r>
            <a:r>
              <a:rPr lang="tr-TR" dirty="0" err="1"/>
              <a:t>Silva</a:t>
            </a:r>
            <a:r>
              <a:rPr lang="tr-TR" dirty="0"/>
              <a:t> as </a:t>
            </a:r>
            <a:r>
              <a:rPr lang="tr-TR" dirty="0" err="1"/>
              <a:t>environment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Sônia</a:t>
            </a:r>
            <a:r>
              <a:rPr lang="tr-TR" dirty="0"/>
              <a:t> </a:t>
            </a:r>
            <a:r>
              <a:rPr lang="tr-TR" dirty="0" err="1"/>
              <a:t>Guajajara</a:t>
            </a:r>
            <a:r>
              <a:rPr lang="tr-TR" dirty="0"/>
              <a:t> as </a:t>
            </a:r>
            <a:r>
              <a:rPr lang="tr-TR" dirty="0" err="1"/>
              <a:t>head</a:t>
            </a:r>
            <a:r>
              <a:rPr lang="tr-TR" dirty="0"/>
              <a:t> of </a:t>
            </a:r>
            <a:r>
              <a:rPr lang="tr-TR" dirty="0" err="1"/>
              <a:t>Brazil’s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Ministry</a:t>
            </a:r>
            <a:r>
              <a:rPr lang="tr-TR" dirty="0"/>
              <a:t> of </a:t>
            </a:r>
            <a:r>
              <a:rPr lang="tr-TR" dirty="0" err="1"/>
              <a:t>Indigenous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, </a:t>
            </a:r>
            <a:r>
              <a:rPr lang="tr-TR" dirty="0" err="1"/>
              <a:t>Lula’s</a:t>
            </a:r>
            <a:r>
              <a:rPr lang="tr-TR" dirty="0"/>
              <a:t> </a:t>
            </a:r>
            <a:r>
              <a:rPr lang="tr-TR" dirty="0" err="1"/>
              <a:t>announcements</a:t>
            </a:r>
            <a:r>
              <a:rPr lang="tr-TR" dirty="0"/>
              <a:t> have </a:t>
            </a:r>
            <a:r>
              <a:rPr lang="tr-TR" dirty="0" err="1"/>
              <a:t>gained</a:t>
            </a:r>
            <a:r>
              <a:rPr lang="tr-TR" dirty="0"/>
              <a:t> in </a:t>
            </a:r>
            <a:r>
              <a:rPr lang="tr-TR" dirty="0" err="1"/>
              <a:t>stature</a:t>
            </a:r>
            <a:r>
              <a:rPr lang="tr-TR" dirty="0"/>
              <a:t>. </a:t>
            </a:r>
            <a:r>
              <a:rPr lang="tr-TR" dirty="0" err="1"/>
              <a:t>Silva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participated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Economic</a:t>
            </a:r>
            <a:r>
              <a:rPr lang="tr-TR" dirty="0"/>
              <a:t> Forum in Davos in </a:t>
            </a:r>
            <a:r>
              <a:rPr lang="tr-TR" dirty="0" err="1"/>
              <a:t>January</a:t>
            </a:r>
            <a:r>
              <a:rPr lang="tr-TR" dirty="0"/>
              <a:t> 2023, </a:t>
            </a:r>
            <a:r>
              <a:rPr lang="tr-TR" dirty="0" err="1"/>
              <a:t>reiterating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administration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net-</a:t>
            </a:r>
            <a:r>
              <a:rPr lang="tr-TR" dirty="0" err="1"/>
              <a:t>zero</a:t>
            </a:r>
            <a:r>
              <a:rPr lang="tr-TR" dirty="0"/>
              <a:t> </a:t>
            </a:r>
            <a:r>
              <a:rPr lang="tr-TR" dirty="0" err="1"/>
              <a:t>deforestation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2030. </a:t>
            </a:r>
            <a:r>
              <a:rPr lang="tr-TR" dirty="0" err="1"/>
              <a:t>However</a:t>
            </a:r>
            <a:r>
              <a:rPr lang="tr-TR" dirty="0"/>
              <a:t>, political </a:t>
            </a:r>
            <a:r>
              <a:rPr lang="tr-TR" dirty="0" err="1"/>
              <a:t>announcements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prevail</a:t>
            </a:r>
            <a:r>
              <a:rPr lang="tr-TR" dirty="0"/>
              <a:t> in </a:t>
            </a:r>
            <a:r>
              <a:rPr lang="tr-TR" dirty="0" err="1"/>
              <a:t>practice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of </a:t>
            </a:r>
            <a:r>
              <a:rPr lang="tr-TR" dirty="0" err="1"/>
              <a:t>resistance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conservative</a:t>
            </a:r>
            <a:r>
              <a:rPr lang="tr-TR" dirty="0"/>
              <a:t> </a:t>
            </a:r>
            <a:r>
              <a:rPr lang="tr-TR" dirty="0" err="1"/>
              <a:t>Brazilian</a:t>
            </a:r>
            <a:r>
              <a:rPr lang="tr-TR" dirty="0"/>
              <a:t> </a:t>
            </a:r>
            <a:r>
              <a:rPr lang="tr-TR" dirty="0" err="1"/>
              <a:t>Congress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lobby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15684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CD68EB7-D0F2-034A-BA15-142695EE4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: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as Game-</a:t>
            </a:r>
            <a:r>
              <a:rPr lang="tr-TR" dirty="0" err="1"/>
              <a:t>Changer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8F329E-3D06-1B41-910A-22E5851CA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Lula’s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specification</a:t>
            </a:r>
            <a:r>
              <a:rPr lang="tr-TR" dirty="0"/>
              <a:t>. In a </a:t>
            </a:r>
            <a:r>
              <a:rPr lang="tr-TR" dirty="0" err="1"/>
              <a:t>press</a:t>
            </a:r>
            <a:r>
              <a:rPr lang="tr-TR" dirty="0"/>
              <a:t> </a:t>
            </a:r>
            <a:r>
              <a:rPr lang="tr-TR" dirty="0" err="1"/>
              <a:t>conference</a:t>
            </a:r>
            <a:r>
              <a:rPr lang="tr-TR" dirty="0"/>
              <a:t> on 22 </a:t>
            </a:r>
            <a:r>
              <a:rPr lang="tr-TR" dirty="0" err="1"/>
              <a:t>August</a:t>
            </a:r>
            <a:r>
              <a:rPr lang="tr-TR" dirty="0"/>
              <a:t> 2022, he </a:t>
            </a:r>
            <a:r>
              <a:rPr lang="tr-TR" dirty="0" err="1"/>
              <a:t>expressed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ambivalent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</a:t>
            </a:r>
            <a:r>
              <a:rPr lang="tr-TR" dirty="0" err="1"/>
              <a:t>hereon</a:t>
            </a:r>
            <a:r>
              <a:rPr lang="tr-TR" dirty="0"/>
              <a:t>.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saying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he </a:t>
            </a:r>
            <a:r>
              <a:rPr lang="tr-TR" dirty="0" err="1"/>
              <a:t>wants</a:t>
            </a:r>
            <a:r>
              <a:rPr lang="tr-TR" dirty="0"/>
              <a:t> an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EU, he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“</a:t>
            </a:r>
            <a:r>
              <a:rPr lang="tr-TR" dirty="0" err="1"/>
              <a:t>Brazil</a:t>
            </a:r>
            <a:r>
              <a:rPr lang="tr-TR" dirty="0"/>
              <a:t> is not </a:t>
            </a:r>
            <a:r>
              <a:rPr lang="tr-TR" dirty="0" err="1"/>
              <a:t>obliged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accept</a:t>
            </a:r>
            <a:r>
              <a:rPr lang="tr-TR" dirty="0"/>
              <a:t> an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respect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” (</a:t>
            </a:r>
            <a:r>
              <a:rPr lang="tr-TR" dirty="0" err="1"/>
              <a:t>Pérez</a:t>
            </a:r>
            <a:r>
              <a:rPr lang="tr-TR" dirty="0"/>
              <a:t> Bella 2022). </a:t>
            </a:r>
          </a:p>
          <a:p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argued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Brazil’s</a:t>
            </a:r>
            <a:r>
              <a:rPr lang="tr-TR" dirty="0"/>
              <a:t> </a:t>
            </a:r>
            <a:r>
              <a:rPr lang="tr-TR" dirty="0" err="1"/>
              <a:t>reindustrialisation</a:t>
            </a:r>
            <a:r>
              <a:rPr lang="tr-TR" dirty="0"/>
              <a:t>. In his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speech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winning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elec</a:t>
            </a:r>
            <a:r>
              <a:rPr lang="tr-TR" dirty="0"/>
              <a:t>- </a:t>
            </a:r>
            <a:r>
              <a:rPr lang="tr-TR" dirty="0" err="1"/>
              <a:t>tions</a:t>
            </a:r>
            <a:r>
              <a:rPr lang="tr-TR" dirty="0"/>
              <a:t> on 30 </a:t>
            </a:r>
            <a:r>
              <a:rPr lang="tr-TR" dirty="0" err="1"/>
              <a:t>October</a:t>
            </a:r>
            <a:r>
              <a:rPr lang="tr-TR" dirty="0"/>
              <a:t>, </a:t>
            </a:r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: </a:t>
            </a:r>
          </a:p>
          <a:p>
            <a:pPr marL="0" indent="0">
              <a:buNone/>
            </a:pP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want</a:t>
            </a:r>
            <a:r>
              <a:rPr lang="tr-TR" dirty="0"/>
              <a:t> </a:t>
            </a:r>
            <a:r>
              <a:rPr lang="tr-TR" dirty="0" err="1"/>
              <a:t>fairer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. [...]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interested</a:t>
            </a:r>
            <a:r>
              <a:rPr lang="tr-TR" dirty="0"/>
              <a:t> in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</a:t>
            </a:r>
            <a:r>
              <a:rPr lang="tr-TR" dirty="0"/>
              <a:t>- </a:t>
            </a:r>
            <a:r>
              <a:rPr lang="tr-TR" dirty="0" err="1"/>
              <a:t>ments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condemn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eternal</a:t>
            </a:r>
            <a:r>
              <a:rPr lang="tr-TR" dirty="0"/>
              <a:t> role of </a:t>
            </a:r>
            <a:r>
              <a:rPr lang="tr-TR" dirty="0" err="1"/>
              <a:t>exporter</a:t>
            </a:r>
            <a:r>
              <a:rPr lang="tr-TR" dirty="0"/>
              <a:t> of </a:t>
            </a:r>
            <a:r>
              <a:rPr lang="tr-TR" dirty="0" err="1"/>
              <a:t>commodities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raw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6346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C7FF407-3B82-104B-A08B-5D152867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: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as Game-</a:t>
            </a:r>
            <a:r>
              <a:rPr lang="tr-TR" dirty="0" err="1"/>
              <a:t>Changer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88E277-009F-2940-936D-3A4A6A5B3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His </a:t>
            </a:r>
            <a:r>
              <a:rPr lang="tr-TR" dirty="0" err="1"/>
              <a:t>former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Celso</a:t>
            </a:r>
            <a:r>
              <a:rPr lang="tr-TR" dirty="0"/>
              <a:t> </a:t>
            </a:r>
            <a:r>
              <a:rPr lang="tr-TR" dirty="0" err="1"/>
              <a:t>Amorim</a:t>
            </a:r>
            <a:r>
              <a:rPr lang="tr-TR" dirty="0"/>
              <a:t> </a:t>
            </a:r>
            <a:r>
              <a:rPr lang="tr-TR" dirty="0" err="1"/>
              <a:t>argued</a:t>
            </a:r>
            <a:r>
              <a:rPr lang="tr-TR" dirty="0"/>
              <a:t> in a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manner</a:t>
            </a:r>
            <a:r>
              <a:rPr lang="tr-TR" dirty="0"/>
              <a:t> (</a:t>
            </a:r>
            <a:r>
              <a:rPr lang="tr-TR" dirty="0" err="1"/>
              <a:t>Lirio</a:t>
            </a:r>
            <a:r>
              <a:rPr lang="tr-TR" dirty="0"/>
              <a:t> 2022), </a:t>
            </a:r>
            <a:r>
              <a:rPr lang="tr-TR" dirty="0" err="1"/>
              <a:t>contending</a:t>
            </a:r>
            <a:r>
              <a:rPr lang="tr-TR" dirty="0"/>
              <a:t> (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)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cannot</a:t>
            </a:r>
            <a:r>
              <a:rPr lang="tr-TR" dirty="0"/>
              <a:t> </a:t>
            </a:r>
            <a:r>
              <a:rPr lang="tr-TR" dirty="0" err="1"/>
              <a:t>renounce</a:t>
            </a:r>
            <a:r>
              <a:rPr lang="tr-TR" dirty="0"/>
              <a:t> a </a:t>
            </a:r>
            <a:r>
              <a:rPr lang="tr-TR" dirty="0" err="1"/>
              <a:t>privileged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companies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procurements</a:t>
            </a:r>
            <a:r>
              <a:rPr lang="tr-TR" dirty="0"/>
              <a:t>.</a:t>
            </a:r>
          </a:p>
          <a:p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during</a:t>
            </a:r>
            <a:r>
              <a:rPr lang="tr-TR" dirty="0"/>
              <a:t> a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visit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Uruguay, </a:t>
            </a:r>
            <a:r>
              <a:rPr lang="tr-TR" dirty="0" err="1"/>
              <a:t>speaking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a </a:t>
            </a:r>
            <a:r>
              <a:rPr lang="tr-TR" dirty="0" err="1"/>
              <a:t>day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CELAC </a:t>
            </a:r>
            <a:r>
              <a:rPr lang="tr-TR" dirty="0" err="1"/>
              <a:t>summit</a:t>
            </a:r>
            <a:r>
              <a:rPr lang="tr-TR" dirty="0"/>
              <a:t> in Buenos Aires,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Lula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signature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urgent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necessary</a:t>
            </a:r>
            <a:r>
              <a:rPr lang="tr-TR" dirty="0"/>
              <a:t>. </a:t>
            </a:r>
            <a:r>
              <a:rPr lang="tr-TR" dirty="0" err="1"/>
              <a:t>Moreover</a:t>
            </a:r>
            <a:r>
              <a:rPr lang="tr-TR" dirty="0"/>
              <a:t>, he </a:t>
            </a:r>
            <a:r>
              <a:rPr lang="tr-TR" dirty="0" err="1"/>
              <a:t>remarked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conditional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</a:t>
            </a:r>
            <a:r>
              <a:rPr lang="tr-TR" dirty="0"/>
              <a:t> </a:t>
            </a:r>
            <a:r>
              <a:rPr lang="tr-TR" dirty="0" err="1"/>
              <a:t>signing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14026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B407A4D-F216-4848-8F97-260E63BE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: </a:t>
            </a:r>
            <a:r>
              <a:rPr lang="tr-TR" dirty="0" err="1"/>
              <a:t>Lula</a:t>
            </a:r>
            <a:r>
              <a:rPr lang="tr-TR" dirty="0"/>
              <a:t> da </a:t>
            </a:r>
            <a:r>
              <a:rPr lang="tr-TR" dirty="0" err="1"/>
              <a:t>SIlva</a:t>
            </a:r>
            <a:r>
              <a:rPr lang="tr-TR" dirty="0"/>
              <a:t> as Game-</a:t>
            </a:r>
            <a:r>
              <a:rPr lang="tr-TR" dirty="0" err="1"/>
              <a:t>Changer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668886-B61E-9C47-BBA0-83629EF64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seem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realistic</a:t>
            </a:r>
            <a:r>
              <a:rPr lang="tr-TR" dirty="0"/>
              <a:t> </a:t>
            </a:r>
            <a:r>
              <a:rPr lang="tr-TR" dirty="0" err="1"/>
              <a:t>ways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safeguard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</a:t>
            </a:r>
            <a:r>
              <a:rPr lang="tr-TR" dirty="0" err="1"/>
              <a:t>Voituriezet</a:t>
            </a:r>
            <a:r>
              <a:rPr lang="tr-TR" dirty="0"/>
              <a:t> al. 2022): </a:t>
            </a:r>
            <a:r>
              <a:rPr lang="tr-TR" b="1" dirty="0"/>
              <a:t>a </a:t>
            </a:r>
            <a:r>
              <a:rPr lang="tr-TR" b="1" dirty="0" err="1"/>
              <a:t>joint</a:t>
            </a:r>
            <a:r>
              <a:rPr lang="tr-TR" b="1" dirty="0"/>
              <a:t> </a:t>
            </a:r>
            <a:r>
              <a:rPr lang="tr-TR" b="1" dirty="0" err="1"/>
              <a:t>declaration</a:t>
            </a:r>
            <a:r>
              <a:rPr lang="tr-TR" b="1" dirty="0"/>
              <a:t> </a:t>
            </a:r>
            <a:r>
              <a:rPr lang="tr-TR" b="1" dirty="0" err="1"/>
              <a:t>clarifying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commitments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“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Sustainable</a:t>
            </a:r>
            <a:r>
              <a:rPr lang="tr-TR" b="1" dirty="0"/>
              <a:t> Development” (TSD) </a:t>
            </a:r>
            <a:r>
              <a:rPr lang="tr-TR" dirty="0" err="1"/>
              <a:t>chapter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a </a:t>
            </a:r>
            <a:r>
              <a:rPr lang="tr-TR" dirty="0" err="1"/>
              <a:t>binding</a:t>
            </a:r>
            <a:r>
              <a:rPr lang="tr-TR" dirty="0"/>
              <a:t> </a:t>
            </a:r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protocol</a:t>
            </a:r>
            <a:r>
              <a:rPr lang="tr-TR" dirty="0"/>
              <a:t>. In </a:t>
            </a:r>
            <a:r>
              <a:rPr lang="tr-TR" dirty="0" err="1"/>
              <a:t>contrast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option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latter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TSD </a:t>
            </a:r>
            <a:r>
              <a:rPr lang="tr-TR" dirty="0" err="1"/>
              <a:t>commitments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existing</a:t>
            </a:r>
            <a:r>
              <a:rPr lang="tr-TR" dirty="0"/>
              <a:t> </a:t>
            </a:r>
            <a:r>
              <a:rPr lang="tr-TR" dirty="0" err="1"/>
              <a:t>ones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draft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It is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agree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, but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demand</a:t>
            </a:r>
            <a:r>
              <a:rPr lang="tr-TR" dirty="0"/>
              <a:t> a </a:t>
            </a:r>
            <a:r>
              <a:rPr lang="tr-TR" dirty="0" err="1"/>
              <a:t>quid</a:t>
            </a:r>
            <a:r>
              <a:rPr lang="tr-TR" dirty="0"/>
              <a:t> </a:t>
            </a:r>
            <a:r>
              <a:rPr lang="tr-TR" dirty="0" err="1"/>
              <a:t>pro</a:t>
            </a:r>
            <a:r>
              <a:rPr lang="tr-TR" dirty="0"/>
              <a:t> </a:t>
            </a:r>
            <a:r>
              <a:rPr lang="tr-TR" dirty="0" err="1"/>
              <a:t>quo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procurement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(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extending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transition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)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industries</a:t>
            </a:r>
            <a:r>
              <a:rPr lang="tr-TR" dirty="0"/>
              <a:t>. </a:t>
            </a:r>
          </a:p>
          <a:p>
            <a:r>
              <a:rPr lang="tr-TR" b="1" dirty="0"/>
              <a:t>The </a:t>
            </a:r>
            <a:r>
              <a:rPr lang="tr-TR" b="1" dirty="0" err="1"/>
              <a:t>big</a:t>
            </a:r>
            <a:r>
              <a:rPr lang="tr-TR" b="1" dirty="0"/>
              <a:t> </a:t>
            </a:r>
            <a:r>
              <a:rPr lang="tr-TR" b="1" dirty="0" err="1"/>
              <a:t>challenge</a:t>
            </a:r>
            <a:r>
              <a:rPr lang="tr-TR" b="1" dirty="0"/>
              <a:t> is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find</a:t>
            </a:r>
            <a:r>
              <a:rPr lang="tr-TR" b="1" dirty="0"/>
              <a:t> a </a:t>
            </a:r>
            <a:r>
              <a:rPr lang="tr-TR" b="1" dirty="0" err="1"/>
              <a:t>balance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interests</a:t>
            </a:r>
            <a:r>
              <a:rPr lang="tr-TR" b="1" dirty="0"/>
              <a:t> of </a:t>
            </a:r>
            <a:r>
              <a:rPr lang="tr-TR" b="1" dirty="0" err="1"/>
              <a:t>both</a:t>
            </a:r>
            <a:r>
              <a:rPr lang="tr-TR" b="1" dirty="0"/>
              <a:t> </a:t>
            </a:r>
            <a:r>
              <a:rPr lang="tr-TR" b="1" dirty="0" err="1"/>
              <a:t>sides</a:t>
            </a:r>
            <a:r>
              <a:rPr lang="tr-TR" b="1" dirty="0"/>
              <a:t> </a:t>
            </a:r>
            <a:r>
              <a:rPr lang="tr-TR" b="1" dirty="0" err="1"/>
              <a:t>without</a:t>
            </a:r>
            <a:r>
              <a:rPr lang="tr-TR" b="1" dirty="0"/>
              <a:t> </a:t>
            </a:r>
            <a:r>
              <a:rPr lang="tr-TR" b="1" dirty="0" err="1"/>
              <a:t>renegotiating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text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 </a:t>
            </a:r>
            <a:r>
              <a:rPr lang="tr-TR" b="1" dirty="0" err="1"/>
              <a:t>per</a:t>
            </a:r>
            <a:r>
              <a:rPr lang="tr-TR" b="1" dirty="0"/>
              <a:t> se.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mandate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Commission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20 </a:t>
            </a:r>
            <a:r>
              <a:rPr lang="tr-TR" dirty="0" err="1"/>
              <a:t>years</a:t>
            </a:r>
            <a:r>
              <a:rPr lang="tr-TR" dirty="0"/>
              <a:t> of </a:t>
            </a:r>
            <a:r>
              <a:rPr lang="tr-TR" dirty="0" err="1"/>
              <a:t>negotiations</a:t>
            </a:r>
            <a:r>
              <a:rPr lang="tr-TR" dirty="0"/>
              <a:t>,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delay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conclusion</a:t>
            </a:r>
            <a:r>
              <a:rPr lang="tr-TR" dirty="0"/>
              <a:t> of an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far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. </a:t>
            </a:r>
          </a:p>
          <a:p>
            <a:r>
              <a:rPr lang="tr-TR" dirty="0"/>
              <a:t>As </a:t>
            </a:r>
            <a:r>
              <a:rPr lang="tr-TR" dirty="0" err="1"/>
              <a:t>Borrell</a:t>
            </a:r>
            <a:r>
              <a:rPr lang="tr-TR" dirty="0"/>
              <a:t> </a:t>
            </a:r>
            <a:r>
              <a:rPr lang="tr-TR" dirty="0" err="1"/>
              <a:t>rightly</a:t>
            </a:r>
            <a:r>
              <a:rPr lang="tr-TR" dirty="0"/>
              <a:t> </a:t>
            </a:r>
            <a:r>
              <a:rPr lang="tr-TR" dirty="0" err="1"/>
              <a:t>points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: “The tango </a:t>
            </a:r>
            <a:r>
              <a:rPr lang="tr-TR" dirty="0" err="1"/>
              <a:t>might</a:t>
            </a:r>
            <a:r>
              <a:rPr lang="tr-TR" dirty="0"/>
              <a:t> say </a:t>
            </a:r>
            <a:r>
              <a:rPr lang="tr-TR" dirty="0" err="1"/>
              <a:t>that</a:t>
            </a:r>
            <a:r>
              <a:rPr lang="tr-TR" dirty="0"/>
              <a:t> 20 </a:t>
            </a:r>
            <a:r>
              <a:rPr lang="tr-TR" dirty="0" err="1"/>
              <a:t>years</a:t>
            </a:r>
            <a:r>
              <a:rPr lang="tr-TR" dirty="0"/>
              <a:t> is </a:t>
            </a:r>
            <a:r>
              <a:rPr lang="tr-TR" dirty="0" err="1"/>
              <a:t>nothing</a:t>
            </a:r>
            <a:r>
              <a:rPr lang="tr-TR" dirty="0"/>
              <a:t>, but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, it is </a:t>
            </a:r>
            <a:r>
              <a:rPr lang="tr-TR" dirty="0" err="1"/>
              <a:t>too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” (</a:t>
            </a:r>
            <a:r>
              <a:rPr lang="tr-TR" dirty="0" err="1"/>
              <a:t>Borrell</a:t>
            </a:r>
            <a:r>
              <a:rPr lang="tr-TR" dirty="0"/>
              <a:t> 2022b). </a:t>
            </a:r>
            <a:r>
              <a:rPr lang="tr-TR" dirty="0" err="1"/>
              <a:t>Ultimately</a:t>
            </a:r>
            <a:r>
              <a:rPr lang="tr-TR" dirty="0"/>
              <a:t>, it </a:t>
            </a:r>
            <a:r>
              <a:rPr lang="tr-TR" dirty="0" err="1"/>
              <a:t>might</a:t>
            </a:r>
            <a:r>
              <a:rPr lang="tr-TR" dirty="0"/>
              <a:t> be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not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touch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rely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Brazilian</a:t>
            </a:r>
            <a:r>
              <a:rPr lang="tr-TR" dirty="0"/>
              <a:t> </a:t>
            </a:r>
            <a:r>
              <a:rPr lang="tr-TR" dirty="0" err="1"/>
              <a:t>government’s</a:t>
            </a:r>
            <a:r>
              <a:rPr lang="tr-TR" dirty="0"/>
              <a:t> </a:t>
            </a:r>
            <a:r>
              <a:rPr lang="tr-TR" dirty="0" err="1"/>
              <a:t>promises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Amazon </a:t>
            </a:r>
            <a:r>
              <a:rPr lang="tr-TR" dirty="0" err="1"/>
              <a:t>rainforest</a:t>
            </a:r>
            <a:r>
              <a:rPr lang="tr-TR" dirty="0"/>
              <a:t>. </a:t>
            </a:r>
            <a:r>
              <a:rPr lang="tr-TR" dirty="0" err="1"/>
              <a:t>Moreover</a:t>
            </a:r>
            <a:r>
              <a:rPr lang="tr-TR" dirty="0"/>
              <a:t>, </a:t>
            </a:r>
            <a:r>
              <a:rPr lang="tr-TR" dirty="0" err="1"/>
              <a:t>instead</a:t>
            </a:r>
            <a:r>
              <a:rPr lang="tr-TR" dirty="0"/>
              <a:t> of </a:t>
            </a:r>
            <a:r>
              <a:rPr lang="tr-TR" dirty="0" err="1"/>
              <a:t>uni</a:t>
            </a:r>
            <a:r>
              <a:rPr lang="tr-TR" dirty="0"/>
              <a:t>- </a:t>
            </a:r>
            <a:r>
              <a:rPr lang="tr-TR" dirty="0" err="1"/>
              <a:t>laterally</a:t>
            </a:r>
            <a:r>
              <a:rPr lang="tr-TR" dirty="0"/>
              <a:t> </a:t>
            </a:r>
            <a:r>
              <a:rPr lang="tr-TR" dirty="0" err="1"/>
              <a:t>imposing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/>
              <a:t> on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environ</a:t>
            </a:r>
            <a:r>
              <a:rPr lang="tr-TR" dirty="0"/>
              <a:t>-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provide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Leticia</a:t>
            </a:r>
            <a:r>
              <a:rPr lang="tr-TR" dirty="0"/>
              <a:t> </a:t>
            </a:r>
            <a:r>
              <a:rPr lang="tr-TR" dirty="0" err="1"/>
              <a:t>Pact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Escazu</a:t>
            </a:r>
            <a:r>
              <a:rPr lang="tr-TR" dirty="0"/>
              <a:t>́ </a:t>
            </a:r>
            <a:r>
              <a:rPr lang="tr-TR" dirty="0" err="1"/>
              <a:t>Agreement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17114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097DE90-5778-914F-8810-E17978D53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2023: A </a:t>
            </a:r>
            <a:r>
              <a:rPr lang="tr-TR" dirty="0" err="1"/>
              <a:t>WIndow</a:t>
            </a:r>
            <a:r>
              <a:rPr lang="tr-TR" dirty="0"/>
              <a:t> of </a:t>
            </a:r>
            <a:r>
              <a:rPr lang="tr-TR" dirty="0" err="1"/>
              <a:t>OpportunIty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55BF57-9485-3C4B-B4FA-9300A446A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Whether</a:t>
            </a:r>
            <a:r>
              <a:rPr lang="tr-TR" dirty="0"/>
              <a:t> 2023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 of Latin </a:t>
            </a:r>
            <a:r>
              <a:rPr lang="tr-TR" dirty="0" err="1"/>
              <a:t>America</a:t>
            </a:r>
            <a:r>
              <a:rPr lang="tr-TR" dirty="0"/>
              <a:t> in Europe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vice</a:t>
            </a:r>
            <a:r>
              <a:rPr lang="tr-TR" dirty="0"/>
              <a:t> </a:t>
            </a:r>
            <a:r>
              <a:rPr lang="tr-TR" dirty="0" err="1"/>
              <a:t>versa</a:t>
            </a:r>
            <a:r>
              <a:rPr lang="tr-TR" dirty="0"/>
              <a:t> </a:t>
            </a:r>
            <a:r>
              <a:rPr lang="tr-TR" dirty="0" err="1"/>
              <a:t>remains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seen</a:t>
            </a:r>
            <a:r>
              <a:rPr lang="tr-TR" dirty="0"/>
              <a:t>. Geopolitical </a:t>
            </a:r>
            <a:r>
              <a:rPr lang="tr-TR" dirty="0" err="1"/>
              <a:t>worldviews</a:t>
            </a:r>
            <a:r>
              <a:rPr lang="tr-TR" dirty="0"/>
              <a:t> in Europe </a:t>
            </a:r>
            <a:r>
              <a:rPr lang="tr-TR" dirty="0" err="1"/>
              <a:t>and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have </a:t>
            </a:r>
            <a:r>
              <a:rPr lang="tr-TR" dirty="0" err="1"/>
              <a:t>come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diverge</a:t>
            </a:r>
            <a:r>
              <a:rPr lang="tr-TR" dirty="0"/>
              <a:t>.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 (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bi-regional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) </a:t>
            </a:r>
            <a:r>
              <a:rPr lang="tr-TR" dirty="0" err="1"/>
              <a:t>between</a:t>
            </a:r>
            <a:r>
              <a:rPr lang="tr-TR" dirty="0"/>
              <a:t> CELAC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can </a:t>
            </a:r>
            <a:r>
              <a:rPr lang="tr-TR" dirty="0" err="1"/>
              <a:t>contribute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improved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understanding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,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appro</a:t>
            </a:r>
            <a:r>
              <a:rPr lang="tr-TR" dirty="0"/>
              <a:t>- </a:t>
            </a:r>
            <a:r>
              <a:rPr lang="tr-TR" dirty="0" err="1"/>
              <a:t>priate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convergence</a:t>
            </a:r>
            <a:r>
              <a:rPr lang="tr-TR" dirty="0"/>
              <a:t> of </a:t>
            </a:r>
            <a:r>
              <a:rPr lang="tr-TR" dirty="0" err="1"/>
              <a:t>positions</a:t>
            </a:r>
            <a:r>
              <a:rPr lang="tr-TR" dirty="0"/>
              <a:t> on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. </a:t>
            </a:r>
          </a:p>
          <a:p>
            <a:r>
              <a:rPr lang="tr-TR" dirty="0"/>
              <a:t>But Europe </a:t>
            </a:r>
            <a:r>
              <a:rPr lang="tr-TR" dirty="0" err="1"/>
              <a:t>cannot</a:t>
            </a:r>
            <a:r>
              <a:rPr lang="tr-TR" dirty="0"/>
              <a:t> </a:t>
            </a:r>
            <a:r>
              <a:rPr lang="tr-TR" dirty="0" err="1"/>
              <a:t>expect</a:t>
            </a:r>
            <a:r>
              <a:rPr lang="tr-TR" dirty="0"/>
              <a:t> </a:t>
            </a:r>
            <a:r>
              <a:rPr lang="tr-TR" dirty="0" err="1"/>
              <a:t>preferential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</a:t>
            </a:r>
            <a:r>
              <a:rPr lang="tr-TR" dirty="0" err="1"/>
              <a:t>want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differentiate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equilibrate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as far as </a:t>
            </a:r>
            <a:r>
              <a:rPr lang="tr-TR" dirty="0" err="1"/>
              <a:t>possible</a:t>
            </a:r>
            <a:r>
              <a:rPr lang="tr-TR" dirty="0"/>
              <a:t>. But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also</a:t>
            </a:r>
            <a:r>
              <a:rPr lang="tr-TR" dirty="0"/>
              <a:t> has </a:t>
            </a:r>
            <a:r>
              <a:rPr lang="tr-TR" dirty="0" err="1"/>
              <a:t>room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manoeuvre</a:t>
            </a:r>
            <a:r>
              <a:rPr lang="tr-TR" dirty="0"/>
              <a:t>. </a:t>
            </a:r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, it is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rely</a:t>
            </a:r>
            <a:r>
              <a:rPr lang="tr-TR" dirty="0"/>
              <a:t> on </a:t>
            </a:r>
            <a:r>
              <a:rPr lang="tr-TR" dirty="0" err="1"/>
              <a:t>serious</a:t>
            </a:r>
            <a:r>
              <a:rPr lang="tr-TR" dirty="0"/>
              <a:t>, </a:t>
            </a:r>
            <a:r>
              <a:rPr lang="tr-TR" dirty="0" err="1"/>
              <a:t>substantive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 –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necessary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few</a:t>
            </a:r>
            <a:r>
              <a:rPr lang="tr-TR" dirty="0"/>
              <a:t> </a:t>
            </a:r>
            <a:r>
              <a:rPr lang="tr-TR" dirty="0" err="1"/>
              <a:t>select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 – </a:t>
            </a:r>
            <a:r>
              <a:rPr lang="tr-TR" dirty="0" err="1"/>
              <a:t>than</a:t>
            </a:r>
            <a:r>
              <a:rPr lang="tr-TR" dirty="0"/>
              <a:t> on </a:t>
            </a:r>
            <a:r>
              <a:rPr lang="tr-TR" dirty="0" err="1"/>
              <a:t>grand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declarations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set aside </a:t>
            </a:r>
            <a:r>
              <a:rPr lang="tr-TR" dirty="0" err="1"/>
              <a:t>principles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have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practical</a:t>
            </a:r>
            <a:r>
              <a:rPr lang="tr-TR" dirty="0"/>
              <a:t> </a:t>
            </a:r>
            <a:r>
              <a:rPr lang="tr-TR" dirty="0" err="1"/>
              <a:t>consequences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22525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DB76A1D-136E-4C43-AA8E-65ABE9B3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2023: A </a:t>
            </a:r>
            <a:r>
              <a:rPr lang="tr-TR" dirty="0" err="1"/>
              <a:t>WIndow</a:t>
            </a:r>
            <a:r>
              <a:rPr lang="tr-TR" dirty="0"/>
              <a:t> of </a:t>
            </a:r>
            <a:r>
              <a:rPr lang="tr-TR" dirty="0" err="1"/>
              <a:t>OpportunIty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1B045B-7779-F84B-B4C7-9A34DDBB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Latin </a:t>
            </a:r>
            <a:r>
              <a:rPr lang="tr-TR" dirty="0" err="1"/>
              <a:t>America</a:t>
            </a:r>
            <a:r>
              <a:rPr lang="tr-TR" dirty="0"/>
              <a:t> can </a:t>
            </a:r>
            <a:r>
              <a:rPr lang="tr-TR" dirty="0" err="1"/>
              <a:t>become</a:t>
            </a:r>
            <a:r>
              <a:rPr lang="tr-TR" dirty="0"/>
              <a:t> an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trans- </a:t>
            </a:r>
            <a:r>
              <a:rPr lang="tr-TR" dirty="0" err="1"/>
              <a:t>formations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Deal”aspires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. </a:t>
            </a:r>
            <a:r>
              <a:rPr lang="tr-TR" dirty="0" err="1"/>
              <a:t>Formal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- </a:t>
            </a:r>
            <a:r>
              <a:rPr lang="tr-TR" dirty="0" err="1"/>
              <a:t>nerships</a:t>
            </a:r>
            <a:r>
              <a:rPr lang="tr-TR" dirty="0"/>
              <a:t> </a:t>
            </a:r>
            <a:r>
              <a:rPr lang="tr-TR" dirty="0" err="1"/>
              <a:t>exist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Brazil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Mexico</a:t>
            </a:r>
            <a:r>
              <a:rPr lang="tr-TR" dirty="0"/>
              <a:t>, </a:t>
            </a:r>
            <a:r>
              <a:rPr lang="tr-TR" dirty="0" err="1"/>
              <a:t>ones</a:t>
            </a:r>
            <a:r>
              <a:rPr lang="tr-TR" dirty="0"/>
              <a:t> </a:t>
            </a:r>
            <a:r>
              <a:rPr lang="tr-TR" dirty="0" err="1"/>
              <a:t>needing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revived</a:t>
            </a:r>
            <a:r>
              <a:rPr lang="tr-TR" dirty="0"/>
              <a:t>. </a:t>
            </a:r>
          </a:p>
          <a:p>
            <a:r>
              <a:rPr lang="tr-TR" dirty="0"/>
              <a:t>The EU </a:t>
            </a:r>
            <a:r>
              <a:rPr lang="tr-TR" dirty="0" err="1"/>
              <a:t>remains</a:t>
            </a:r>
            <a:r>
              <a:rPr lang="tr-TR" dirty="0"/>
              <a:t> an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player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 as a </a:t>
            </a:r>
            <a:r>
              <a:rPr lang="tr-TR" dirty="0" err="1"/>
              <a:t>trading</a:t>
            </a:r>
            <a:r>
              <a:rPr lang="tr-TR" dirty="0"/>
              <a:t> partner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investor</a:t>
            </a:r>
            <a:r>
              <a:rPr lang="tr-TR" dirty="0"/>
              <a:t> (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companies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has </a:t>
            </a:r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of </a:t>
            </a:r>
            <a:r>
              <a:rPr lang="tr-TR" dirty="0" err="1"/>
              <a:t>attraction</a:t>
            </a:r>
            <a:r>
              <a:rPr lang="tr-TR" dirty="0"/>
              <a:t>. But in a </a:t>
            </a:r>
            <a:r>
              <a:rPr lang="tr-TR" dirty="0" err="1"/>
              <a:t>multipolar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itself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strongly</a:t>
            </a:r>
            <a:r>
              <a:rPr lang="tr-TR" dirty="0"/>
              <a:t> as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poles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emphasise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(</a:t>
            </a:r>
            <a:r>
              <a:rPr lang="tr-TR" dirty="0" err="1"/>
              <a:t>resources</a:t>
            </a:r>
            <a:r>
              <a:rPr lang="tr-TR" dirty="0"/>
              <a:t>).</a:t>
            </a:r>
          </a:p>
          <a:p>
            <a:r>
              <a:rPr lang="tr-TR" dirty="0"/>
              <a:t>Since </a:t>
            </a:r>
            <a:r>
              <a:rPr lang="tr-TR" dirty="0" err="1"/>
              <a:t>China</a:t>
            </a:r>
            <a:r>
              <a:rPr lang="tr-TR" dirty="0"/>
              <a:t> has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dependencies</a:t>
            </a:r>
            <a:r>
              <a:rPr lang="tr-TR" dirty="0"/>
              <a:t> in Latin </a:t>
            </a:r>
            <a:r>
              <a:rPr lang="tr-TR" dirty="0" err="1"/>
              <a:t>America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try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</a:t>
            </a:r>
            <a:r>
              <a:rPr lang="tr-TR" dirty="0" err="1"/>
              <a:t>itself</a:t>
            </a:r>
            <a:r>
              <a:rPr lang="tr-TR" dirty="0"/>
              <a:t> as a </a:t>
            </a:r>
            <a:r>
              <a:rPr lang="tr-TR" dirty="0" err="1"/>
              <a:t>counterweight</a:t>
            </a:r>
            <a:r>
              <a:rPr lang="tr-TR" dirty="0"/>
              <a:t> </a:t>
            </a:r>
            <a:r>
              <a:rPr lang="tr-TR" dirty="0" err="1"/>
              <a:t>hereto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Europe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offer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incentives</a:t>
            </a:r>
            <a:r>
              <a:rPr lang="tr-TR" dirty="0"/>
              <a:t>. </a:t>
            </a:r>
            <a:r>
              <a:rPr lang="tr-TR" b="1" dirty="0" err="1"/>
              <a:t>Just</a:t>
            </a:r>
            <a:r>
              <a:rPr lang="tr-TR" b="1" dirty="0"/>
              <a:t> </a:t>
            </a:r>
            <a:r>
              <a:rPr lang="tr-TR" b="1" dirty="0" err="1"/>
              <a:t>talking</a:t>
            </a:r>
            <a:r>
              <a:rPr lang="tr-TR" b="1" dirty="0"/>
              <a:t> </a:t>
            </a:r>
            <a:r>
              <a:rPr lang="tr-TR" b="1" dirty="0" err="1"/>
              <a:t>about</a:t>
            </a:r>
            <a:r>
              <a:rPr lang="tr-TR" b="1" dirty="0"/>
              <a:t> </a:t>
            </a:r>
            <a:r>
              <a:rPr lang="tr-TR" b="1" dirty="0" err="1"/>
              <a:t>shared</a:t>
            </a:r>
            <a:r>
              <a:rPr lang="tr-TR" b="1" dirty="0"/>
              <a:t> </a:t>
            </a:r>
            <a:r>
              <a:rPr lang="tr-TR" b="1" dirty="0" err="1"/>
              <a:t>values</a:t>
            </a:r>
            <a:r>
              <a:rPr lang="tr-TR" b="1" dirty="0"/>
              <a:t> </a:t>
            </a:r>
            <a:r>
              <a:rPr lang="tr-TR" b="1" dirty="0" err="1"/>
              <a:t>will</a:t>
            </a:r>
            <a:r>
              <a:rPr lang="tr-TR" b="1" dirty="0"/>
              <a:t> not be </a:t>
            </a:r>
            <a:r>
              <a:rPr lang="tr-TR" b="1" dirty="0" err="1"/>
              <a:t>enough</a:t>
            </a:r>
            <a:r>
              <a:rPr lang="tr-TR" b="1" dirty="0"/>
              <a:t>. </a:t>
            </a:r>
            <a:r>
              <a:rPr lang="tr-TR" dirty="0"/>
              <a:t>The EU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geopolitical</a:t>
            </a:r>
            <a:r>
              <a:rPr lang="tr-TR" dirty="0"/>
              <a:t> </a:t>
            </a:r>
            <a:r>
              <a:rPr lang="tr-TR" dirty="0" err="1"/>
              <a:t>goals</a:t>
            </a:r>
            <a:r>
              <a:rPr lang="tr-TR" dirty="0"/>
              <a:t> in a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geo-economic</a:t>
            </a:r>
            <a:r>
              <a:rPr lang="tr-TR" dirty="0"/>
              <a:t> </a:t>
            </a:r>
            <a:r>
              <a:rPr lang="tr-TR" dirty="0" err="1"/>
              <a:t>parameters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shifting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disadvantage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01706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59075FF-CFBC-FF4F-8D49-73316285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2023: A </a:t>
            </a:r>
            <a:r>
              <a:rPr lang="tr-TR" dirty="0" err="1"/>
              <a:t>WIndow</a:t>
            </a:r>
            <a:r>
              <a:rPr lang="tr-TR" dirty="0"/>
              <a:t> of </a:t>
            </a:r>
            <a:r>
              <a:rPr lang="tr-TR" dirty="0" err="1"/>
              <a:t>OpportunIty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156C2E-4F09-D848-AE1A-9C5B5E24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In </a:t>
            </a:r>
            <a:r>
              <a:rPr lang="tr-TR" dirty="0" err="1"/>
              <a:t>response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, </a:t>
            </a:r>
            <a:r>
              <a:rPr lang="tr-TR" dirty="0" err="1"/>
              <a:t>Borrell</a:t>
            </a:r>
            <a:r>
              <a:rPr lang="tr-TR" dirty="0"/>
              <a:t> had </a:t>
            </a:r>
            <a:r>
              <a:rPr lang="tr-TR" dirty="0" err="1"/>
              <a:t>spoken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birth</a:t>
            </a:r>
            <a:r>
              <a:rPr lang="tr-TR" dirty="0"/>
              <a:t> of a </a:t>
            </a:r>
            <a:r>
              <a:rPr lang="tr-TR" dirty="0" err="1"/>
              <a:t>geopolitical</a:t>
            </a:r>
            <a:r>
              <a:rPr lang="tr-TR" dirty="0"/>
              <a:t> Europe. </a:t>
            </a:r>
          </a:p>
          <a:p>
            <a:r>
              <a:rPr lang="tr-TR" dirty="0" err="1"/>
              <a:t>Now</a:t>
            </a:r>
            <a:r>
              <a:rPr lang="tr-TR" dirty="0"/>
              <a:t> it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necessary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geopolitical</a:t>
            </a:r>
            <a:r>
              <a:rPr lang="tr-TR" dirty="0"/>
              <a:t> </a:t>
            </a:r>
            <a:r>
              <a:rPr lang="tr-TR" dirty="0" err="1"/>
              <a:t>perspective</a:t>
            </a:r>
            <a:r>
              <a:rPr lang="tr-TR" dirty="0"/>
              <a:t> </a:t>
            </a:r>
            <a:r>
              <a:rPr lang="tr-TR" dirty="0" err="1"/>
              <a:t>vis</a:t>
            </a:r>
            <a:r>
              <a:rPr lang="tr-TR" dirty="0"/>
              <a:t>-à-</a:t>
            </a:r>
            <a:r>
              <a:rPr lang="tr-TR" dirty="0" err="1"/>
              <a:t>vis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. </a:t>
            </a:r>
            <a:r>
              <a:rPr lang="tr-TR" dirty="0" err="1"/>
              <a:t>Considering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experience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Mercosur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provisionally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 in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</a:t>
            </a:r>
            <a:r>
              <a:rPr lang="tr-TR" dirty="0" err="1"/>
              <a:t>falling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EU </a:t>
            </a:r>
            <a:r>
              <a:rPr lang="tr-TR" dirty="0" err="1"/>
              <a:t>competence</a:t>
            </a:r>
            <a:r>
              <a:rPr lang="tr-TR" dirty="0"/>
              <a:t>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 has </a:t>
            </a:r>
            <a:r>
              <a:rPr lang="tr-TR" dirty="0" err="1"/>
              <a:t>ratified</a:t>
            </a:r>
            <a:r>
              <a:rPr lang="tr-TR" dirty="0"/>
              <a:t> it.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be </a:t>
            </a:r>
            <a:r>
              <a:rPr lang="tr-TR" dirty="0" err="1"/>
              <a:t>presented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political </a:t>
            </a:r>
            <a:r>
              <a:rPr lang="tr-TR" dirty="0" err="1"/>
              <a:t>public</a:t>
            </a:r>
            <a:r>
              <a:rPr lang="tr-TR" dirty="0"/>
              <a:t> in Europe </a:t>
            </a:r>
            <a:r>
              <a:rPr lang="tr-TR" dirty="0" err="1"/>
              <a:t>less</a:t>
            </a:r>
            <a:r>
              <a:rPr lang="tr-TR" dirty="0"/>
              <a:t> as </a:t>
            </a:r>
            <a:r>
              <a:rPr lang="tr-TR" dirty="0" err="1"/>
              <a:t>FTAs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as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secure</a:t>
            </a:r>
            <a:r>
              <a:rPr lang="tr-TR" dirty="0"/>
              <a:t> </a:t>
            </a:r>
            <a:r>
              <a:rPr lang="tr-TR" dirty="0" err="1"/>
              <a:t>Europe’s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strategic</a:t>
            </a:r>
            <a:r>
              <a:rPr lang="tr-TR" dirty="0"/>
              <a:t> </a:t>
            </a:r>
            <a:r>
              <a:rPr lang="tr-TR" dirty="0" err="1"/>
              <a:t>autonomy</a:t>
            </a:r>
            <a:r>
              <a:rPr lang="tr-TR" dirty="0"/>
              <a:t>. </a:t>
            </a:r>
          </a:p>
          <a:p>
            <a:r>
              <a:rPr lang="tr-TR" dirty="0"/>
              <a:t>Jean </a:t>
            </a:r>
            <a:r>
              <a:rPr lang="tr-TR" dirty="0" err="1"/>
              <a:t>Monnet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architect</a:t>
            </a:r>
            <a:r>
              <a:rPr lang="tr-TR" dirty="0"/>
              <a:t> of </a:t>
            </a:r>
            <a:r>
              <a:rPr lang="tr-TR" dirty="0" err="1"/>
              <a:t>European</a:t>
            </a:r>
            <a:r>
              <a:rPr lang="tr-TR" dirty="0"/>
              <a:t> </a:t>
            </a:r>
            <a:r>
              <a:rPr lang="tr-TR" dirty="0" err="1"/>
              <a:t>Unity</a:t>
            </a:r>
            <a:r>
              <a:rPr lang="tr-TR" dirty="0"/>
              <a:t>,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ambitious</a:t>
            </a:r>
            <a:r>
              <a:rPr lang="tr-TR" dirty="0"/>
              <a:t> but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ambitious</a:t>
            </a:r>
            <a:r>
              <a:rPr lang="tr-TR" dirty="0"/>
              <a:t> ‘</a:t>
            </a:r>
            <a:r>
              <a:rPr lang="tr-TR" dirty="0" err="1"/>
              <a:t>to</a:t>
            </a:r>
            <a:r>
              <a:rPr lang="tr-TR" dirty="0"/>
              <a:t> be’ </a:t>
            </a:r>
            <a:r>
              <a:rPr lang="tr-TR" dirty="0" err="1"/>
              <a:t>or</a:t>
            </a:r>
            <a:r>
              <a:rPr lang="tr-TR" dirty="0"/>
              <a:t> ‘</a:t>
            </a:r>
            <a:r>
              <a:rPr lang="tr-TR" dirty="0" err="1"/>
              <a:t>to</a:t>
            </a:r>
            <a:r>
              <a:rPr lang="tr-TR" dirty="0"/>
              <a:t> do’.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today’s</a:t>
            </a:r>
            <a:r>
              <a:rPr lang="tr-TR" dirty="0"/>
              <a:t> </a:t>
            </a:r>
            <a:r>
              <a:rPr lang="tr-TR" dirty="0" err="1"/>
              <a:t>polycrisis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matters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pageantry</a:t>
            </a:r>
            <a:r>
              <a:rPr lang="tr-TR" dirty="0"/>
              <a:t>. – </a:t>
            </a:r>
            <a:r>
              <a:rPr lang="tr-TR" dirty="0" err="1"/>
              <a:t>expect</a:t>
            </a:r>
            <a:r>
              <a:rPr lang="tr-TR" dirty="0"/>
              <a:t> </a:t>
            </a:r>
            <a:r>
              <a:rPr lang="tr-TR" dirty="0" err="1"/>
              <a:t>concrete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commitments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40357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6B450E9-F408-494A-BCE6-3D7C7E08B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Addıtıonal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 </a:t>
            </a:r>
            <a:r>
              <a:rPr lang="tr-TR" dirty="0" err="1"/>
              <a:t>outlıne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D2D9FB-85D7-C745-A6CD-BD205BEAD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Marc</a:t>
            </a:r>
            <a:r>
              <a:rPr lang="tr-TR" dirty="0"/>
              <a:t> </a:t>
            </a:r>
            <a:r>
              <a:rPr lang="tr-TR" dirty="0" err="1"/>
              <a:t>Jütten</a:t>
            </a:r>
            <a:r>
              <a:rPr lang="tr-TR" dirty="0"/>
              <a:t> ,Strengthening </a:t>
            </a:r>
            <a:r>
              <a:rPr lang="tr-TR" dirty="0" err="1"/>
              <a:t>ties</a:t>
            </a:r>
            <a:r>
              <a:rPr lang="tr-TR" dirty="0"/>
              <a:t>: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Latin </a:t>
            </a:r>
            <a:r>
              <a:rPr lang="tr-TR" dirty="0" err="1"/>
              <a:t>America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Caribbean, </a:t>
            </a:r>
            <a:r>
              <a:rPr lang="tr-TR" b="1" dirty="0" err="1"/>
              <a:t>European</a:t>
            </a:r>
            <a:r>
              <a:rPr lang="tr-TR" b="1" dirty="0"/>
              <a:t> </a:t>
            </a:r>
            <a:r>
              <a:rPr lang="tr-TR" b="1" dirty="0" err="1"/>
              <a:t>Parliamentary</a:t>
            </a:r>
            <a:r>
              <a:rPr lang="tr-TR" b="1" dirty="0"/>
              <a:t> </a:t>
            </a:r>
            <a:r>
              <a:rPr lang="tr-TR" b="1" dirty="0" err="1"/>
              <a:t>Research</a:t>
            </a:r>
            <a:r>
              <a:rPr lang="tr-TR" b="1" dirty="0"/>
              <a:t> Service ,</a:t>
            </a:r>
            <a:r>
              <a:rPr lang="tr-TR" dirty="0"/>
              <a:t>June 2023 </a:t>
            </a:r>
          </a:p>
          <a:p>
            <a:r>
              <a:rPr lang="tr-TR" dirty="0" err="1"/>
              <a:t>Detlef</a:t>
            </a:r>
            <a:r>
              <a:rPr lang="tr-TR" dirty="0"/>
              <a:t> </a:t>
            </a:r>
            <a:r>
              <a:rPr lang="tr-TR" dirty="0" err="1"/>
              <a:t>Notle</a:t>
            </a:r>
            <a:r>
              <a:rPr lang="tr-TR" dirty="0"/>
              <a:t>, </a:t>
            </a:r>
            <a:r>
              <a:rPr lang="tr-TR" b="1" dirty="0"/>
              <a:t>The </a:t>
            </a:r>
            <a:r>
              <a:rPr lang="tr-TR" b="1" dirty="0" err="1"/>
              <a:t>European</a:t>
            </a:r>
            <a:r>
              <a:rPr lang="tr-TR" b="1" dirty="0"/>
              <a:t> </a:t>
            </a:r>
            <a:r>
              <a:rPr lang="tr-TR" b="1" dirty="0" err="1"/>
              <a:t>Union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Latin </a:t>
            </a:r>
            <a:r>
              <a:rPr lang="tr-TR" b="1" dirty="0" err="1"/>
              <a:t>America</a:t>
            </a:r>
            <a:r>
              <a:rPr lang="tr-TR" b="1" dirty="0"/>
              <a:t>: </a:t>
            </a:r>
            <a:r>
              <a:rPr lang="tr-TR" b="1" dirty="0" err="1"/>
              <a:t>Renewing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Partnership</a:t>
            </a:r>
            <a:r>
              <a:rPr lang="tr-TR" b="1" dirty="0"/>
              <a:t> </a:t>
            </a:r>
            <a:r>
              <a:rPr lang="tr-TR" b="1" dirty="0" err="1"/>
              <a:t>after</a:t>
            </a:r>
            <a:r>
              <a:rPr lang="tr-TR" b="1" dirty="0"/>
              <a:t> </a:t>
            </a:r>
            <a:r>
              <a:rPr lang="tr-TR" b="1" dirty="0" err="1"/>
              <a:t>Drifting</a:t>
            </a:r>
            <a:r>
              <a:rPr lang="tr-TR" b="1" dirty="0"/>
              <a:t> Apart</a:t>
            </a:r>
            <a:br>
              <a:rPr lang="tr-TR" b="1" dirty="0"/>
            </a:br>
            <a:r>
              <a:rPr lang="tr-TR" dirty="0"/>
              <a:t>GIGA </a:t>
            </a:r>
            <a:r>
              <a:rPr lang="tr-TR" dirty="0" err="1"/>
              <a:t>Focus</a:t>
            </a:r>
            <a:r>
              <a:rPr lang="tr-TR" dirty="0"/>
              <a:t> | </a:t>
            </a:r>
            <a:r>
              <a:rPr lang="tr-TR" dirty="0" err="1"/>
              <a:t>Lateinamerika</a:t>
            </a:r>
            <a:r>
              <a:rPr lang="tr-TR" dirty="0"/>
              <a:t> | </a:t>
            </a:r>
            <a:r>
              <a:rPr lang="tr-TR" dirty="0" err="1"/>
              <a:t>Nummer</a:t>
            </a:r>
            <a:r>
              <a:rPr lang="tr-TR" dirty="0"/>
              <a:t> 2 | </a:t>
            </a:r>
            <a:r>
              <a:rPr lang="tr-TR" dirty="0" err="1"/>
              <a:t>Januar</a:t>
            </a:r>
            <a:r>
              <a:rPr lang="tr-TR" dirty="0"/>
              <a:t> 2023 | ISSN 1862-3573 </a:t>
            </a:r>
          </a:p>
          <a:p>
            <a:r>
              <a:rPr lang="tr-TR" dirty="0" err="1"/>
              <a:t>www.giga-hamburg.de</a:t>
            </a:r>
            <a:r>
              <a:rPr lang="tr-TR" dirty="0"/>
              <a:t>/de/ </a:t>
            </a:r>
            <a:r>
              <a:rPr lang="tr-TR" dirty="0" err="1"/>
              <a:t>publikationen</a:t>
            </a:r>
            <a:r>
              <a:rPr lang="tr-TR" dirty="0"/>
              <a:t>/</a:t>
            </a:r>
            <a:r>
              <a:rPr lang="tr-TR" dirty="0" err="1"/>
              <a:t>giga-focus</a:t>
            </a:r>
            <a:r>
              <a:rPr lang="tr-TR" dirty="0"/>
              <a:t>/ </a:t>
            </a:r>
            <a:r>
              <a:rPr lang="tr-TR" dirty="0" err="1"/>
              <a:t>european</a:t>
            </a:r>
            <a:r>
              <a:rPr lang="tr-TR" dirty="0"/>
              <a:t>-</a:t>
            </a:r>
            <a:r>
              <a:rPr lang="tr-TR" dirty="0" err="1"/>
              <a:t>union</a:t>
            </a:r>
            <a:r>
              <a:rPr lang="tr-TR" dirty="0"/>
              <a:t>-</a:t>
            </a:r>
            <a:r>
              <a:rPr lang="tr-TR" dirty="0" err="1"/>
              <a:t>and</a:t>
            </a:r>
            <a:r>
              <a:rPr lang="tr-TR" dirty="0"/>
              <a:t>-</a:t>
            </a:r>
            <a:r>
              <a:rPr lang="tr-TR" dirty="0" err="1"/>
              <a:t>latin</a:t>
            </a:r>
            <a:r>
              <a:rPr lang="tr-TR" dirty="0"/>
              <a:t>-ameri- </a:t>
            </a:r>
            <a:r>
              <a:rPr lang="tr-TR" dirty="0" err="1"/>
              <a:t>ca-renewing-partnership-after-drif</a:t>
            </a:r>
            <a:r>
              <a:rPr lang="tr-TR" dirty="0"/>
              <a:t>- </a:t>
            </a:r>
            <a:r>
              <a:rPr lang="tr-TR" dirty="0" err="1"/>
              <a:t>ting</a:t>
            </a:r>
            <a:r>
              <a:rPr lang="tr-TR" dirty="0"/>
              <a:t>-apart  </a:t>
            </a:r>
          </a:p>
          <a:p>
            <a:pPr marL="0" indent="0">
              <a:buNone/>
            </a:pPr>
            <a:r>
              <a:rPr lang="tr-TR" dirty="0"/>
              <a:t>DOI: </a:t>
            </a:r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doi.org</a:t>
            </a:r>
            <a:r>
              <a:rPr lang="tr-TR" dirty="0"/>
              <a:t>/10.57671/gDa-23022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73421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İçerik Yer Tutucusu 13">
            <a:extLst>
              <a:ext uri="{FF2B5EF4-FFF2-40B4-BE49-F238E27FC236}">
                <a16:creationId xmlns:a16="http://schemas.microsoft.com/office/drawing/2014/main" id="{767C1DEC-D65A-8D40-84FA-ADE4E82FD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791" y="1530626"/>
            <a:ext cx="10197548" cy="12026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        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/>
              <a:t>  THANK YOU FOR YOUR PATIENCE!</a:t>
            </a:r>
          </a:p>
        </p:txBody>
      </p:sp>
    </p:spTree>
    <p:extLst>
      <p:ext uri="{BB962C8B-B14F-4D97-AF65-F5344CB8AC3E}">
        <p14:creationId xmlns:p14="http://schemas.microsoft.com/office/powerpoint/2010/main" val="2182050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Tahta Yazı</Template>
  <TotalTime>375</TotalTime>
  <Words>11516</Words>
  <Application>Microsoft Macintosh PowerPoint</Application>
  <PresentationFormat>Geniş ekran</PresentationFormat>
  <Paragraphs>312</Paragraphs>
  <Slides>76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76</vt:i4>
      </vt:variant>
    </vt:vector>
  </HeadingPairs>
  <TitlesOfParts>
    <vt:vector size="82" baseType="lpstr">
      <vt:lpstr>Calibri</vt:lpstr>
      <vt:lpstr>Rockwell</vt:lpstr>
      <vt:lpstr>Rockwell Condensed</vt:lpstr>
      <vt:lpstr>Rockwell Extra Bold</vt:lpstr>
      <vt:lpstr>Wingdings</vt:lpstr>
      <vt:lpstr>Tahta Yazı</vt:lpstr>
      <vt:lpstr>Eu-latın amerıca relatıons</vt:lpstr>
      <vt:lpstr>Latın amerıca AND THE EU </vt:lpstr>
      <vt:lpstr>PowerPoint Sunusu</vt:lpstr>
      <vt:lpstr>Importance of latın amerıca</vt:lpstr>
      <vt:lpstr>mercosur</vt:lpstr>
      <vt:lpstr>CELAC</vt:lpstr>
      <vt:lpstr>Why developıng tıes wıth latın amerıca ıs ımportant for eu? </vt:lpstr>
      <vt:lpstr>European EconomIc Power ın LAC  </vt:lpstr>
      <vt:lpstr>European EconomIc Power ın LAC  </vt:lpstr>
      <vt:lpstr>Challenges ın the regıon</vt:lpstr>
      <vt:lpstr>Challenges ın the regıon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Hıstorıcal relatıonshıp</vt:lpstr>
      <vt:lpstr>Eu-lac relatıons </vt:lpstr>
      <vt:lpstr>Eu-lac relatıons </vt:lpstr>
      <vt:lpstr>Eu-lac relatıons </vt:lpstr>
      <vt:lpstr>Eu-lac relatıons </vt:lpstr>
      <vt:lpstr>Eu-celac trade</vt:lpstr>
      <vt:lpstr>Eu-lac relatıons </vt:lpstr>
      <vt:lpstr>Eu-lac relatıons </vt:lpstr>
      <vt:lpstr>Eu-lac relatıons </vt:lpstr>
      <vt:lpstr>CooperatIon In multIlateral forums on RussIa's war of aggressIon agaInst UkraIne  </vt:lpstr>
      <vt:lpstr>CooperatIon In multIlateral forums on RussIa's war of aggressIon agaInst UkraIne</vt:lpstr>
      <vt:lpstr>CooperatIon In multIlateral forums on RussIa's war of aggressIon agaInst UkraIne</vt:lpstr>
      <vt:lpstr>CooperatIon In multIlateral forums on RussIa's war of aggressIon agaInst UkraIne</vt:lpstr>
      <vt:lpstr>Global Gateway and the green transItIon  </vt:lpstr>
      <vt:lpstr>Global Gateway and the green transItIon</vt:lpstr>
      <vt:lpstr>Global Gateway and the green transItIon</vt:lpstr>
      <vt:lpstr>Global Gateway and the green transItIon</vt:lpstr>
      <vt:lpstr>ChIna's evolvıng presence ın Latın Amerıca  </vt:lpstr>
      <vt:lpstr>ChIna's evolvıng presence ın Latın Amerıca</vt:lpstr>
      <vt:lpstr>A new agenda for Latın Amerıca and the Carıbbean  </vt:lpstr>
      <vt:lpstr>A new agenda for LatIn AmerIca and the CarIbbean</vt:lpstr>
      <vt:lpstr>A new agenda for LatIn AmerIca and the CarIbbean</vt:lpstr>
      <vt:lpstr>A new agenda for LatIn AmerIca and the CarIbbean</vt:lpstr>
      <vt:lpstr>A new agenda for LatIn AmerIca and the CarIbbean</vt:lpstr>
      <vt:lpstr>A new agenda for LatIn AmerIca and the CarIbbean</vt:lpstr>
      <vt:lpstr>A new agenda for LatIn AmerIca and the CarIbbean</vt:lpstr>
      <vt:lpstr>A new agenda for LatIn AmerIca and the CarIbbean</vt:lpstr>
      <vt:lpstr>A Renewed European Interest In LatIn AmerIca  </vt:lpstr>
      <vt:lpstr>A Renewed European Interest In LatIn AmerIca</vt:lpstr>
      <vt:lpstr>A Renewed European Interest In LatIn AmerIca</vt:lpstr>
      <vt:lpstr>A Renewed European Interest In LatIn AmerIca</vt:lpstr>
      <vt:lpstr>A Renewed European Interest In LatIn AmerIca</vt:lpstr>
      <vt:lpstr>A Renewed European Interest In LatIn AmerIca</vt:lpstr>
      <vt:lpstr>A Renewed European Interest In LatIn AmerIca</vt:lpstr>
      <vt:lpstr>A Renewed European Interest In LatIn AmerIca</vt:lpstr>
      <vt:lpstr>Open StrategIc Autonomy versus ActIve Non-AlIgnment  </vt:lpstr>
      <vt:lpstr>open strategIc autonomy</vt:lpstr>
      <vt:lpstr>LATIN AMERICA: actıve non-alıgnment (ANA).</vt:lpstr>
      <vt:lpstr>actıve non-alıgnment (ANA).</vt:lpstr>
      <vt:lpstr>actıve non-alıgnment (ANA).</vt:lpstr>
      <vt:lpstr>actıve non-alıgnment (ANA).</vt:lpstr>
      <vt:lpstr>European Soft Power ın LAC  </vt:lpstr>
      <vt:lpstr>European Soft Power ın LAC  </vt:lpstr>
      <vt:lpstr>StrategIc PartnershIp and Free Trade Agreements: A CredIbIlIty Gap  </vt:lpstr>
      <vt:lpstr>StrategIc PartnershIp and Free Trade Agreements: A CredIbIlIty Gap</vt:lpstr>
      <vt:lpstr>StrategIc PartnershIp and Free Trade Agreements: A CredIbIlIty Gap</vt:lpstr>
      <vt:lpstr>The EU-Mercosur Agreement: Lula da SIlva as Game-Changer?  </vt:lpstr>
      <vt:lpstr>The EU-Mercosur Agreement: Lula da SIlva as Game-Changer?</vt:lpstr>
      <vt:lpstr>The EU-Mercosur Agreement: Lula da SIlva as Game-Changer?</vt:lpstr>
      <vt:lpstr>The EU-Mercosur Agreement: Lula da SIlva as Game-Changer?</vt:lpstr>
      <vt:lpstr>The EU-Mercosur Agreement: Lula da SIlva as Game-Changer?</vt:lpstr>
      <vt:lpstr>2023: A WIndow of OpportunIty  </vt:lpstr>
      <vt:lpstr>2023: A WIndow of OpportunIty</vt:lpstr>
      <vt:lpstr>2023: A WIndow of OpportunIty</vt:lpstr>
      <vt:lpstr>Addıtıonal sources to course outlıne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User</dc:creator>
  <cp:lastModifiedBy>Microsoft Office User</cp:lastModifiedBy>
  <cp:revision>32</cp:revision>
  <dcterms:created xsi:type="dcterms:W3CDTF">2023-12-01T15:53:42Z</dcterms:created>
  <dcterms:modified xsi:type="dcterms:W3CDTF">2023-12-06T10:15:14Z</dcterms:modified>
</cp:coreProperties>
</file>