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38" r:id="rId4"/>
    <p:sldId id="339" r:id="rId5"/>
    <p:sldId id="337" r:id="rId6"/>
    <p:sldId id="258" r:id="rId7"/>
    <p:sldId id="311" r:id="rId8"/>
    <p:sldId id="312" r:id="rId9"/>
    <p:sldId id="261" r:id="rId10"/>
    <p:sldId id="262" r:id="rId11"/>
    <p:sldId id="263" r:id="rId12"/>
    <p:sldId id="313" r:id="rId13"/>
    <p:sldId id="264" r:id="rId14"/>
    <p:sldId id="265" r:id="rId15"/>
    <p:sldId id="314" r:id="rId16"/>
    <p:sldId id="266" r:id="rId17"/>
    <p:sldId id="340" r:id="rId18"/>
    <p:sldId id="315" r:id="rId19"/>
    <p:sldId id="267" r:id="rId20"/>
    <p:sldId id="268" r:id="rId21"/>
    <p:sldId id="316" r:id="rId22"/>
    <p:sldId id="341" r:id="rId23"/>
    <p:sldId id="269" r:id="rId24"/>
    <p:sldId id="342" r:id="rId25"/>
    <p:sldId id="317" r:id="rId26"/>
    <p:sldId id="333" r:id="rId27"/>
    <p:sldId id="272" r:id="rId28"/>
    <p:sldId id="273" r:id="rId29"/>
    <p:sldId id="334" r:id="rId30"/>
    <p:sldId id="274" r:id="rId31"/>
    <p:sldId id="335" r:id="rId32"/>
    <p:sldId id="332" r:id="rId33"/>
    <p:sldId id="343" r:id="rId34"/>
    <p:sldId id="336" r:id="rId35"/>
    <p:sldId id="321" r:id="rId36"/>
    <p:sldId id="282" r:id="rId37"/>
    <p:sldId id="331" r:id="rId38"/>
  </p:sldIdLst>
  <p:sldSz cx="12192000" cy="6858000"/>
  <p:notesSz cx="6858000" cy="9144000"/>
  <p:defaultTextStyle>
    <a:defPPr>
      <a:defRPr lang="fr-BF"/>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6" d="100"/>
          <a:sy n="66" d="100"/>
        </p:scale>
        <p:origin x="6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63CA6-5852-4D48-AFC9-BA937F6578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a:extLst>
              <a:ext uri="{FF2B5EF4-FFF2-40B4-BE49-F238E27FC236}">
                <a16:creationId xmlns:a16="http://schemas.microsoft.com/office/drawing/2014/main" id="{83DC6842-1F40-4B0B-95A7-6C5C885BCD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a:extLst>
              <a:ext uri="{FF2B5EF4-FFF2-40B4-BE49-F238E27FC236}">
                <a16:creationId xmlns:a16="http://schemas.microsoft.com/office/drawing/2014/main" id="{077FDC19-A0CE-4CC6-B1E8-25EC3CAEDFF4}"/>
              </a:ext>
            </a:extLst>
          </p:cNvPr>
          <p:cNvSpPr>
            <a:spLocks noGrp="1"/>
          </p:cNvSpPr>
          <p:nvPr>
            <p:ph type="dt" sz="half" idx="10"/>
          </p:nvPr>
        </p:nvSpPr>
        <p:spPr/>
        <p:txBody>
          <a:bodyPr/>
          <a:lstStyle/>
          <a:p>
            <a:fld id="{7C97F8E2-847D-44B1-9708-B4CB44B928F3}" type="datetimeFigureOut">
              <a:rPr lang="fr-FR" smtClean="0"/>
              <a:t>05/11/2023</a:t>
            </a:fld>
            <a:endParaRPr lang="fr-FR"/>
          </a:p>
        </p:txBody>
      </p:sp>
      <p:sp>
        <p:nvSpPr>
          <p:cNvPr id="5" name="Footer Placeholder 4">
            <a:extLst>
              <a:ext uri="{FF2B5EF4-FFF2-40B4-BE49-F238E27FC236}">
                <a16:creationId xmlns:a16="http://schemas.microsoft.com/office/drawing/2014/main" id="{9D79A243-1C6A-4DEB-ACE8-697F1FBF71D9}"/>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2C624D78-8207-476F-9935-94026634EAC2}"/>
              </a:ext>
            </a:extLst>
          </p:cNvPr>
          <p:cNvSpPr>
            <a:spLocks noGrp="1"/>
          </p:cNvSpPr>
          <p:nvPr>
            <p:ph type="sldNum" sz="quarter" idx="12"/>
          </p:nvPr>
        </p:nvSpPr>
        <p:spPr/>
        <p:txBody>
          <a:bodyPr/>
          <a:lstStyle/>
          <a:p>
            <a:fld id="{67D8418D-137A-4490-A608-52036AF22B30}" type="slidenum">
              <a:rPr lang="fr-FR" smtClean="0"/>
              <a:t>‹#›</a:t>
            </a:fld>
            <a:endParaRPr lang="fr-FR"/>
          </a:p>
        </p:txBody>
      </p:sp>
    </p:spTree>
    <p:extLst>
      <p:ext uri="{BB962C8B-B14F-4D97-AF65-F5344CB8AC3E}">
        <p14:creationId xmlns:p14="http://schemas.microsoft.com/office/powerpoint/2010/main" val="3378705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B4C91-FECD-4C5F-9970-4A84A2CFA947}"/>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FD693EAB-2425-4278-83BE-E3C516F6C5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9EE7639F-C716-47B1-A042-844F8FBEDE43}"/>
              </a:ext>
            </a:extLst>
          </p:cNvPr>
          <p:cNvSpPr>
            <a:spLocks noGrp="1"/>
          </p:cNvSpPr>
          <p:nvPr>
            <p:ph type="dt" sz="half" idx="10"/>
          </p:nvPr>
        </p:nvSpPr>
        <p:spPr/>
        <p:txBody>
          <a:bodyPr/>
          <a:lstStyle/>
          <a:p>
            <a:fld id="{7C97F8E2-847D-44B1-9708-B4CB44B928F3}" type="datetimeFigureOut">
              <a:rPr lang="fr-FR" smtClean="0"/>
              <a:t>05/11/2023</a:t>
            </a:fld>
            <a:endParaRPr lang="fr-FR"/>
          </a:p>
        </p:txBody>
      </p:sp>
      <p:sp>
        <p:nvSpPr>
          <p:cNvPr id="5" name="Footer Placeholder 4">
            <a:extLst>
              <a:ext uri="{FF2B5EF4-FFF2-40B4-BE49-F238E27FC236}">
                <a16:creationId xmlns:a16="http://schemas.microsoft.com/office/drawing/2014/main" id="{F11A3ECE-753B-4393-8E04-D1F7F49E6D06}"/>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BA11567C-D0CC-4D65-A819-61B8081B0F0A}"/>
              </a:ext>
            </a:extLst>
          </p:cNvPr>
          <p:cNvSpPr>
            <a:spLocks noGrp="1"/>
          </p:cNvSpPr>
          <p:nvPr>
            <p:ph type="sldNum" sz="quarter" idx="12"/>
          </p:nvPr>
        </p:nvSpPr>
        <p:spPr/>
        <p:txBody>
          <a:bodyPr/>
          <a:lstStyle/>
          <a:p>
            <a:fld id="{67D8418D-137A-4490-A608-52036AF22B30}" type="slidenum">
              <a:rPr lang="fr-FR" smtClean="0"/>
              <a:t>‹#›</a:t>
            </a:fld>
            <a:endParaRPr lang="fr-FR"/>
          </a:p>
        </p:txBody>
      </p:sp>
    </p:spTree>
    <p:extLst>
      <p:ext uri="{BB962C8B-B14F-4D97-AF65-F5344CB8AC3E}">
        <p14:creationId xmlns:p14="http://schemas.microsoft.com/office/powerpoint/2010/main" val="2040492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876B0-2380-41A4-BED4-C75E204EB5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a:extLst>
              <a:ext uri="{FF2B5EF4-FFF2-40B4-BE49-F238E27FC236}">
                <a16:creationId xmlns:a16="http://schemas.microsoft.com/office/drawing/2014/main" id="{6A0C3039-8C6F-4B76-A59A-F72D30AB348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5E5D3DF-4075-41DE-AE48-C44D928C9385}"/>
              </a:ext>
            </a:extLst>
          </p:cNvPr>
          <p:cNvSpPr>
            <a:spLocks noGrp="1"/>
          </p:cNvSpPr>
          <p:nvPr>
            <p:ph type="dt" sz="half" idx="10"/>
          </p:nvPr>
        </p:nvSpPr>
        <p:spPr/>
        <p:txBody>
          <a:bodyPr/>
          <a:lstStyle/>
          <a:p>
            <a:fld id="{7C97F8E2-847D-44B1-9708-B4CB44B928F3}" type="datetimeFigureOut">
              <a:rPr lang="fr-FR" smtClean="0"/>
              <a:t>05/11/2023</a:t>
            </a:fld>
            <a:endParaRPr lang="fr-FR"/>
          </a:p>
        </p:txBody>
      </p:sp>
      <p:sp>
        <p:nvSpPr>
          <p:cNvPr id="5" name="Footer Placeholder 4">
            <a:extLst>
              <a:ext uri="{FF2B5EF4-FFF2-40B4-BE49-F238E27FC236}">
                <a16:creationId xmlns:a16="http://schemas.microsoft.com/office/drawing/2014/main" id="{493DDEB8-D50C-41A0-A67B-ED2C73E57F70}"/>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5FCCAAEF-9F58-4F5C-99A9-78A1F377936C}"/>
              </a:ext>
            </a:extLst>
          </p:cNvPr>
          <p:cNvSpPr>
            <a:spLocks noGrp="1"/>
          </p:cNvSpPr>
          <p:nvPr>
            <p:ph type="sldNum" sz="quarter" idx="12"/>
          </p:nvPr>
        </p:nvSpPr>
        <p:spPr/>
        <p:txBody>
          <a:bodyPr/>
          <a:lstStyle/>
          <a:p>
            <a:fld id="{67D8418D-137A-4490-A608-52036AF22B30}" type="slidenum">
              <a:rPr lang="fr-FR" smtClean="0"/>
              <a:t>‹#›</a:t>
            </a:fld>
            <a:endParaRPr lang="fr-FR"/>
          </a:p>
        </p:txBody>
      </p:sp>
    </p:spTree>
    <p:extLst>
      <p:ext uri="{BB962C8B-B14F-4D97-AF65-F5344CB8AC3E}">
        <p14:creationId xmlns:p14="http://schemas.microsoft.com/office/powerpoint/2010/main" val="524786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D1FFF-11FE-4C88-BC80-7D3E0207191A}"/>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FF4CDC1A-E5AB-4268-A3F8-CB9C1700CBB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a:extLst>
              <a:ext uri="{FF2B5EF4-FFF2-40B4-BE49-F238E27FC236}">
                <a16:creationId xmlns:a16="http://schemas.microsoft.com/office/drawing/2014/main" id="{32DC598D-B2FF-409F-B0AD-771EF02FC36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a:extLst>
              <a:ext uri="{FF2B5EF4-FFF2-40B4-BE49-F238E27FC236}">
                <a16:creationId xmlns:a16="http://schemas.microsoft.com/office/drawing/2014/main" id="{E35347E3-66A9-4763-BF7C-7CB3C7FE349E}"/>
              </a:ext>
            </a:extLst>
          </p:cNvPr>
          <p:cNvSpPr>
            <a:spLocks noGrp="1"/>
          </p:cNvSpPr>
          <p:nvPr>
            <p:ph type="dt" sz="half" idx="10"/>
          </p:nvPr>
        </p:nvSpPr>
        <p:spPr/>
        <p:txBody>
          <a:bodyPr/>
          <a:lstStyle/>
          <a:p>
            <a:fld id="{7C97F8E2-847D-44B1-9708-B4CB44B928F3}" type="datetimeFigureOut">
              <a:rPr lang="fr-FR" smtClean="0"/>
              <a:t>05/11/2023</a:t>
            </a:fld>
            <a:endParaRPr lang="fr-FR"/>
          </a:p>
        </p:txBody>
      </p:sp>
      <p:sp>
        <p:nvSpPr>
          <p:cNvPr id="6" name="Footer Placeholder 5">
            <a:extLst>
              <a:ext uri="{FF2B5EF4-FFF2-40B4-BE49-F238E27FC236}">
                <a16:creationId xmlns:a16="http://schemas.microsoft.com/office/drawing/2014/main" id="{22BC7CB9-0411-4354-83B3-BDA3ED928E65}"/>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E2AE7365-48ED-407C-86F3-C5E4E0E3439D}"/>
              </a:ext>
            </a:extLst>
          </p:cNvPr>
          <p:cNvSpPr>
            <a:spLocks noGrp="1"/>
          </p:cNvSpPr>
          <p:nvPr>
            <p:ph type="sldNum" sz="quarter" idx="12"/>
          </p:nvPr>
        </p:nvSpPr>
        <p:spPr/>
        <p:txBody>
          <a:bodyPr/>
          <a:lstStyle/>
          <a:p>
            <a:fld id="{67D8418D-137A-4490-A608-52036AF22B30}" type="slidenum">
              <a:rPr lang="fr-FR" smtClean="0"/>
              <a:t>‹#›</a:t>
            </a:fld>
            <a:endParaRPr lang="fr-FR"/>
          </a:p>
        </p:txBody>
      </p:sp>
    </p:spTree>
    <p:extLst>
      <p:ext uri="{BB962C8B-B14F-4D97-AF65-F5344CB8AC3E}">
        <p14:creationId xmlns:p14="http://schemas.microsoft.com/office/powerpoint/2010/main" val="3628813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25CBE-FB1C-4125-9C77-22A13A9D2DE0}"/>
              </a:ext>
            </a:extLst>
          </p:cNvPr>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a:extLst>
              <a:ext uri="{FF2B5EF4-FFF2-40B4-BE49-F238E27FC236}">
                <a16:creationId xmlns:a16="http://schemas.microsoft.com/office/drawing/2014/main" id="{132F6853-E5F2-4896-BF89-3BD20750D5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64E73E2-E729-4A36-9DE4-84B06B2B99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a:extLst>
              <a:ext uri="{FF2B5EF4-FFF2-40B4-BE49-F238E27FC236}">
                <a16:creationId xmlns:a16="http://schemas.microsoft.com/office/drawing/2014/main" id="{CA4C2FFD-A93E-478E-BA80-0EDBEBEC92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73A0A8-4BFA-40F3-89A2-E6EBA03A50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a:extLst>
              <a:ext uri="{FF2B5EF4-FFF2-40B4-BE49-F238E27FC236}">
                <a16:creationId xmlns:a16="http://schemas.microsoft.com/office/drawing/2014/main" id="{B6C21B06-EC2C-41ED-8F71-8C60672427A9}"/>
              </a:ext>
            </a:extLst>
          </p:cNvPr>
          <p:cNvSpPr>
            <a:spLocks noGrp="1"/>
          </p:cNvSpPr>
          <p:nvPr>
            <p:ph type="dt" sz="half" idx="10"/>
          </p:nvPr>
        </p:nvSpPr>
        <p:spPr/>
        <p:txBody>
          <a:bodyPr/>
          <a:lstStyle/>
          <a:p>
            <a:fld id="{7C97F8E2-847D-44B1-9708-B4CB44B928F3}" type="datetimeFigureOut">
              <a:rPr lang="fr-FR" smtClean="0"/>
              <a:t>05/11/2023</a:t>
            </a:fld>
            <a:endParaRPr lang="fr-FR"/>
          </a:p>
        </p:txBody>
      </p:sp>
      <p:sp>
        <p:nvSpPr>
          <p:cNvPr id="8" name="Footer Placeholder 7">
            <a:extLst>
              <a:ext uri="{FF2B5EF4-FFF2-40B4-BE49-F238E27FC236}">
                <a16:creationId xmlns:a16="http://schemas.microsoft.com/office/drawing/2014/main" id="{B6105B1A-8D90-4D59-BE15-69AE86640F35}"/>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07F35723-5EAF-47CF-A805-A4E9FBE64FDE}"/>
              </a:ext>
            </a:extLst>
          </p:cNvPr>
          <p:cNvSpPr>
            <a:spLocks noGrp="1"/>
          </p:cNvSpPr>
          <p:nvPr>
            <p:ph type="sldNum" sz="quarter" idx="12"/>
          </p:nvPr>
        </p:nvSpPr>
        <p:spPr/>
        <p:txBody>
          <a:bodyPr/>
          <a:lstStyle/>
          <a:p>
            <a:fld id="{67D8418D-137A-4490-A608-52036AF22B30}" type="slidenum">
              <a:rPr lang="fr-FR" smtClean="0"/>
              <a:t>‹#›</a:t>
            </a:fld>
            <a:endParaRPr lang="fr-FR"/>
          </a:p>
        </p:txBody>
      </p:sp>
    </p:spTree>
    <p:extLst>
      <p:ext uri="{BB962C8B-B14F-4D97-AF65-F5344CB8AC3E}">
        <p14:creationId xmlns:p14="http://schemas.microsoft.com/office/powerpoint/2010/main" val="650867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B26BC-D3E6-4125-8797-5E1DAD89688A}"/>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E12281FF-BA3B-457C-8E83-631B4B09ED56}"/>
              </a:ext>
            </a:extLst>
          </p:cNvPr>
          <p:cNvSpPr>
            <a:spLocks noGrp="1"/>
          </p:cNvSpPr>
          <p:nvPr>
            <p:ph type="dt" sz="half" idx="10"/>
          </p:nvPr>
        </p:nvSpPr>
        <p:spPr/>
        <p:txBody>
          <a:bodyPr/>
          <a:lstStyle/>
          <a:p>
            <a:fld id="{7C97F8E2-847D-44B1-9708-B4CB44B928F3}" type="datetimeFigureOut">
              <a:rPr lang="fr-FR" smtClean="0"/>
              <a:t>05/11/2023</a:t>
            </a:fld>
            <a:endParaRPr lang="fr-FR"/>
          </a:p>
        </p:txBody>
      </p:sp>
      <p:sp>
        <p:nvSpPr>
          <p:cNvPr id="4" name="Footer Placeholder 3">
            <a:extLst>
              <a:ext uri="{FF2B5EF4-FFF2-40B4-BE49-F238E27FC236}">
                <a16:creationId xmlns:a16="http://schemas.microsoft.com/office/drawing/2014/main" id="{BB85E678-D299-44CE-849F-C59566636A55}"/>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A96CBD87-655D-4C57-ABD1-B234169A2D64}"/>
              </a:ext>
            </a:extLst>
          </p:cNvPr>
          <p:cNvSpPr>
            <a:spLocks noGrp="1"/>
          </p:cNvSpPr>
          <p:nvPr>
            <p:ph type="sldNum" sz="quarter" idx="12"/>
          </p:nvPr>
        </p:nvSpPr>
        <p:spPr/>
        <p:txBody>
          <a:bodyPr/>
          <a:lstStyle/>
          <a:p>
            <a:fld id="{67D8418D-137A-4490-A608-52036AF22B30}" type="slidenum">
              <a:rPr lang="fr-FR" smtClean="0"/>
              <a:t>‹#›</a:t>
            </a:fld>
            <a:endParaRPr lang="fr-FR"/>
          </a:p>
        </p:txBody>
      </p:sp>
    </p:spTree>
    <p:extLst>
      <p:ext uri="{BB962C8B-B14F-4D97-AF65-F5344CB8AC3E}">
        <p14:creationId xmlns:p14="http://schemas.microsoft.com/office/powerpoint/2010/main" val="2323311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5509F2-C747-4F01-AFD4-122E672D6EFB}"/>
              </a:ext>
            </a:extLst>
          </p:cNvPr>
          <p:cNvSpPr>
            <a:spLocks noGrp="1"/>
          </p:cNvSpPr>
          <p:nvPr>
            <p:ph type="dt" sz="half" idx="10"/>
          </p:nvPr>
        </p:nvSpPr>
        <p:spPr/>
        <p:txBody>
          <a:bodyPr/>
          <a:lstStyle/>
          <a:p>
            <a:fld id="{7C97F8E2-847D-44B1-9708-B4CB44B928F3}" type="datetimeFigureOut">
              <a:rPr lang="fr-FR" smtClean="0"/>
              <a:t>05/11/2023</a:t>
            </a:fld>
            <a:endParaRPr lang="fr-FR"/>
          </a:p>
        </p:txBody>
      </p:sp>
      <p:sp>
        <p:nvSpPr>
          <p:cNvPr id="3" name="Footer Placeholder 2">
            <a:extLst>
              <a:ext uri="{FF2B5EF4-FFF2-40B4-BE49-F238E27FC236}">
                <a16:creationId xmlns:a16="http://schemas.microsoft.com/office/drawing/2014/main" id="{F3998400-5F13-4758-A614-8FB072A67213}"/>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345E1E84-E946-4AC2-A721-AA7EF64A7513}"/>
              </a:ext>
            </a:extLst>
          </p:cNvPr>
          <p:cNvSpPr>
            <a:spLocks noGrp="1"/>
          </p:cNvSpPr>
          <p:nvPr>
            <p:ph type="sldNum" sz="quarter" idx="12"/>
          </p:nvPr>
        </p:nvSpPr>
        <p:spPr/>
        <p:txBody>
          <a:bodyPr/>
          <a:lstStyle/>
          <a:p>
            <a:fld id="{67D8418D-137A-4490-A608-52036AF22B30}" type="slidenum">
              <a:rPr lang="fr-FR" smtClean="0"/>
              <a:t>‹#›</a:t>
            </a:fld>
            <a:endParaRPr lang="fr-FR"/>
          </a:p>
        </p:txBody>
      </p:sp>
    </p:spTree>
    <p:extLst>
      <p:ext uri="{BB962C8B-B14F-4D97-AF65-F5344CB8AC3E}">
        <p14:creationId xmlns:p14="http://schemas.microsoft.com/office/powerpoint/2010/main" val="927540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69E52-255C-4805-B5C3-41602130B5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7AE1AE6A-5103-481C-85A6-D9B9ED6EE8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a:extLst>
              <a:ext uri="{FF2B5EF4-FFF2-40B4-BE49-F238E27FC236}">
                <a16:creationId xmlns:a16="http://schemas.microsoft.com/office/drawing/2014/main" id="{B24D1224-C5EE-4678-9404-285BC6BF71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D78859-F03B-43D4-8F60-E45AE99D5C61}"/>
              </a:ext>
            </a:extLst>
          </p:cNvPr>
          <p:cNvSpPr>
            <a:spLocks noGrp="1"/>
          </p:cNvSpPr>
          <p:nvPr>
            <p:ph type="dt" sz="half" idx="10"/>
          </p:nvPr>
        </p:nvSpPr>
        <p:spPr/>
        <p:txBody>
          <a:bodyPr/>
          <a:lstStyle/>
          <a:p>
            <a:fld id="{7C97F8E2-847D-44B1-9708-B4CB44B928F3}" type="datetimeFigureOut">
              <a:rPr lang="fr-FR" smtClean="0"/>
              <a:t>05/11/2023</a:t>
            </a:fld>
            <a:endParaRPr lang="fr-FR"/>
          </a:p>
        </p:txBody>
      </p:sp>
      <p:sp>
        <p:nvSpPr>
          <p:cNvPr id="6" name="Footer Placeholder 5">
            <a:extLst>
              <a:ext uri="{FF2B5EF4-FFF2-40B4-BE49-F238E27FC236}">
                <a16:creationId xmlns:a16="http://schemas.microsoft.com/office/drawing/2014/main" id="{BC391232-0FA1-4C67-BE48-B93C056020F7}"/>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B9571BFE-6893-4C50-9352-CBAB15235344}"/>
              </a:ext>
            </a:extLst>
          </p:cNvPr>
          <p:cNvSpPr>
            <a:spLocks noGrp="1"/>
          </p:cNvSpPr>
          <p:nvPr>
            <p:ph type="sldNum" sz="quarter" idx="12"/>
          </p:nvPr>
        </p:nvSpPr>
        <p:spPr/>
        <p:txBody>
          <a:bodyPr/>
          <a:lstStyle/>
          <a:p>
            <a:fld id="{67D8418D-137A-4490-A608-52036AF22B30}" type="slidenum">
              <a:rPr lang="fr-FR" smtClean="0"/>
              <a:t>‹#›</a:t>
            </a:fld>
            <a:endParaRPr lang="fr-FR"/>
          </a:p>
        </p:txBody>
      </p:sp>
    </p:spTree>
    <p:extLst>
      <p:ext uri="{BB962C8B-B14F-4D97-AF65-F5344CB8AC3E}">
        <p14:creationId xmlns:p14="http://schemas.microsoft.com/office/powerpoint/2010/main" val="2132735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D29E6-0DD4-4799-80F3-DDB475F26B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a:extLst>
              <a:ext uri="{FF2B5EF4-FFF2-40B4-BE49-F238E27FC236}">
                <a16:creationId xmlns:a16="http://schemas.microsoft.com/office/drawing/2014/main" id="{CFE4E720-C5B3-4C73-9044-E1DAE3292C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a:extLst>
              <a:ext uri="{FF2B5EF4-FFF2-40B4-BE49-F238E27FC236}">
                <a16:creationId xmlns:a16="http://schemas.microsoft.com/office/drawing/2014/main" id="{5BC41EB1-699B-4A43-902E-DB499CC25A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253D30-BB75-43CE-861A-65C8D7AFEA5A}"/>
              </a:ext>
            </a:extLst>
          </p:cNvPr>
          <p:cNvSpPr>
            <a:spLocks noGrp="1"/>
          </p:cNvSpPr>
          <p:nvPr>
            <p:ph type="dt" sz="half" idx="10"/>
          </p:nvPr>
        </p:nvSpPr>
        <p:spPr/>
        <p:txBody>
          <a:bodyPr/>
          <a:lstStyle/>
          <a:p>
            <a:fld id="{7C97F8E2-847D-44B1-9708-B4CB44B928F3}" type="datetimeFigureOut">
              <a:rPr lang="fr-FR" smtClean="0"/>
              <a:t>05/11/2023</a:t>
            </a:fld>
            <a:endParaRPr lang="fr-FR"/>
          </a:p>
        </p:txBody>
      </p:sp>
      <p:sp>
        <p:nvSpPr>
          <p:cNvPr id="6" name="Footer Placeholder 5">
            <a:extLst>
              <a:ext uri="{FF2B5EF4-FFF2-40B4-BE49-F238E27FC236}">
                <a16:creationId xmlns:a16="http://schemas.microsoft.com/office/drawing/2014/main" id="{524561F8-8EB8-4A50-A60E-27DBCBAEB946}"/>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584DBADE-B21B-4D62-B5E3-FA4A174BEEB8}"/>
              </a:ext>
            </a:extLst>
          </p:cNvPr>
          <p:cNvSpPr>
            <a:spLocks noGrp="1"/>
          </p:cNvSpPr>
          <p:nvPr>
            <p:ph type="sldNum" sz="quarter" idx="12"/>
          </p:nvPr>
        </p:nvSpPr>
        <p:spPr/>
        <p:txBody>
          <a:bodyPr/>
          <a:lstStyle/>
          <a:p>
            <a:fld id="{67D8418D-137A-4490-A608-52036AF22B30}" type="slidenum">
              <a:rPr lang="fr-FR" smtClean="0"/>
              <a:t>‹#›</a:t>
            </a:fld>
            <a:endParaRPr lang="fr-FR"/>
          </a:p>
        </p:txBody>
      </p:sp>
    </p:spTree>
    <p:extLst>
      <p:ext uri="{BB962C8B-B14F-4D97-AF65-F5344CB8AC3E}">
        <p14:creationId xmlns:p14="http://schemas.microsoft.com/office/powerpoint/2010/main" val="1729454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DAC22-869D-4454-9EC2-6D06DBEC22B9}"/>
              </a:ext>
            </a:extLst>
          </p:cNvPr>
          <p:cNvSpPr>
            <a:spLocks noGrp="1"/>
          </p:cNvSpPr>
          <p:nvPr>
            <p:ph type="title"/>
          </p:nvPr>
        </p:nvSpPr>
        <p:spPr/>
        <p:txBody>
          <a:bodyPr/>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7B63EA8C-0E40-4532-AEF2-9EED586D474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B67423AD-F169-4147-8992-041273D34EE6}"/>
              </a:ext>
            </a:extLst>
          </p:cNvPr>
          <p:cNvSpPr>
            <a:spLocks noGrp="1"/>
          </p:cNvSpPr>
          <p:nvPr>
            <p:ph type="dt" sz="half" idx="10"/>
          </p:nvPr>
        </p:nvSpPr>
        <p:spPr/>
        <p:txBody>
          <a:bodyPr/>
          <a:lstStyle/>
          <a:p>
            <a:fld id="{7C97F8E2-847D-44B1-9708-B4CB44B928F3}" type="datetimeFigureOut">
              <a:rPr lang="fr-FR" smtClean="0"/>
              <a:t>05/11/2023</a:t>
            </a:fld>
            <a:endParaRPr lang="fr-FR"/>
          </a:p>
        </p:txBody>
      </p:sp>
      <p:sp>
        <p:nvSpPr>
          <p:cNvPr id="5" name="Footer Placeholder 4">
            <a:extLst>
              <a:ext uri="{FF2B5EF4-FFF2-40B4-BE49-F238E27FC236}">
                <a16:creationId xmlns:a16="http://schemas.microsoft.com/office/drawing/2014/main" id="{AA127261-260E-413B-BB5C-707FE64C6792}"/>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0F42F37D-2757-4A16-9C48-74CEAB5221DB}"/>
              </a:ext>
            </a:extLst>
          </p:cNvPr>
          <p:cNvSpPr>
            <a:spLocks noGrp="1"/>
          </p:cNvSpPr>
          <p:nvPr>
            <p:ph type="sldNum" sz="quarter" idx="12"/>
          </p:nvPr>
        </p:nvSpPr>
        <p:spPr/>
        <p:txBody>
          <a:bodyPr/>
          <a:lstStyle/>
          <a:p>
            <a:fld id="{67D8418D-137A-4490-A608-52036AF22B30}" type="slidenum">
              <a:rPr lang="fr-FR" smtClean="0"/>
              <a:t>‹#›</a:t>
            </a:fld>
            <a:endParaRPr lang="fr-FR"/>
          </a:p>
        </p:txBody>
      </p:sp>
    </p:spTree>
    <p:extLst>
      <p:ext uri="{BB962C8B-B14F-4D97-AF65-F5344CB8AC3E}">
        <p14:creationId xmlns:p14="http://schemas.microsoft.com/office/powerpoint/2010/main" val="1144891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C50A93-8154-48D3-98CB-C33E17512EE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2BB006E6-C055-4AA1-9E78-5C8DF4FBC2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3D623419-07B3-46E4-BB1A-E9F4A239D7A0}"/>
              </a:ext>
            </a:extLst>
          </p:cNvPr>
          <p:cNvSpPr>
            <a:spLocks noGrp="1"/>
          </p:cNvSpPr>
          <p:nvPr>
            <p:ph type="dt" sz="half" idx="10"/>
          </p:nvPr>
        </p:nvSpPr>
        <p:spPr/>
        <p:txBody>
          <a:bodyPr/>
          <a:lstStyle/>
          <a:p>
            <a:fld id="{7C97F8E2-847D-44B1-9708-B4CB44B928F3}" type="datetimeFigureOut">
              <a:rPr lang="fr-FR" smtClean="0"/>
              <a:t>05/11/2023</a:t>
            </a:fld>
            <a:endParaRPr lang="fr-FR"/>
          </a:p>
        </p:txBody>
      </p:sp>
      <p:sp>
        <p:nvSpPr>
          <p:cNvPr id="5" name="Footer Placeholder 4">
            <a:extLst>
              <a:ext uri="{FF2B5EF4-FFF2-40B4-BE49-F238E27FC236}">
                <a16:creationId xmlns:a16="http://schemas.microsoft.com/office/drawing/2014/main" id="{0D465AFB-D27F-49FD-A34A-53D9849FFFFE}"/>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C9FE18D7-650D-47EE-9483-1B44A7E8CF9D}"/>
              </a:ext>
            </a:extLst>
          </p:cNvPr>
          <p:cNvSpPr>
            <a:spLocks noGrp="1"/>
          </p:cNvSpPr>
          <p:nvPr>
            <p:ph type="sldNum" sz="quarter" idx="12"/>
          </p:nvPr>
        </p:nvSpPr>
        <p:spPr/>
        <p:txBody>
          <a:bodyPr/>
          <a:lstStyle/>
          <a:p>
            <a:fld id="{67D8418D-137A-4490-A608-52036AF22B30}" type="slidenum">
              <a:rPr lang="fr-FR" smtClean="0"/>
              <a:t>‹#›</a:t>
            </a:fld>
            <a:endParaRPr lang="fr-FR"/>
          </a:p>
        </p:txBody>
      </p:sp>
    </p:spTree>
    <p:extLst>
      <p:ext uri="{BB962C8B-B14F-4D97-AF65-F5344CB8AC3E}">
        <p14:creationId xmlns:p14="http://schemas.microsoft.com/office/powerpoint/2010/main" val="1412868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A4B16B-088D-47B1-9288-DD123A744E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a:extLst>
              <a:ext uri="{FF2B5EF4-FFF2-40B4-BE49-F238E27FC236}">
                <a16:creationId xmlns:a16="http://schemas.microsoft.com/office/drawing/2014/main" id="{AE99CB08-B88F-4B20-AD38-215B89CC1E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882F9D52-C8CB-4EC3-86A1-0941876536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97F8E2-847D-44B1-9708-B4CB44B928F3}" type="datetimeFigureOut">
              <a:rPr lang="fr-FR" smtClean="0"/>
              <a:t>05/11/2023</a:t>
            </a:fld>
            <a:endParaRPr lang="fr-FR"/>
          </a:p>
        </p:txBody>
      </p:sp>
      <p:sp>
        <p:nvSpPr>
          <p:cNvPr id="5" name="Footer Placeholder 4">
            <a:extLst>
              <a:ext uri="{FF2B5EF4-FFF2-40B4-BE49-F238E27FC236}">
                <a16:creationId xmlns:a16="http://schemas.microsoft.com/office/drawing/2014/main" id="{C24BD188-0ADC-4591-839D-540EA4D45C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C8A71315-E773-4603-B7DF-9E94D7D47E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D8418D-137A-4490-A608-52036AF22B30}" type="slidenum">
              <a:rPr lang="fr-FR" smtClean="0"/>
              <a:t>‹#›</a:t>
            </a:fld>
            <a:endParaRPr lang="fr-FR"/>
          </a:p>
        </p:txBody>
      </p:sp>
    </p:spTree>
    <p:extLst>
      <p:ext uri="{BB962C8B-B14F-4D97-AF65-F5344CB8AC3E}">
        <p14:creationId xmlns:p14="http://schemas.microsoft.com/office/powerpoint/2010/main" val="6518892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BF"/>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journals.sagepub.com/doi/10.1177/00020397211050080#bibr10-00020397211050080" TargetMode="External"/><Relationship Id="rId2" Type="http://schemas.openxmlformats.org/officeDocument/2006/relationships/hyperlink" Target="https://journals.sagepub.com/doi/10.1177/00020397211050080#bibr7-00020397211050080"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journals.sagepub.com/doi/10.1177/00020397211050080#bibr27-00020397211050080" TargetMode="External"/><Relationship Id="rId2" Type="http://schemas.openxmlformats.org/officeDocument/2006/relationships/hyperlink" Target="https://journals.sagepub.com/doi/10.1177/00020397211050080#bibr16-00020397211050080" TargetMode="External"/><Relationship Id="rId1" Type="http://schemas.openxmlformats.org/officeDocument/2006/relationships/slideLayout" Target="../slideLayouts/slideLayout2.xml"/><Relationship Id="rId5" Type="http://schemas.openxmlformats.org/officeDocument/2006/relationships/hyperlink" Target="https://journals.sagepub.com/doi/10.1177/00020397211050080#bibr30-00020397211050080" TargetMode="External"/><Relationship Id="rId4" Type="http://schemas.openxmlformats.org/officeDocument/2006/relationships/hyperlink" Target="https://journals.sagepub.com/doi/10.1177/00020397211050080#bibr29-00020397211050080"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C3A9D-CED6-4425-9C7A-5378A51A4483}"/>
              </a:ext>
            </a:extLst>
          </p:cNvPr>
          <p:cNvSpPr>
            <a:spLocks noGrp="1"/>
          </p:cNvSpPr>
          <p:nvPr>
            <p:ph type="ctrTitle"/>
          </p:nvPr>
        </p:nvSpPr>
        <p:spPr>
          <a:xfrm>
            <a:off x="1408497" y="679601"/>
            <a:ext cx="9144000" cy="1495709"/>
          </a:xfrm>
        </p:spPr>
        <p:txBody>
          <a:bodyPr/>
          <a:lstStyle/>
          <a:p>
            <a:r>
              <a:rPr lang="tr-TR" b="1" dirty="0"/>
              <a:t>GLOBAL IR- VOICES UP</a:t>
            </a:r>
            <a:endParaRPr lang="fr-FR" b="1" dirty="0"/>
          </a:p>
        </p:txBody>
      </p:sp>
      <p:sp>
        <p:nvSpPr>
          <p:cNvPr id="3" name="Subtitle 2">
            <a:extLst>
              <a:ext uri="{FF2B5EF4-FFF2-40B4-BE49-F238E27FC236}">
                <a16:creationId xmlns:a16="http://schemas.microsoft.com/office/drawing/2014/main" id="{3DC89C04-B121-42EE-94EF-A9CD71455D7D}"/>
              </a:ext>
            </a:extLst>
          </p:cNvPr>
          <p:cNvSpPr>
            <a:spLocks noGrp="1"/>
          </p:cNvSpPr>
          <p:nvPr>
            <p:ph type="subTitle" idx="1"/>
          </p:nvPr>
        </p:nvSpPr>
        <p:spPr>
          <a:xfrm>
            <a:off x="1235242" y="3026929"/>
            <a:ext cx="9144000" cy="1655762"/>
          </a:xfrm>
        </p:spPr>
        <p:txBody>
          <a:bodyPr/>
          <a:lstStyle/>
          <a:p>
            <a:r>
              <a:rPr lang="tr-TR" b="1" dirty="0"/>
              <a:t>Dr.Samiratou DIPAMA</a:t>
            </a:r>
          </a:p>
          <a:p>
            <a:r>
              <a:rPr lang="tr-TR" b="1" dirty="0"/>
              <a:t>Thomas Sankara University( Burkina Faso)</a:t>
            </a:r>
          </a:p>
          <a:p>
            <a:r>
              <a:rPr lang="tr-TR" b="1" dirty="0"/>
              <a:t>dipamamis@yahoo.fr</a:t>
            </a:r>
          </a:p>
        </p:txBody>
      </p:sp>
    </p:spTree>
    <p:extLst>
      <p:ext uri="{BB962C8B-B14F-4D97-AF65-F5344CB8AC3E}">
        <p14:creationId xmlns:p14="http://schemas.microsoft.com/office/powerpoint/2010/main" val="3353613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14C96-97B4-4C76-B1AF-D02E3565FEFB}"/>
              </a:ext>
            </a:extLst>
          </p:cNvPr>
          <p:cNvSpPr>
            <a:spLocks noGrp="1"/>
          </p:cNvSpPr>
          <p:nvPr>
            <p:ph type="title"/>
          </p:nvPr>
        </p:nvSpPr>
        <p:spPr>
          <a:xfrm>
            <a:off x="838200" y="365125"/>
            <a:ext cx="10515600" cy="491523"/>
          </a:xfrm>
        </p:spPr>
        <p:txBody>
          <a:bodyPr>
            <a:normAutofit fontScale="90000"/>
          </a:bodyPr>
          <a:lstStyle/>
          <a:p>
            <a:r>
              <a:rPr lang="tr-TR" b="1" dirty="0"/>
              <a:t>Introduction</a:t>
            </a:r>
            <a:endParaRPr lang="fr-FR" b="1" dirty="0"/>
          </a:p>
        </p:txBody>
      </p:sp>
      <p:sp>
        <p:nvSpPr>
          <p:cNvPr id="3" name="Content Placeholder 2">
            <a:extLst>
              <a:ext uri="{FF2B5EF4-FFF2-40B4-BE49-F238E27FC236}">
                <a16:creationId xmlns:a16="http://schemas.microsoft.com/office/drawing/2014/main" id="{7B272AAD-2883-4870-B519-1CD7915B87FE}"/>
              </a:ext>
            </a:extLst>
          </p:cNvPr>
          <p:cNvSpPr>
            <a:spLocks noGrp="1"/>
          </p:cNvSpPr>
          <p:nvPr>
            <p:ph idx="1"/>
          </p:nvPr>
        </p:nvSpPr>
        <p:spPr>
          <a:xfrm>
            <a:off x="838200" y="1116531"/>
            <a:ext cx="10515600" cy="5060432"/>
          </a:xfrm>
        </p:spPr>
        <p:txBody>
          <a:bodyPr>
            <a:normAutofit/>
          </a:bodyPr>
          <a:lstStyle/>
          <a:p>
            <a:pPr algn="just"/>
            <a:r>
              <a:rPr lang="fr-BF" sz="3200" dirty="0">
                <a:solidFill>
                  <a:srgbClr val="000000"/>
                </a:solidFill>
                <a:effectLst/>
                <a:ea typeface="Times New Roman" panose="02020603050405020304" pitchFamily="18" charset="0"/>
                <a:cs typeface="Times New Roman" panose="02020603050405020304" pitchFamily="18" charset="0"/>
              </a:rPr>
              <a:t>The </a:t>
            </a:r>
            <a:r>
              <a:rPr lang="fr-BF" sz="3200" dirty="0" err="1">
                <a:solidFill>
                  <a:srgbClr val="000000"/>
                </a:solidFill>
                <a:effectLst/>
                <a:ea typeface="Times New Roman" panose="02020603050405020304" pitchFamily="18" charset="0"/>
                <a:cs typeface="Times New Roman" panose="02020603050405020304" pitchFamily="18" charset="0"/>
              </a:rPr>
              <a:t>idea</a:t>
            </a:r>
            <a:r>
              <a:rPr lang="fr-BF" sz="3200" dirty="0">
                <a:solidFill>
                  <a:srgbClr val="000000"/>
                </a:solidFill>
                <a:effectLst/>
                <a:ea typeface="Times New Roman" panose="02020603050405020304" pitchFamily="18" charset="0"/>
                <a:cs typeface="Times New Roman" panose="02020603050405020304" pitchFamily="18" charset="0"/>
              </a:rPr>
              <a:t> of a global IR challenges </a:t>
            </a:r>
            <a:r>
              <a:rPr lang="fr-BF" sz="3200" dirty="0" err="1">
                <a:solidFill>
                  <a:srgbClr val="000000"/>
                </a:solidFill>
                <a:effectLst/>
                <a:ea typeface="Times New Roman" panose="02020603050405020304" pitchFamily="18" charset="0"/>
                <a:cs typeface="Times New Roman" panose="02020603050405020304" pitchFamily="18" charset="0"/>
              </a:rPr>
              <a:t>traditional</a:t>
            </a:r>
            <a:r>
              <a:rPr lang="fr-BF" sz="3200" dirty="0">
                <a:solidFill>
                  <a:srgbClr val="000000"/>
                </a:solidFill>
                <a:effectLst/>
                <a:ea typeface="Times New Roman" panose="02020603050405020304" pitchFamily="18" charset="0"/>
                <a:cs typeface="Times New Roman" panose="02020603050405020304" pitchFamily="18" charset="0"/>
              </a:rPr>
              <a:t> </a:t>
            </a:r>
            <a:r>
              <a:rPr lang="fr-BF" sz="3200" dirty="0" err="1">
                <a:solidFill>
                  <a:srgbClr val="000000"/>
                </a:solidFill>
                <a:effectLst/>
                <a:ea typeface="Times New Roman" panose="02020603050405020304" pitchFamily="18" charset="0"/>
                <a:cs typeface="Times New Roman" panose="02020603050405020304" pitchFamily="18" charset="0"/>
              </a:rPr>
              <a:t>IR’s</a:t>
            </a:r>
            <a:r>
              <a:rPr lang="fr-BF" sz="3200" dirty="0">
                <a:solidFill>
                  <a:srgbClr val="000000"/>
                </a:solidFill>
                <a:effectLst/>
                <a:ea typeface="Times New Roman" panose="02020603050405020304" pitchFamily="18" charset="0"/>
                <a:cs typeface="Times New Roman" panose="02020603050405020304" pitchFamily="18" charset="0"/>
              </a:rPr>
              <a:t> </a:t>
            </a:r>
            <a:r>
              <a:rPr lang="fr-BF" sz="3200" dirty="0" err="1">
                <a:solidFill>
                  <a:srgbClr val="000000"/>
                </a:solidFill>
                <a:effectLst/>
                <a:ea typeface="Times New Roman" panose="02020603050405020304" pitchFamily="18" charset="0"/>
                <a:cs typeface="Times New Roman" panose="02020603050405020304" pitchFamily="18" charset="0"/>
              </a:rPr>
              <a:t>neglect</a:t>
            </a:r>
            <a:r>
              <a:rPr lang="fr-BF" sz="3200" dirty="0">
                <a:solidFill>
                  <a:srgbClr val="000000"/>
                </a:solidFill>
                <a:effectLst/>
                <a:ea typeface="Times New Roman" panose="02020603050405020304" pitchFamily="18" charset="0"/>
                <a:cs typeface="Times New Roman" panose="02020603050405020304" pitchFamily="18" charset="0"/>
              </a:rPr>
              <a:t> and marginalisation of the </a:t>
            </a:r>
            <a:r>
              <a:rPr lang="fr-BF" sz="3200" dirty="0" err="1">
                <a:solidFill>
                  <a:srgbClr val="000000"/>
                </a:solidFill>
                <a:effectLst/>
                <a:ea typeface="Times New Roman" panose="02020603050405020304" pitchFamily="18" charset="0"/>
                <a:cs typeface="Times New Roman" panose="02020603050405020304" pitchFamily="18" charset="0"/>
              </a:rPr>
              <a:t>voices</a:t>
            </a:r>
            <a:r>
              <a:rPr lang="fr-BF" sz="3200" dirty="0">
                <a:solidFill>
                  <a:srgbClr val="000000"/>
                </a:solidFill>
                <a:effectLst/>
                <a:ea typeface="Times New Roman" panose="02020603050405020304" pitchFamily="18" charset="0"/>
                <a:cs typeface="Times New Roman" panose="02020603050405020304" pitchFamily="18" charset="0"/>
              </a:rPr>
              <a:t> and </a:t>
            </a:r>
            <a:r>
              <a:rPr lang="fr-BF" sz="3200" dirty="0" err="1">
                <a:solidFill>
                  <a:srgbClr val="000000"/>
                </a:solidFill>
                <a:effectLst/>
                <a:ea typeface="Times New Roman" panose="02020603050405020304" pitchFamily="18" charset="0"/>
                <a:cs typeface="Times New Roman" panose="02020603050405020304" pitchFamily="18" charset="0"/>
              </a:rPr>
              <a:t>experiences</a:t>
            </a:r>
            <a:r>
              <a:rPr lang="fr-BF" sz="3200" dirty="0">
                <a:solidFill>
                  <a:srgbClr val="000000"/>
                </a:solidFill>
                <a:effectLst/>
                <a:ea typeface="Times New Roman" panose="02020603050405020304" pitchFamily="18" charset="0"/>
                <a:cs typeface="Times New Roman" panose="02020603050405020304" pitchFamily="18" charset="0"/>
              </a:rPr>
              <a:t> of the non-Western world, or the Global South.</a:t>
            </a:r>
            <a:endParaRPr lang="tr-TR" sz="3200" dirty="0">
              <a:solidFill>
                <a:srgbClr val="000000"/>
              </a:solidFill>
              <a:effectLst/>
              <a:ea typeface="Times New Roman" panose="02020603050405020304" pitchFamily="18" charset="0"/>
              <a:cs typeface="Times New Roman" panose="02020603050405020304" pitchFamily="18" charset="0"/>
            </a:endParaRPr>
          </a:p>
          <a:p>
            <a:pPr algn="just"/>
            <a:r>
              <a:rPr lang="fr-BF" sz="3200" dirty="0">
                <a:solidFill>
                  <a:srgbClr val="000000"/>
                </a:solidFill>
                <a:effectLst/>
                <a:ea typeface="Times New Roman" panose="02020603050405020304" pitchFamily="18" charset="0"/>
                <a:cs typeface="Times New Roman" panose="02020603050405020304" pitchFamily="18" charset="0"/>
              </a:rPr>
              <a:t> The principal </a:t>
            </a:r>
            <a:r>
              <a:rPr lang="fr-BF" sz="3200" dirty="0" err="1">
                <a:solidFill>
                  <a:srgbClr val="000000"/>
                </a:solidFill>
                <a:effectLst/>
                <a:ea typeface="Times New Roman" panose="02020603050405020304" pitchFamily="18" charset="0"/>
                <a:cs typeface="Times New Roman" panose="02020603050405020304" pitchFamily="18" charset="0"/>
              </a:rPr>
              <a:t>aim</a:t>
            </a:r>
            <a:r>
              <a:rPr lang="fr-BF" sz="3200" dirty="0">
                <a:solidFill>
                  <a:srgbClr val="000000"/>
                </a:solidFill>
                <a:effectLst/>
                <a:ea typeface="Times New Roman" panose="02020603050405020304" pitchFamily="18" charset="0"/>
                <a:cs typeface="Times New Roman" panose="02020603050405020304" pitchFamily="18" charset="0"/>
              </a:rPr>
              <a:t> of global IR </a:t>
            </a:r>
            <a:r>
              <a:rPr lang="fr-BF" sz="3200" dirty="0" err="1">
                <a:solidFill>
                  <a:srgbClr val="000000"/>
                </a:solidFill>
                <a:effectLst/>
                <a:ea typeface="Times New Roman" panose="02020603050405020304" pitchFamily="18" charset="0"/>
                <a:cs typeface="Times New Roman" panose="02020603050405020304" pitchFamily="18" charset="0"/>
              </a:rPr>
              <a:t>is</a:t>
            </a:r>
            <a:r>
              <a:rPr lang="fr-BF" sz="3200" dirty="0">
                <a:solidFill>
                  <a:srgbClr val="000000"/>
                </a:solidFill>
                <a:effectLst/>
                <a:ea typeface="Times New Roman" panose="02020603050405020304" pitchFamily="18" charset="0"/>
                <a:cs typeface="Times New Roman" panose="02020603050405020304" pitchFamily="18" charset="0"/>
              </a:rPr>
              <a:t> to ‘</a:t>
            </a:r>
            <a:r>
              <a:rPr lang="fr-BF" sz="3200" dirty="0" err="1">
                <a:solidFill>
                  <a:srgbClr val="000000"/>
                </a:solidFill>
                <a:effectLst/>
                <a:ea typeface="Times New Roman" panose="02020603050405020304" pitchFamily="18" charset="0"/>
                <a:cs typeface="Times New Roman" panose="02020603050405020304" pitchFamily="18" charset="0"/>
              </a:rPr>
              <a:t>bring</a:t>
            </a:r>
            <a:r>
              <a:rPr lang="fr-BF" sz="3200" dirty="0">
                <a:solidFill>
                  <a:srgbClr val="000000"/>
                </a:solidFill>
                <a:effectLst/>
                <a:ea typeface="Times New Roman" panose="02020603050405020304" pitchFamily="18" charset="0"/>
                <a:cs typeface="Times New Roman" panose="02020603050405020304" pitchFamily="18" charset="0"/>
              </a:rPr>
              <a:t> the </a:t>
            </a:r>
            <a:r>
              <a:rPr lang="fr-BF" sz="3200" dirty="0" err="1">
                <a:solidFill>
                  <a:srgbClr val="000000"/>
                </a:solidFill>
                <a:effectLst/>
                <a:ea typeface="Times New Roman" panose="02020603050405020304" pitchFamily="18" charset="0"/>
                <a:cs typeface="Times New Roman" panose="02020603050405020304" pitchFamily="18" charset="0"/>
              </a:rPr>
              <a:t>Rest</a:t>
            </a:r>
            <a:r>
              <a:rPr lang="fr-BF" sz="3200" dirty="0">
                <a:solidFill>
                  <a:srgbClr val="000000"/>
                </a:solidFill>
                <a:effectLst/>
                <a:ea typeface="Times New Roman" panose="02020603050405020304" pitchFamily="18" charset="0"/>
                <a:cs typeface="Times New Roman" panose="02020603050405020304" pitchFamily="18" charset="0"/>
              </a:rPr>
              <a:t> in’. </a:t>
            </a:r>
            <a:endParaRPr lang="tr-TR" sz="3200" dirty="0">
              <a:solidFill>
                <a:srgbClr val="000000"/>
              </a:solidFill>
              <a:effectLst/>
              <a:ea typeface="Times New Roman" panose="02020603050405020304" pitchFamily="18" charset="0"/>
              <a:cs typeface="Times New Roman" panose="02020603050405020304" pitchFamily="18" charset="0"/>
            </a:endParaRPr>
          </a:p>
          <a:p>
            <a:pPr algn="just"/>
            <a:r>
              <a:rPr lang="fr-BF" sz="3200" dirty="0">
                <a:solidFill>
                  <a:srgbClr val="000000"/>
                </a:solidFill>
                <a:effectLst/>
                <a:ea typeface="Times New Roman" panose="02020603050405020304" pitchFamily="18" charset="0"/>
                <a:cs typeface="Times New Roman" panose="02020603050405020304" pitchFamily="18" charset="0"/>
              </a:rPr>
              <a:t>It calls for </a:t>
            </a:r>
            <a:r>
              <a:rPr lang="fr-BF" sz="3200" dirty="0" err="1">
                <a:solidFill>
                  <a:srgbClr val="000000"/>
                </a:solidFill>
                <a:effectLst/>
                <a:ea typeface="Times New Roman" panose="02020603050405020304" pitchFamily="18" charset="0"/>
                <a:cs typeface="Times New Roman" panose="02020603050405020304" pitchFamily="18" charset="0"/>
              </a:rPr>
              <a:t>greater</a:t>
            </a:r>
            <a:r>
              <a:rPr lang="fr-BF" sz="3200" dirty="0">
                <a:solidFill>
                  <a:srgbClr val="000000"/>
                </a:solidFill>
                <a:effectLst/>
                <a:ea typeface="Times New Roman" panose="02020603050405020304" pitchFamily="18" charset="0"/>
                <a:cs typeface="Times New Roman" panose="02020603050405020304" pitchFamily="18" charset="0"/>
              </a:rPr>
              <a:t> participation </a:t>
            </a:r>
            <a:r>
              <a:rPr lang="fr-BF" sz="3200" dirty="0" err="1">
                <a:solidFill>
                  <a:srgbClr val="000000"/>
                </a:solidFill>
                <a:effectLst/>
                <a:ea typeface="Times New Roman" panose="02020603050405020304" pitchFamily="18" charset="0"/>
                <a:cs typeface="Times New Roman" panose="02020603050405020304" pitchFamily="18" charset="0"/>
              </a:rPr>
              <a:t>from</a:t>
            </a:r>
            <a:r>
              <a:rPr lang="fr-BF" sz="3200" dirty="0">
                <a:solidFill>
                  <a:srgbClr val="000000"/>
                </a:solidFill>
                <a:effectLst/>
                <a:ea typeface="Times New Roman" panose="02020603050405020304" pitchFamily="18" charset="0"/>
                <a:cs typeface="Times New Roman" panose="02020603050405020304" pitchFamily="18" charset="0"/>
              </a:rPr>
              <a:t> scholars </a:t>
            </a:r>
            <a:r>
              <a:rPr lang="fr-BF" sz="3200" dirty="0" err="1">
                <a:solidFill>
                  <a:srgbClr val="000000"/>
                </a:solidFill>
                <a:effectLst/>
                <a:ea typeface="Times New Roman" panose="02020603050405020304" pitchFamily="18" charset="0"/>
                <a:cs typeface="Times New Roman" panose="02020603050405020304" pitchFamily="18" charset="0"/>
              </a:rPr>
              <a:t>from</a:t>
            </a:r>
            <a:r>
              <a:rPr lang="fr-BF" sz="3200" dirty="0">
                <a:solidFill>
                  <a:srgbClr val="000000"/>
                </a:solidFill>
                <a:effectLst/>
                <a:ea typeface="Times New Roman" panose="02020603050405020304" pitchFamily="18" charset="0"/>
                <a:cs typeface="Times New Roman" panose="02020603050405020304" pitchFamily="18" charset="0"/>
              </a:rPr>
              <a:t> the Global South in the IR discipline and the </a:t>
            </a:r>
            <a:r>
              <a:rPr lang="fr-BF" sz="3200" dirty="0" err="1">
                <a:solidFill>
                  <a:srgbClr val="000000"/>
                </a:solidFill>
                <a:effectLst/>
                <a:ea typeface="Times New Roman" panose="02020603050405020304" pitchFamily="18" charset="0"/>
                <a:cs typeface="Times New Roman" panose="02020603050405020304" pitchFamily="18" charset="0"/>
              </a:rPr>
              <a:t>broadening</a:t>
            </a:r>
            <a:r>
              <a:rPr lang="fr-BF" sz="3200" dirty="0">
                <a:solidFill>
                  <a:srgbClr val="000000"/>
                </a:solidFill>
                <a:effectLst/>
                <a:ea typeface="Times New Roman" panose="02020603050405020304" pitchFamily="18" charset="0"/>
                <a:cs typeface="Times New Roman" panose="02020603050405020304" pitchFamily="18" charset="0"/>
              </a:rPr>
              <a:t> of the </a:t>
            </a:r>
            <a:r>
              <a:rPr lang="fr-BF" sz="3200" dirty="0" err="1">
                <a:solidFill>
                  <a:srgbClr val="000000"/>
                </a:solidFill>
                <a:effectLst/>
                <a:ea typeface="Times New Roman" panose="02020603050405020304" pitchFamily="18" charset="0"/>
                <a:cs typeface="Times New Roman" panose="02020603050405020304" pitchFamily="18" charset="0"/>
              </a:rPr>
              <a:t>way</a:t>
            </a:r>
            <a:r>
              <a:rPr lang="fr-BF" sz="3200" dirty="0">
                <a:solidFill>
                  <a:srgbClr val="000000"/>
                </a:solidFill>
                <a:effectLst/>
                <a:ea typeface="Times New Roman" panose="02020603050405020304" pitchFamily="18" charset="0"/>
                <a:cs typeface="Times New Roman" panose="02020603050405020304" pitchFamily="18" charset="0"/>
              </a:rPr>
              <a:t> IR </a:t>
            </a:r>
            <a:r>
              <a:rPr lang="fr-BF" sz="3200" dirty="0" err="1">
                <a:solidFill>
                  <a:srgbClr val="000000"/>
                </a:solidFill>
                <a:effectLst/>
                <a:ea typeface="Times New Roman" panose="02020603050405020304" pitchFamily="18" charset="0"/>
                <a:cs typeface="Times New Roman" panose="02020603050405020304" pitchFamily="18" charset="0"/>
              </a:rPr>
              <a:t>is</a:t>
            </a:r>
            <a:r>
              <a:rPr lang="fr-BF" sz="3200" dirty="0">
                <a:solidFill>
                  <a:srgbClr val="000000"/>
                </a:solidFill>
                <a:effectLst/>
                <a:ea typeface="Times New Roman" panose="02020603050405020304" pitchFamily="18" charset="0"/>
                <a:cs typeface="Times New Roman" panose="02020603050405020304" pitchFamily="18" charset="0"/>
              </a:rPr>
              <a:t> </a:t>
            </a:r>
            <a:r>
              <a:rPr lang="fr-BF" sz="3200" dirty="0" err="1">
                <a:solidFill>
                  <a:srgbClr val="000000"/>
                </a:solidFill>
                <a:effectLst/>
                <a:ea typeface="Times New Roman" panose="02020603050405020304" pitchFamily="18" charset="0"/>
                <a:cs typeface="Times New Roman" panose="02020603050405020304" pitchFamily="18" charset="0"/>
              </a:rPr>
              <a:t>taught</a:t>
            </a:r>
            <a:r>
              <a:rPr lang="fr-BF" sz="3200" dirty="0">
                <a:solidFill>
                  <a:srgbClr val="000000"/>
                </a:solidFill>
                <a:effectLst/>
                <a:ea typeface="Times New Roman" panose="02020603050405020304" pitchFamily="18" charset="0"/>
                <a:cs typeface="Times New Roman" panose="02020603050405020304" pitchFamily="18" charset="0"/>
              </a:rPr>
              <a:t> and </a:t>
            </a:r>
            <a:r>
              <a:rPr lang="fr-BF" sz="3200" dirty="0" err="1">
                <a:solidFill>
                  <a:srgbClr val="000000"/>
                </a:solidFill>
                <a:effectLst/>
                <a:ea typeface="Times New Roman" panose="02020603050405020304" pitchFamily="18" charset="0"/>
                <a:cs typeface="Times New Roman" panose="02020603050405020304" pitchFamily="18" charset="0"/>
              </a:rPr>
              <a:t>written</a:t>
            </a:r>
            <a:r>
              <a:rPr lang="fr-BF" sz="3200" dirty="0">
                <a:solidFill>
                  <a:srgbClr val="000000"/>
                </a:solidFill>
                <a:effectLst/>
                <a:ea typeface="Times New Roman" panose="02020603050405020304" pitchFamily="18" charset="0"/>
                <a:cs typeface="Times New Roman" panose="02020603050405020304" pitchFamily="18" charset="0"/>
              </a:rPr>
              <a:t> in the dominant centres of </a:t>
            </a:r>
            <a:r>
              <a:rPr lang="fr-BF" sz="3200" dirty="0" err="1">
                <a:solidFill>
                  <a:srgbClr val="000000"/>
                </a:solidFill>
                <a:effectLst/>
                <a:ea typeface="Times New Roman" panose="02020603050405020304" pitchFamily="18" charset="0"/>
                <a:cs typeface="Times New Roman" panose="02020603050405020304" pitchFamily="18" charset="0"/>
              </a:rPr>
              <a:t>knowledge</a:t>
            </a:r>
            <a:r>
              <a:rPr lang="fr-BF" sz="3200" dirty="0">
                <a:solidFill>
                  <a:srgbClr val="000000"/>
                </a:solidFill>
                <a:effectLst/>
                <a:ea typeface="Times New Roman" panose="02020603050405020304" pitchFamily="18" charset="0"/>
                <a:cs typeface="Times New Roman" panose="02020603050405020304" pitchFamily="18" charset="0"/>
              </a:rPr>
              <a:t> in the West.</a:t>
            </a:r>
            <a:endParaRPr lang="tr-TR" sz="3200" dirty="0">
              <a:solidFill>
                <a:srgbClr val="000000"/>
              </a:solidFill>
              <a:effectLst/>
              <a:ea typeface="Times New Roman" panose="02020603050405020304" pitchFamily="18" charset="0"/>
              <a:cs typeface="Times New Roman" panose="02020603050405020304" pitchFamily="18" charset="0"/>
            </a:endParaRPr>
          </a:p>
          <a:p>
            <a:pPr algn="just"/>
            <a:r>
              <a:rPr lang="tr-TR" sz="3200" b="1" dirty="0"/>
              <a:t>What is the state of the art?</a:t>
            </a:r>
            <a:endParaRPr lang="fr-FR" sz="3200" b="1" dirty="0"/>
          </a:p>
        </p:txBody>
      </p:sp>
    </p:spTree>
    <p:extLst>
      <p:ext uri="{BB962C8B-B14F-4D97-AF65-F5344CB8AC3E}">
        <p14:creationId xmlns:p14="http://schemas.microsoft.com/office/powerpoint/2010/main" val="2562219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C8673-9E82-4660-88FF-8494D8D41AD0}"/>
              </a:ext>
            </a:extLst>
          </p:cNvPr>
          <p:cNvSpPr>
            <a:spLocks noGrp="1"/>
          </p:cNvSpPr>
          <p:nvPr>
            <p:ph type="title"/>
          </p:nvPr>
        </p:nvSpPr>
        <p:spPr/>
        <p:txBody>
          <a:bodyPr/>
          <a:lstStyle/>
          <a:p>
            <a:r>
              <a:rPr lang="tr-TR" b="1" dirty="0"/>
              <a:t>Origins of IR according to western scholars</a:t>
            </a:r>
            <a:endParaRPr lang="fr-FR" b="1" dirty="0"/>
          </a:p>
        </p:txBody>
      </p:sp>
      <p:sp>
        <p:nvSpPr>
          <p:cNvPr id="3" name="Content Placeholder 2">
            <a:extLst>
              <a:ext uri="{FF2B5EF4-FFF2-40B4-BE49-F238E27FC236}">
                <a16:creationId xmlns:a16="http://schemas.microsoft.com/office/drawing/2014/main" id="{68A58B01-FA54-40AB-A72B-B3E979A9B1B2}"/>
              </a:ext>
            </a:extLst>
          </p:cNvPr>
          <p:cNvSpPr>
            <a:spLocks noGrp="1"/>
          </p:cNvSpPr>
          <p:nvPr>
            <p:ph idx="1"/>
          </p:nvPr>
        </p:nvSpPr>
        <p:spPr>
          <a:xfrm>
            <a:off x="838200" y="1690688"/>
            <a:ext cx="10515600" cy="4486275"/>
          </a:xfrm>
        </p:spPr>
        <p:txBody>
          <a:bodyPr>
            <a:normAutofit fontScale="92500" lnSpcReduction="20000"/>
          </a:bodyPr>
          <a:lstStyle/>
          <a:p>
            <a:pPr algn="just"/>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The discipline of International Relations, as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often</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presented</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in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its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mainstream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textbooks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and the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learning</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and training programmes of major institution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teaching</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said</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to have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nominally</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begun</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in the United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Kingdom</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in 1919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when</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the first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named</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department</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and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professorship</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in international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politics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was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created</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in Aberystwyth, Wales. </a:t>
            </a:r>
            <a:endParaRPr lang="tr-TR"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endParaRPr>
          </a:p>
          <a:p>
            <a:pPr algn="just"/>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But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it</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really</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developed</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in the United States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after</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the Second World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War</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t>
            </a:r>
            <a:endParaRPr lang="tr-TR"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endParaRPr>
          </a:p>
          <a:p>
            <a:pPr algn="just"/>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It can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hardly</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be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coincidence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that</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these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countries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were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the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leading</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powers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of the world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before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and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after</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the Second World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War</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t>
            </a:r>
            <a:endParaRPr lang="tr-TR"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endParaRPr>
          </a:p>
          <a:p>
            <a:pPr algn="just"/>
            <a:r>
              <a:rPr lang="fr-BF" sz="2800"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b="1"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According</a:t>
            </a:r>
            <a:r>
              <a:rPr lang="fr-BF" sz="2800"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to the </a:t>
            </a:r>
            <a:r>
              <a:rPr lang="fr-BF" sz="2800" b="1"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traditional</a:t>
            </a:r>
            <a:r>
              <a:rPr lang="fr-BF" sz="2800"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b="1"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view</a:t>
            </a:r>
            <a:r>
              <a:rPr lang="fr-BF" sz="2800"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IR </a:t>
            </a:r>
            <a:r>
              <a:rPr lang="fr-BF" sz="2800" b="1"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begins</a:t>
            </a:r>
            <a:r>
              <a:rPr lang="fr-BF" sz="2800"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b="1"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with</a:t>
            </a:r>
            <a:r>
              <a:rPr lang="fr-BF" sz="2800"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the </a:t>
            </a:r>
            <a:r>
              <a:rPr lang="fr-BF" sz="2800" b="1"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Peace</a:t>
            </a:r>
            <a:r>
              <a:rPr lang="fr-BF" sz="2800"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of </a:t>
            </a:r>
            <a:r>
              <a:rPr lang="fr-BF" sz="2800" b="1"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Westphalia</a:t>
            </a:r>
            <a:r>
              <a:rPr lang="fr-BF" sz="2800"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(1648), </a:t>
            </a:r>
            <a:r>
              <a:rPr lang="fr-BF" sz="2800" b="1"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when</a:t>
            </a:r>
            <a:r>
              <a:rPr lang="fr-BF" sz="2800"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Europe </a:t>
            </a:r>
            <a:r>
              <a:rPr lang="fr-BF" sz="2800" b="1"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developed</a:t>
            </a:r>
            <a:r>
              <a:rPr lang="fr-BF" sz="2800"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the sovereign nation-state. </a:t>
            </a:r>
            <a:endParaRPr lang="tr-TR" sz="2800"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endParaRPr>
          </a:p>
          <a:p>
            <a:endParaRPr lang="fr-FR" dirty="0"/>
          </a:p>
        </p:txBody>
      </p:sp>
    </p:spTree>
    <p:extLst>
      <p:ext uri="{BB962C8B-B14F-4D97-AF65-F5344CB8AC3E}">
        <p14:creationId xmlns:p14="http://schemas.microsoft.com/office/powerpoint/2010/main" val="1435065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4BEAB6-55CA-4B8B-9736-1432C4C4CFC0}"/>
              </a:ext>
            </a:extLst>
          </p:cNvPr>
          <p:cNvSpPr>
            <a:spLocks noGrp="1"/>
          </p:cNvSpPr>
          <p:nvPr>
            <p:ph idx="1"/>
          </p:nvPr>
        </p:nvSpPr>
        <p:spPr>
          <a:xfrm>
            <a:off x="838200" y="1106905"/>
            <a:ext cx="10515600" cy="5070058"/>
          </a:xfrm>
        </p:spPr>
        <p:txBody>
          <a:bodyPr>
            <a:normAutofit fontScale="92500" lnSpcReduction="10000"/>
          </a:bodyPr>
          <a:lstStyle/>
          <a:p>
            <a:pPr algn="just"/>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This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also</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coincided</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roughly</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with</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the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rise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of ‘the West’ via the European states system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that</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expanded</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to the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rest</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of the world due to European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colonialism</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t>
            </a:r>
            <a:endParaRPr lang="fr-BF"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As non-Western nations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became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independent</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during</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the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period</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of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decolonisation</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post-1945,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they</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inherited</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and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adopted</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European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ideas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institutions and practices.</a:t>
            </a:r>
            <a:endParaRPr lang="tr-TR"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endParaRPr>
          </a:p>
          <a:p>
            <a:pPr algn="just"/>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After</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the Second World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War</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while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some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European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ideas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retained</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their</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centrality</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the United States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added</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its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own</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ideas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and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approaches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endParaRPr lang="tr-TR"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endParaRPr>
          </a:p>
          <a:p>
            <a:pPr algn="just"/>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Europe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before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1945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had</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managed</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international relations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through</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 balance of power system,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based</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on the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idea</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that</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the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stability</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of an international system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best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ensured</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through</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an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approximate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parity</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among</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its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major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powers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t>
            </a:r>
            <a:endParaRPr lang="tr-TR"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endParaRPr>
          </a:p>
          <a:p>
            <a:endParaRPr lang="fr-FR" dirty="0"/>
          </a:p>
        </p:txBody>
      </p:sp>
    </p:spTree>
    <p:extLst>
      <p:ext uri="{BB962C8B-B14F-4D97-AF65-F5344CB8AC3E}">
        <p14:creationId xmlns:p14="http://schemas.microsoft.com/office/powerpoint/2010/main" val="976568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049290-5B1F-44F8-91E6-662AEC3C67DD}"/>
              </a:ext>
            </a:extLst>
          </p:cNvPr>
          <p:cNvSpPr>
            <a:spLocks noGrp="1"/>
          </p:cNvSpPr>
          <p:nvPr>
            <p:ph idx="1"/>
          </p:nvPr>
        </p:nvSpPr>
        <p:spPr>
          <a:xfrm>
            <a:off x="838200" y="1126156"/>
            <a:ext cx="10515600" cy="5050807"/>
          </a:xfrm>
        </p:spPr>
        <p:txBody>
          <a:bodyPr/>
          <a:lstStyle/>
          <a:p>
            <a:pPr algn="just"/>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Any</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attempt</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by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any</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single power to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become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hegemonic</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dominate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the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rest</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should</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be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defeated</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by an alliance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among</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other</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powers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in the system. </a:t>
            </a:r>
            <a:endParaRPr lang="tr-TR"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endParaRPr>
          </a:p>
          <a:p>
            <a:pPr algn="just"/>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The United States on the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other</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hand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sought</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to manage inter- national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order</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through</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multilateral</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institutions,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such</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as the United Nations and the International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Monetary</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Fund</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endParaRPr lang="tr-TR"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endParaRPr>
          </a:p>
          <a:p>
            <a:pPr algn="just"/>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Although</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these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institutions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were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theoretically</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open to participation by all nations,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their</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purpose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and agenda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were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heavily</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influenced</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by the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interests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and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preferences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of the United States and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its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allies.</a:t>
            </a:r>
            <a:endParaRPr lang="fr-BF"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1965566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1549E-0407-4394-A0E3-93031AC8342F}"/>
              </a:ext>
            </a:extLst>
          </p:cNvPr>
          <p:cNvSpPr>
            <a:spLocks noGrp="1"/>
          </p:cNvSpPr>
          <p:nvPr>
            <p:ph type="title"/>
          </p:nvPr>
        </p:nvSpPr>
        <p:spPr>
          <a:xfrm>
            <a:off x="838200" y="365126"/>
            <a:ext cx="10515600" cy="558900"/>
          </a:xfrm>
        </p:spPr>
        <p:txBody>
          <a:bodyPr>
            <a:normAutofit fontScale="90000"/>
          </a:bodyPr>
          <a:lstStyle/>
          <a:p>
            <a:r>
              <a:rPr lang="tr-TR" b="1" dirty="0"/>
              <a:t>Why is the west dominating IR?</a:t>
            </a:r>
            <a:endParaRPr lang="fr-FR" b="1" dirty="0"/>
          </a:p>
        </p:txBody>
      </p:sp>
      <p:sp>
        <p:nvSpPr>
          <p:cNvPr id="3" name="Content Placeholder 2">
            <a:extLst>
              <a:ext uri="{FF2B5EF4-FFF2-40B4-BE49-F238E27FC236}">
                <a16:creationId xmlns:a16="http://schemas.microsoft.com/office/drawing/2014/main" id="{00CF371E-02D9-4E28-AC36-10CB9635C44A}"/>
              </a:ext>
            </a:extLst>
          </p:cNvPr>
          <p:cNvSpPr>
            <a:spLocks noGrp="1"/>
          </p:cNvSpPr>
          <p:nvPr>
            <p:ph idx="1"/>
          </p:nvPr>
        </p:nvSpPr>
        <p:spPr>
          <a:xfrm>
            <a:off x="838200" y="1443789"/>
            <a:ext cx="10515600" cy="4733174"/>
          </a:xfrm>
        </p:spPr>
        <p:txBody>
          <a:bodyPr>
            <a:normAutofit/>
          </a:bodyPr>
          <a:lstStyle/>
          <a:p>
            <a:pPr algn="just"/>
            <a:r>
              <a:rPr lang="fr-BF" dirty="0">
                <a:solidFill>
                  <a:srgbClr val="000000"/>
                </a:solidFill>
                <a:effectLst/>
                <a:ea typeface="Times New Roman" panose="02020603050405020304" pitchFamily="18" charset="0"/>
                <a:cs typeface="Times New Roman" panose="02020603050405020304" pitchFamily="18" charset="0"/>
              </a:rPr>
              <a:t>The </a:t>
            </a:r>
            <a:r>
              <a:rPr lang="fr-BF" dirty="0" err="1">
                <a:solidFill>
                  <a:srgbClr val="000000"/>
                </a:solidFill>
                <a:effectLst/>
                <a:ea typeface="Times New Roman" panose="02020603050405020304" pitchFamily="18" charset="0"/>
                <a:cs typeface="Times New Roman" panose="02020603050405020304" pitchFamily="18" charset="0"/>
              </a:rPr>
              <a:t>reasons</a:t>
            </a:r>
            <a:r>
              <a:rPr lang="fr-BF" dirty="0">
                <a:solidFill>
                  <a:srgbClr val="000000"/>
                </a:solidFill>
                <a:effectLst/>
                <a:ea typeface="Times New Roman" panose="02020603050405020304" pitchFamily="18" charset="0"/>
                <a:cs typeface="Times New Roman" panose="02020603050405020304" pitchFamily="18" charset="0"/>
              </a:rPr>
              <a:t> for the </a:t>
            </a:r>
            <a:r>
              <a:rPr lang="fr-BF" dirty="0" err="1">
                <a:solidFill>
                  <a:srgbClr val="000000"/>
                </a:solidFill>
                <a:effectLst/>
                <a:ea typeface="Times New Roman" panose="02020603050405020304" pitchFamily="18" charset="0"/>
                <a:cs typeface="Times New Roman" panose="02020603050405020304" pitchFamily="18" charset="0"/>
              </a:rPr>
              <a:t>hitherto</a:t>
            </a:r>
            <a:r>
              <a:rPr lang="fr-BF" dirty="0">
                <a:solidFill>
                  <a:srgbClr val="000000"/>
                </a:solidFill>
                <a:effectLst/>
                <a:ea typeface="Times New Roman" panose="02020603050405020304" pitchFamily="18" charset="0"/>
                <a:cs typeface="Times New Roman" panose="02020603050405020304" pitchFamily="18" charset="0"/>
              </a:rPr>
              <a:t> Western dominance of IR are </a:t>
            </a:r>
            <a:r>
              <a:rPr lang="fr-BF" dirty="0" err="1">
                <a:solidFill>
                  <a:srgbClr val="000000"/>
                </a:solidFill>
                <a:effectLst/>
                <a:ea typeface="Times New Roman" panose="02020603050405020304" pitchFamily="18" charset="0"/>
                <a:cs typeface="Times New Roman" panose="02020603050405020304" pitchFamily="18" charset="0"/>
              </a:rPr>
              <a:t>many</a:t>
            </a:r>
            <a:r>
              <a:rPr lang="tr-TR" dirty="0">
                <a:solidFill>
                  <a:srgbClr val="000000"/>
                </a:solidFill>
                <a:ea typeface="Times New Roman" panose="02020603050405020304" pitchFamily="18" charset="0"/>
                <a:cs typeface="Times New Roman" panose="02020603050405020304" pitchFamily="18" charset="0"/>
              </a:rPr>
              <a:t>:</a:t>
            </a:r>
            <a:r>
              <a:rPr lang="fr-BF" dirty="0">
                <a:solidFill>
                  <a:srgbClr val="000000"/>
                </a:solidFill>
                <a:effectLst/>
                <a:ea typeface="Times New Roman" panose="02020603050405020304" pitchFamily="18" charset="0"/>
                <a:cs typeface="Times New Roman" panose="02020603050405020304" pitchFamily="18" charset="0"/>
              </a:rPr>
              <a:t> </a:t>
            </a:r>
            <a:endParaRPr lang="tr-TR" dirty="0">
              <a:solidFill>
                <a:srgbClr val="000000"/>
              </a:solidFill>
              <a:effectLst/>
              <a:ea typeface="Times New Roman" panose="02020603050405020304" pitchFamily="18" charset="0"/>
              <a:cs typeface="Times New Roman" panose="02020603050405020304" pitchFamily="18" charset="0"/>
            </a:endParaRPr>
          </a:p>
          <a:p>
            <a:pPr lvl="1" algn="just">
              <a:buFont typeface="Wingdings" panose="05000000000000000000" pitchFamily="2" charset="2"/>
              <a:buChar char="Ø"/>
            </a:pPr>
            <a:r>
              <a:rPr lang="tr-TR" sz="2800" b="1" dirty="0">
                <a:solidFill>
                  <a:srgbClr val="000000"/>
                </a:solidFill>
                <a:ea typeface="Times New Roman" panose="02020603050405020304" pitchFamily="18" charset="0"/>
                <a:cs typeface="Times New Roman" panose="02020603050405020304" pitchFamily="18" charset="0"/>
              </a:rPr>
              <a:t>T</a:t>
            </a:r>
            <a:r>
              <a:rPr lang="fr-BF" sz="2800" b="1" dirty="0" err="1">
                <a:solidFill>
                  <a:srgbClr val="000000"/>
                </a:solidFill>
                <a:effectLst/>
                <a:ea typeface="Times New Roman" panose="02020603050405020304" pitchFamily="18" charset="0"/>
                <a:cs typeface="Times New Roman" panose="02020603050405020304" pitchFamily="18" charset="0"/>
              </a:rPr>
              <a:t>he</a:t>
            </a:r>
            <a:r>
              <a:rPr lang="fr-BF" sz="2800" b="1" dirty="0">
                <a:solidFill>
                  <a:srgbClr val="000000"/>
                </a:solidFill>
                <a:effectLst/>
                <a:ea typeface="Times New Roman" panose="02020603050405020304" pitchFamily="18" charset="0"/>
                <a:cs typeface="Times New Roman" panose="02020603050405020304" pitchFamily="18" charset="0"/>
              </a:rPr>
              <a:t> </a:t>
            </a:r>
            <a:r>
              <a:rPr lang="fr-BF" sz="2800" b="1" dirty="0" err="1">
                <a:solidFill>
                  <a:srgbClr val="000000"/>
                </a:solidFill>
                <a:effectLst/>
                <a:ea typeface="Times New Roman" panose="02020603050405020304" pitchFamily="18" charset="0"/>
                <a:cs typeface="Times New Roman" panose="02020603050405020304" pitchFamily="18" charset="0"/>
              </a:rPr>
              <a:t>hegemonic</a:t>
            </a:r>
            <a:r>
              <a:rPr lang="fr-BF" sz="2800" b="1" dirty="0">
                <a:solidFill>
                  <a:srgbClr val="000000"/>
                </a:solidFill>
                <a:effectLst/>
                <a:ea typeface="Times New Roman" panose="02020603050405020304" pitchFamily="18" charset="0"/>
                <a:cs typeface="Times New Roman" panose="02020603050405020304" pitchFamily="18" charset="0"/>
              </a:rPr>
              <a:t> </a:t>
            </a:r>
            <a:r>
              <a:rPr lang="fr-BF" sz="2800" b="1" dirty="0" err="1">
                <a:solidFill>
                  <a:srgbClr val="000000"/>
                </a:solidFill>
                <a:effectLst/>
                <a:ea typeface="Times New Roman" panose="02020603050405020304" pitchFamily="18" charset="0"/>
                <a:cs typeface="Times New Roman" panose="02020603050405020304" pitchFamily="18" charset="0"/>
              </a:rPr>
              <a:t>status</a:t>
            </a:r>
            <a:r>
              <a:rPr lang="fr-BF" sz="2800" b="1" dirty="0">
                <a:solidFill>
                  <a:srgbClr val="000000"/>
                </a:solidFill>
                <a:effectLst/>
                <a:ea typeface="Times New Roman" panose="02020603050405020304" pitchFamily="18" charset="0"/>
                <a:cs typeface="Times New Roman" panose="02020603050405020304" pitchFamily="18" charset="0"/>
              </a:rPr>
              <a:t> of Western scholars, publications and institutions </a:t>
            </a:r>
            <a:r>
              <a:rPr lang="fr-BF" sz="2800" dirty="0">
                <a:solidFill>
                  <a:srgbClr val="000000"/>
                </a:solidFill>
                <a:effectLst/>
                <a:ea typeface="Times New Roman" panose="02020603050405020304" pitchFamily="18" charset="0"/>
                <a:cs typeface="Times New Roman" panose="02020603050405020304" pitchFamily="18" charset="0"/>
              </a:rPr>
              <a:t>in IR and the </a:t>
            </a:r>
            <a:r>
              <a:rPr lang="fr-BF" sz="2800" dirty="0" err="1">
                <a:solidFill>
                  <a:srgbClr val="000000"/>
                </a:solidFill>
                <a:effectLst/>
                <a:ea typeface="Times New Roman" panose="02020603050405020304" pitchFamily="18" charset="0"/>
                <a:cs typeface="Times New Roman" panose="02020603050405020304" pitchFamily="18" charset="0"/>
              </a:rPr>
              <a:t>widespread</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belief</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b="1" dirty="0" err="1">
                <a:solidFill>
                  <a:srgbClr val="000000"/>
                </a:solidFill>
                <a:effectLst/>
                <a:ea typeface="Times New Roman" panose="02020603050405020304" pitchFamily="18" charset="0"/>
                <a:cs typeface="Times New Roman" panose="02020603050405020304" pitchFamily="18" charset="0"/>
              </a:rPr>
              <a:t>that</a:t>
            </a:r>
            <a:r>
              <a:rPr lang="fr-BF" sz="2800" b="1" dirty="0">
                <a:solidFill>
                  <a:srgbClr val="000000"/>
                </a:solidFill>
                <a:effectLst/>
                <a:ea typeface="Times New Roman" panose="02020603050405020304" pitchFamily="18" charset="0"/>
                <a:cs typeface="Times New Roman" panose="02020603050405020304" pitchFamily="18" charset="0"/>
              </a:rPr>
              <a:t> the Western IR </a:t>
            </a:r>
            <a:r>
              <a:rPr lang="fr-BF" sz="2800" b="1" dirty="0" err="1">
                <a:solidFill>
                  <a:srgbClr val="000000"/>
                </a:solidFill>
                <a:effectLst/>
                <a:ea typeface="Times New Roman" panose="02020603050405020304" pitchFamily="18" charset="0"/>
                <a:cs typeface="Times New Roman" panose="02020603050405020304" pitchFamily="18" charset="0"/>
              </a:rPr>
              <a:t>theory</a:t>
            </a:r>
            <a:r>
              <a:rPr lang="fr-BF" sz="2800" b="1" dirty="0">
                <a:solidFill>
                  <a:srgbClr val="000000"/>
                </a:solidFill>
                <a:effectLst/>
                <a:ea typeface="Times New Roman" panose="02020603050405020304" pitchFamily="18" charset="0"/>
                <a:cs typeface="Times New Roman" panose="02020603050405020304" pitchFamily="18" charset="0"/>
              </a:rPr>
              <a:t> has </a:t>
            </a:r>
            <a:r>
              <a:rPr lang="fr-BF" sz="2800" b="1" dirty="0" err="1">
                <a:solidFill>
                  <a:srgbClr val="000000"/>
                </a:solidFill>
                <a:effectLst/>
                <a:ea typeface="Times New Roman" panose="02020603050405020304" pitchFamily="18" charset="0"/>
                <a:cs typeface="Times New Roman" panose="02020603050405020304" pitchFamily="18" charset="0"/>
              </a:rPr>
              <a:t>discovered</a:t>
            </a:r>
            <a:r>
              <a:rPr lang="fr-BF" sz="2800" b="1" dirty="0">
                <a:solidFill>
                  <a:srgbClr val="000000"/>
                </a:solidFill>
                <a:effectLst/>
                <a:ea typeface="Times New Roman" panose="02020603050405020304" pitchFamily="18" charset="0"/>
                <a:cs typeface="Times New Roman" panose="02020603050405020304" pitchFamily="18" charset="0"/>
              </a:rPr>
              <a:t> the right </a:t>
            </a:r>
            <a:r>
              <a:rPr lang="fr-BF" sz="2800" b="1" dirty="0" err="1">
                <a:solidFill>
                  <a:srgbClr val="000000"/>
                </a:solidFill>
                <a:effectLst/>
                <a:ea typeface="Times New Roman" panose="02020603050405020304" pitchFamily="18" charset="0"/>
                <a:cs typeface="Times New Roman" panose="02020603050405020304" pitchFamily="18" charset="0"/>
              </a:rPr>
              <a:t>path</a:t>
            </a:r>
            <a:r>
              <a:rPr lang="fr-BF" sz="2800" b="1" dirty="0">
                <a:solidFill>
                  <a:srgbClr val="000000"/>
                </a:solidFill>
                <a:effectLst/>
                <a:ea typeface="Times New Roman" panose="02020603050405020304" pitchFamily="18" charset="0"/>
                <a:cs typeface="Times New Roman" panose="02020603050405020304" pitchFamily="18" charset="0"/>
              </a:rPr>
              <a:t> to </a:t>
            </a:r>
            <a:r>
              <a:rPr lang="fr-BF" sz="2800" b="1" dirty="0" err="1">
                <a:solidFill>
                  <a:srgbClr val="000000"/>
                </a:solidFill>
                <a:effectLst/>
                <a:ea typeface="Times New Roman" panose="02020603050405020304" pitchFamily="18" charset="0"/>
                <a:cs typeface="Times New Roman" panose="02020603050405020304" pitchFamily="18" charset="0"/>
              </a:rPr>
              <a:t>understanding</a:t>
            </a:r>
            <a:r>
              <a:rPr lang="fr-BF" sz="2800" b="1" dirty="0">
                <a:solidFill>
                  <a:srgbClr val="000000"/>
                </a:solidFill>
                <a:effectLst/>
                <a:ea typeface="Times New Roman" panose="02020603050405020304" pitchFamily="18" charset="0"/>
                <a:cs typeface="Times New Roman" panose="02020603050405020304" pitchFamily="18" charset="0"/>
              </a:rPr>
              <a:t> IR</a:t>
            </a:r>
            <a:r>
              <a:rPr lang="fr-BF" sz="2800" dirty="0">
                <a:solidFill>
                  <a:srgbClr val="000000"/>
                </a:solidFill>
                <a:effectLst/>
                <a:ea typeface="Times New Roman" panose="02020603050405020304" pitchFamily="18" charset="0"/>
                <a:cs typeface="Times New Roman" panose="02020603050405020304" pitchFamily="18" charset="0"/>
              </a:rPr>
              <a:t>, or the right </a:t>
            </a:r>
            <a:r>
              <a:rPr lang="fr-BF" sz="2800" dirty="0" err="1">
                <a:solidFill>
                  <a:srgbClr val="000000"/>
                </a:solidFill>
                <a:effectLst/>
                <a:ea typeface="Times New Roman" panose="02020603050405020304" pitchFamily="18" charset="0"/>
                <a:cs typeface="Times New Roman" panose="02020603050405020304" pitchFamily="18" charset="0"/>
              </a:rPr>
              <a:t>answers</a:t>
            </a:r>
            <a:r>
              <a:rPr lang="fr-BF" sz="2800" dirty="0">
                <a:solidFill>
                  <a:srgbClr val="000000"/>
                </a:solidFill>
                <a:effectLst/>
                <a:ea typeface="Times New Roman" panose="02020603050405020304" pitchFamily="18" charset="0"/>
                <a:cs typeface="Times New Roman" panose="02020603050405020304" pitchFamily="18" charset="0"/>
              </a:rPr>
              <a:t> to the puzzles and </a:t>
            </a:r>
            <a:r>
              <a:rPr lang="fr-BF" sz="2800" dirty="0" err="1">
                <a:solidFill>
                  <a:srgbClr val="000000"/>
                </a:solidFill>
                <a:effectLst/>
                <a:ea typeface="Times New Roman" panose="02020603050405020304" pitchFamily="18" charset="0"/>
                <a:cs typeface="Times New Roman" panose="02020603050405020304" pitchFamily="18" charset="0"/>
              </a:rPr>
              <a:t>problems</a:t>
            </a:r>
            <a:r>
              <a:rPr lang="fr-BF" sz="2800" dirty="0">
                <a:solidFill>
                  <a:srgbClr val="000000"/>
                </a:solidFill>
                <a:effectLst/>
                <a:ea typeface="Times New Roman" panose="02020603050405020304" pitchFamily="18" charset="0"/>
                <a:cs typeface="Times New Roman" panose="02020603050405020304" pitchFamily="18" charset="0"/>
              </a:rPr>
              <a:t> of the </a:t>
            </a:r>
            <a:r>
              <a:rPr lang="fr-BF" sz="2800" dirty="0" err="1">
                <a:solidFill>
                  <a:srgbClr val="000000"/>
                </a:solidFill>
                <a:effectLst/>
                <a:ea typeface="Times New Roman" panose="02020603050405020304" pitchFamily="18" charset="0"/>
                <a:cs typeface="Times New Roman" panose="02020603050405020304" pitchFamily="18" charset="0"/>
              </a:rPr>
              <a:t>day</a:t>
            </a:r>
            <a:r>
              <a:rPr lang="fr-BF" sz="2800" dirty="0">
                <a:solidFill>
                  <a:srgbClr val="000000"/>
                </a:solidFill>
                <a:effectLst/>
                <a:ea typeface="Times New Roman" panose="02020603050405020304" pitchFamily="18" charset="0"/>
                <a:cs typeface="Times New Roman" panose="02020603050405020304" pitchFamily="18" charset="0"/>
              </a:rPr>
              <a:t>.</a:t>
            </a:r>
            <a:endParaRPr lang="tr-TR" sz="2800" dirty="0">
              <a:solidFill>
                <a:srgbClr val="000000"/>
              </a:solidFill>
              <a:ea typeface="Times New Roman" panose="02020603050405020304" pitchFamily="18" charset="0"/>
              <a:cs typeface="Times New Roman" panose="02020603050405020304" pitchFamily="18" charset="0"/>
            </a:endParaRPr>
          </a:p>
          <a:p>
            <a:pPr lvl="1" algn="just">
              <a:buFont typeface="Wingdings" panose="05000000000000000000" pitchFamily="2" charset="2"/>
              <a:buChar char="Ø"/>
            </a:pPr>
            <a:r>
              <a:rPr lang="fr-BF" sz="2800" dirty="0" err="1">
                <a:solidFill>
                  <a:srgbClr val="000000"/>
                </a:solidFill>
                <a:effectLst/>
                <a:ea typeface="Times New Roman" panose="02020603050405020304" pitchFamily="18" charset="0"/>
                <a:cs typeface="Times New Roman" panose="02020603050405020304" pitchFamily="18" charset="0"/>
              </a:rPr>
              <a:t>Compounding</a:t>
            </a:r>
            <a:r>
              <a:rPr lang="fr-BF" sz="2800" dirty="0">
                <a:solidFill>
                  <a:srgbClr val="000000"/>
                </a:solidFill>
                <a:effectLst/>
                <a:ea typeface="Times New Roman" panose="02020603050405020304" pitchFamily="18" charset="0"/>
                <a:cs typeface="Times New Roman" panose="02020603050405020304" pitchFamily="18" charset="0"/>
              </a:rPr>
              <a:t> the </a:t>
            </a:r>
            <a:r>
              <a:rPr lang="fr-BF" sz="2800" dirty="0" err="1">
                <a:solidFill>
                  <a:srgbClr val="000000"/>
                </a:solidFill>
                <a:effectLst/>
                <a:ea typeface="Times New Roman" panose="02020603050405020304" pitchFamily="18" charset="0"/>
                <a:cs typeface="Times New Roman" panose="02020603050405020304" pitchFamily="18" charset="0"/>
              </a:rPr>
              <a:t>problem</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is</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b="1" dirty="0">
                <a:solidFill>
                  <a:srgbClr val="000000"/>
                </a:solidFill>
                <a:effectLst/>
                <a:ea typeface="Times New Roman" panose="02020603050405020304" pitchFamily="18" charset="0"/>
                <a:cs typeface="Times New Roman" panose="02020603050405020304" pitchFamily="18" charset="0"/>
              </a:rPr>
              <a:t>a </a:t>
            </a:r>
            <a:r>
              <a:rPr lang="fr-BF" sz="2800" b="1" dirty="0" err="1">
                <a:solidFill>
                  <a:srgbClr val="000000"/>
                </a:solidFill>
                <a:effectLst/>
                <a:ea typeface="Times New Roman" panose="02020603050405020304" pitchFamily="18" charset="0"/>
                <a:cs typeface="Times New Roman" panose="02020603050405020304" pitchFamily="18" charset="0"/>
              </a:rPr>
              <a:t>serious</a:t>
            </a:r>
            <a:r>
              <a:rPr lang="fr-BF" sz="2800" b="1" dirty="0">
                <a:solidFill>
                  <a:srgbClr val="000000"/>
                </a:solidFill>
                <a:effectLst/>
                <a:ea typeface="Times New Roman" panose="02020603050405020304" pitchFamily="18" charset="0"/>
                <a:cs typeface="Times New Roman" panose="02020603050405020304" pitchFamily="18" charset="0"/>
              </a:rPr>
              <a:t> </a:t>
            </a:r>
            <a:r>
              <a:rPr lang="fr-BF" sz="2800" b="1" dirty="0" err="1">
                <a:solidFill>
                  <a:srgbClr val="000000"/>
                </a:solidFill>
                <a:effectLst/>
                <a:ea typeface="Times New Roman" panose="02020603050405020304" pitchFamily="18" charset="0"/>
                <a:cs typeface="Times New Roman" panose="02020603050405020304" pitchFamily="18" charset="0"/>
              </a:rPr>
              <a:t>lack</a:t>
            </a:r>
            <a:r>
              <a:rPr lang="fr-BF" sz="2800" b="1" dirty="0">
                <a:solidFill>
                  <a:srgbClr val="000000"/>
                </a:solidFill>
                <a:effectLst/>
                <a:ea typeface="Times New Roman" panose="02020603050405020304" pitchFamily="18" charset="0"/>
                <a:cs typeface="Times New Roman" panose="02020603050405020304" pitchFamily="18" charset="0"/>
              </a:rPr>
              <a:t> of </a:t>
            </a:r>
            <a:r>
              <a:rPr lang="fr-BF" sz="2800" b="1" dirty="0" err="1">
                <a:solidFill>
                  <a:srgbClr val="000000"/>
                </a:solidFill>
                <a:effectLst/>
                <a:ea typeface="Times New Roman" panose="02020603050405020304" pitchFamily="18" charset="0"/>
                <a:cs typeface="Times New Roman" panose="02020603050405020304" pitchFamily="18" charset="0"/>
              </a:rPr>
              <a:t>institutional</a:t>
            </a:r>
            <a:r>
              <a:rPr lang="fr-BF" sz="2800" b="1" dirty="0">
                <a:solidFill>
                  <a:srgbClr val="000000"/>
                </a:solidFill>
                <a:effectLst/>
                <a:ea typeface="Times New Roman" panose="02020603050405020304" pitchFamily="18" charset="0"/>
                <a:cs typeface="Times New Roman" panose="02020603050405020304" pitchFamily="18" charset="0"/>
              </a:rPr>
              <a:t> </a:t>
            </a:r>
            <a:r>
              <a:rPr lang="fr-BF" sz="2800" b="1" dirty="0" err="1">
                <a:solidFill>
                  <a:srgbClr val="000000"/>
                </a:solidFill>
                <a:effectLst/>
                <a:ea typeface="Times New Roman" panose="02020603050405020304" pitchFamily="18" charset="0"/>
                <a:cs typeface="Times New Roman" panose="02020603050405020304" pitchFamily="18" charset="0"/>
              </a:rPr>
              <a:t>resources</a:t>
            </a:r>
            <a:r>
              <a:rPr lang="fr-BF" sz="2800" b="1" dirty="0">
                <a:solidFill>
                  <a:srgbClr val="000000"/>
                </a:solidFill>
                <a:effectLst/>
                <a:ea typeface="Times New Roman" panose="02020603050405020304" pitchFamily="18" charset="0"/>
                <a:cs typeface="Times New Roman" panose="02020603050405020304" pitchFamily="18" charset="0"/>
              </a:rPr>
              <a:t> </a:t>
            </a:r>
            <a:r>
              <a:rPr lang="fr-BF" sz="2800" dirty="0">
                <a:solidFill>
                  <a:srgbClr val="000000"/>
                </a:solidFill>
                <a:effectLst/>
                <a:ea typeface="Times New Roman" panose="02020603050405020304" pitchFamily="18" charset="0"/>
                <a:cs typeface="Times New Roman" panose="02020603050405020304" pitchFamily="18" charset="0"/>
              </a:rPr>
              <a:t>in the non-Western world. </a:t>
            </a:r>
            <a:endParaRPr lang="tr-TR" sz="2800" dirty="0">
              <a:solidFill>
                <a:srgbClr val="000000"/>
              </a:solidFill>
              <a:ea typeface="Times New Roman" panose="02020603050405020304" pitchFamily="18" charset="0"/>
              <a:cs typeface="Times New Roman" panose="02020603050405020304" pitchFamily="18" charset="0"/>
            </a:endParaRPr>
          </a:p>
          <a:p>
            <a:pPr lvl="1" algn="just">
              <a:buFont typeface="Wingdings" panose="05000000000000000000" pitchFamily="2" charset="2"/>
              <a:buChar char="Ø"/>
            </a:pPr>
            <a:r>
              <a:rPr lang="tr-TR" sz="2800" dirty="0">
                <a:solidFill>
                  <a:srgbClr val="000000"/>
                </a:solidFill>
                <a:ea typeface="Times New Roman" panose="02020603050405020304" pitchFamily="18" charset="0"/>
                <a:cs typeface="Times New Roman" panose="02020603050405020304" pitchFamily="18" charset="0"/>
              </a:rPr>
              <a:t>T</a:t>
            </a:r>
            <a:r>
              <a:rPr lang="fr-BF" sz="2800" dirty="0" err="1">
                <a:solidFill>
                  <a:srgbClr val="000000"/>
                </a:solidFill>
                <a:effectLst/>
                <a:ea typeface="Times New Roman" panose="02020603050405020304" pitchFamily="18" charset="0"/>
                <a:cs typeface="Times New Roman" panose="02020603050405020304" pitchFamily="18" charset="0"/>
              </a:rPr>
              <a:t>he</a:t>
            </a:r>
            <a:r>
              <a:rPr lang="fr-BF" sz="2800" dirty="0">
                <a:solidFill>
                  <a:srgbClr val="000000"/>
                </a:solidFill>
                <a:effectLst/>
                <a:ea typeface="Times New Roman" panose="02020603050405020304" pitchFamily="18" charset="0"/>
                <a:cs typeface="Times New Roman" panose="02020603050405020304" pitchFamily="18" charset="0"/>
              </a:rPr>
              <a:t> challenges </a:t>
            </a:r>
            <a:r>
              <a:rPr lang="fr-BF" sz="2800" dirty="0" err="1">
                <a:solidFill>
                  <a:srgbClr val="000000"/>
                </a:solidFill>
                <a:effectLst/>
                <a:ea typeface="Times New Roman" panose="02020603050405020304" pitchFamily="18" charset="0"/>
                <a:cs typeface="Times New Roman" panose="02020603050405020304" pitchFamily="18" charset="0"/>
              </a:rPr>
              <a:t>facing</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b="1" dirty="0">
                <a:solidFill>
                  <a:srgbClr val="000000"/>
                </a:solidFill>
                <a:effectLst/>
                <a:ea typeface="Times New Roman" panose="02020603050405020304" pitchFamily="18" charset="0"/>
                <a:cs typeface="Times New Roman" panose="02020603050405020304" pitchFamily="18" charset="0"/>
              </a:rPr>
              <a:t>scholars </a:t>
            </a:r>
            <a:r>
              <a:rPr lang="fr-BF" sz="2800" b="1" dirty="0" err="1">
                <a:solidFill>
                  <a:srgbClr val="000000"/>
                </a:solidFill>
                <a:effectLst/>
                <a:ea typeface="Times New Roman" panose="02020603050405020304" pitchFamily="18" charset="0"/>
                <a:cs typeface="Times New Roman" panose="02020603050405020304" pitchFamily="18" charset="0"/>
              </a:rPr>
              <a:t>from</a:t>
            </a:r>
            <a:r>
              <a:rPr lang="fr-BF" sz="2800" b="1" dirty="0">
                <a:solidFill>
                  <a:srgbClr val="000000"/>
                </a:solidFill>
                <a:effectLst/>
                <a:ea typeface="Times New Roman" panose="02020603050405020304" pitchFamily="18" charset="0"/>
                <a:cs typeface="Times New Roman" panose="02020603050405020304" pitchFamily="18" charset="0"/>
              </a:rPr>
              <a:t> non-English </a:t>
            </a:r>
            <a:r>
              <a:rPr lang="fr-BF" sz="2800" b="1" dirty="0" err="1">
                <a:solidFill>
                  <a:srgbClr val="000000"/>
                </a:solidFill>
                <a:effectLst/>
                <a:ea typeface="Times New Roman" panose="02020603050405020304" pitchFamily="18" charset="0"/>
                <a:cs typeface="Times New Roman" panose="02020603050405020304" pitchFamily="18" charset="0"/>
              </a:rPr>
              <a:t>speaking</a:t>
            </a:r>
            <a:r>
              <a:rPr lang="fr-BF" sz="2800" b="1" dirty="0">
                <a:solidFill>
                  <a:srgbClr val="000000"/>
                </a:solidFill>
                <a:effectLst/>
                <a:ea typeface="Times New Roman" panose="02020603050405020304" pitchFamily="18" charset="0"/>
                <a:cs typeface="Times New Roman" panose="02020603050405020304" pitchFamily="18" charset="0"/>
              </a:rPr>
              <a:t> countries </a:t>
            </a:r>
            <a:r>
              <a:rPr lang="fr-BF" sz="2800" dirty="0">
                <a:solidFill>
                  <a:srgbClr val="000000"/>
                </a:solidFill>
                <a:effectLst/>
                <a:ea typeface="Times New Roman" panose="02020603050405020304" pitchFamily="18" charset="0"/>
                <a:cs typeface="Times New Roman" panose="02020603050405020304" pitchFamily="18" charset="0"/>
              </a:rPr>
              <a:t>in </a:t>
            </a:r>
            <a:r>
              <a:rPr lang="fr-BF" sz="2800" dirty="0" err="1">
                <a:solidFill>
                  <a:srgbClr val="000000"/>
                </a:solidFill>
                <a:effectLst/>
                <a:ea typeface="Times New Roman" panose="02020603050405020304" pitchFamily="18" charset="0"/>
                <a:cs typeface="Times New Roman" panose="02020603050405020304" pitchFamily="18" charset="0"/>
              </a:rPr>
              <a:t>getting</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published</a:t>
            </a:r>
            <a:r>
              <a:rPr lang="fr-BF" sz="2800" dirty="0">
                <a:solidFill>
                  <a:srgbClr val="000000"/>
                </a:solidFill>
                <a:effectLst/>
                <a:ea typeface="Times New Roman" panose="02020603050405020304" pitchFamily="18" charset="0"/>
                <a:cs typeface="Times New Roman" panose="02020603050405020304" pitchFamily="18" charset="0"/>
              </a:rPr>
              <a:t> in major IR </a:t>
            </a:r>
            <a:r>
              <a:rPr lang="fr-BF" sz="2800" dirty="0" err="1">
                <a:solidFill>
                  <a:srgbClr val="000000"/>
                </a:solidFill>
                <a:effectLst/>
                <a:ea typeface="Times New Roman" panose="02020603050405020304" pitchFamily="18" charset="0"/>
                <a:cs typeface="Times New Roman" panose="02020603050405020304" pitchFamily="18" charset="0"/>
              </a:rPr>
              <a:t>journals</a:t>
            </a:r>
            <a:r>
              <a:rPr lang="fr-BF" sz="2800" dirty="0">
                <a:solidFill>
                  <a:srgbClr val="000000"/>
                </a:solidFill>
                <a:effectLst/>
                <a:ea typeface="Times New Roman" panose="02020603050405020304" pitchFamily="18" charset="0"/>
                <a:cs typeface="Times New Roman" panose="02020603050405020304" pitchFamily="18" charset="0"/>
              </a:rPr>
              <a:t> or to </a:t>
            </a:r>
            <a:r>
              <a:rPr lang="fr-BF" sz="2800" dirty="0" err="1">
                <a:solidFill>
                  <a:srgbClr val="000000"/>
                </a:solidFill>
                <a:effectLst/>
                <a:ea typeface="Times New Roman" panose="02020603050405020304" pitchFamily="18" charset="0"/>
                <a:cs typeface="Times New Roman" panose="02020603050405020304" pitchFamily="18" charset="0"/>
              </a:rPr>
              <a:t>pursue</a:t>
            </a:r>
            <a:r>
              <a:rPr lang="fr-BF" sz="2800" dirty="0">
                <a:solidFill>
                  <a:srgbClr val="000000"/>
                </a:solidFill>
                <a:effectLst/>
                <a:ea typeface="Times New Roman" panose="02020603050405020304" pitchFamily="18" charset="0"/>
                <a:cs typeface="Times New Roman" panose="02020603050405020304" pitchFamily="18" charset="0"/>
              </a:rPr>
              <a:t> the major </a:t>
            </a:r>
            <a:r>
              <a:rPr lang="fr-BF" sz="2800" dirty="0" err="1">
                <a:solidFill>
                  <a:srgbClr val="000000"/>
                </a:solidFill>
                <a:effectLst/>
                <a:ea typeface="Times New Roman" panose="02020603050405020304" pitchFamily="18" charset="0"/>
                <a:cs typeface="Times New Roman" panose="02020603050405020304" pitchFamily="18" charset="0"/>
              </a:rPr>
              <a:t>debates</a:t>
            </a:r>
            <a:r>
              <a:rPr lang="fr-BF" sz="2800" dirty="0">
                <a:solidFill>
                  <a:srgbClr val="000000"/>
                </a:solidFill>
                <a:effectLst/>
                <a:ea typeface="Times New Roman" panose="02020603050405020304" pitchFamily="18" charset="0"/>
                <a:cs typeface="Times New Roman" panose="02020603050405020304" pitchFamily="18" charset="0"/>
              </a:rPr>
              <a:t> and </a:t>
            </a:r>
            <a:r>
              <a:rPr lang="fr-BF" sz="2800" dirty="0" err="1">
                <a:solidFill>
                  <a:srgbClr val="000000"/>
                </a:solidFill>
                <a:effectLst/>
                <a:ea typeface="Times New Roman" panose="02020603050405020304" pitchFamily="18" charset="0"/>
                <a:cs typeface="Times New Roman" panose="02020603050405020304" pitchFamily="18" charset="0"/>
              </a:rPr>
              <a:t>developments</a:t>
            </a:r>
            <a:r>
              <a:rPr lang="fr-BF" sz="2800" dirty="0">
                <a:solidFill>
                  <a:srgbClr val="000000"/>
                </a:solidFill>
                <a:effectLst/>
                <a:ea typeface="Times New Roman" panose="02020603050405020304" pitchFamily="18" charset="0"/>
                <a:cs typeface="Times New Roman" panose="02020603050405020304" pitchFamily="18" charset="0"/>
              </a:rPr>
              <a:t> in the </a:t>
            </a:r>
            <a:r>
              <a:rPr lang="fr-BF" sz="2800" dirty="0" err="1">
                <a:solidFill>
                  <a:srgbClr val="000000"/>
                </a:solidFill>
                <a:effectLst/>
                <a:ea typeface="Times New Roman" panose="02020603050405020304" pitchFamily="18" charset="0"/>
                <a:cs typeface="Times New Roman" panose="02020603050405020304" pitchFamily="18" charset="0"/>
              </a:rPr>
              <a:t>field</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that</a:t>
            </a:r>
            <a:r>
              <a:rPr lang="fr-BF" sz="2800" dirty="0">
                <a:solidFill>
                  <a:srgbClr val="000000"/>
                </a:solidFill>
                <a:effectLst/>
                <a:ea typeface="Times New Roman" panose="02020603050405020304" pitchFamily="18" charset="0"/>
                <a:cs typeface="Times New Roman" panose="02020603050405020304" pitchFamily="18" charset="0"/>
              </a:rPr>
              <a:t> are </a:t>
            </a:r>
            <a:r>
              <a:rPr lang="fr-BF" sz="2800" dirty="0" err="1">
                <a:solidFill>
                  <a:srgbClr val="000000"/>
                </a:solidFill>
                <a:effectLst/>
                <a:ea typeface="Times New Roman" panose="02020603050405020304" pitchFamily="18" charset="0"/>
                <a:cs typeface="Times New Roman" panose="02020603050405020304" pitchFamily="18" charset="0"/>
              </a:rPr>
              <a:t>mainly</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carried</a:t>
            </a:r>
            <a:r>
              <a:rPr lang="fr-BF" sz="2800" dirty="0">
                <a:solidFill>
                  <a:srgbClr val="000000"/>
                </a:solidFill>
                <a:effectLst/>
                <a:ea typeface="Times New Roman" panose="02020603050405020304" pitchFamily="18" charset="0"/>
                <a:cs typeface="Times New Roman" panose="02020603050405020304" pitchFamily="18" charset="0"/>
              </a:rPr>
              <a:t> out in the English </a:t>
            </a:r>
            <a:r>
              <a:rPr lang="fr-BF" sz="2800" dirty="0" err="1">
                <a:solidFill>
                  <a:srgbClr val="000000"/>
                </a:solidFill>
                <a:effectLst/>
                <a:ea typeface="Times New Roman" panose="02020603050405020304" pitchFamily="18" charset="0"/>
                <a:cs typeface="Times New Roman" panose="02020603050405020304" pitchFamily="18" charset="0"/>
              </a:rPr>
              <a:t>language</a:t>
            </a:r>
            <a:r>
              <a:rPr lang="fr-BF" sz="2800" dirty="0">
                <a:solidFill>
                  <a:srgbClr val="000000"/>
                </a:solidFill>
                <a:effectLst/>
                <a:ea typeface="Times New Roman" panose="02020603050405020304" pitchFamily="18" charset="0"/>
                <a:cs typeface="Times New Roman" panose="02020603050405020304" pitchFamily="18" charset="0"/>
              </a:rPr>
              <a:t>.</a:t>
            </a:r>
            <a:endParaRPr lang="tr-TR" sz="2800" dirty="0">
              <a:solidFill>
                <a:srgbClr val="000000"/>
              </a:solidFill>
              <a:effectLst/>
              <a:ea typeface="Times New Roman" panose="02020603050405020304" pitchFamily="18"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841148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F0EACB-3A87-477B-8F42-3087F6683B12}"/>
              </a:ext>
            </a:extLst>
          </p:cNvPr>
          <p:cNvSpPr>
            <a:spLocks noGrp="1"/>
          </p:cNvSpPr>
          <p:nvPr>
            <p:ph idx="1"/>
          </p:nvPr>
        </p:nvSpPr>
        <p:spPr>
          <a:xfrm>
            <a:off x="838200" y="750771"/>
            <a:ext cx="10515600" cy="5426192"/>
          </a:xfrm>
        </p:spPr>
        <p:txBody>
          <a:bodyPr>
            <a:normAutofit/>
          </a:bodyPr>
          <a:lstStyle/>
          <a:p>
            <a:pPr algn="just">
              <a:buFont typeface="Wingdings" panose="05000000000000000000" pitchFamily="2" charset="2"/>
              <a:buChar char="Ø"/>
            </a:pPr>
            <a:r>
              <a:rPr lang="tr-TR"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T</a:t>
            </a:r>
            <a:r>
              <a:rPr lang="fr-BF"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he</a:t>
            </a:r>
            <a:r>
              <a:rPr lang="fr-BF"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close </a:t>
            </a:r>
            <a:r>
              <a:rPr lang="fr-BF"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link</a:t>
            </a:r>
            <a:r>
              <a:rPr lang="fr-BF"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between</a:t>
            </a:r>
            <a:r>
              <a:rPr lang="fr-BF"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IR </a:t>
            </a:r>
            <a:r>
              <a:rPr lang="fr-BF"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academics</a:t>
            </a:r>
            <a:r>
              <a:rPr lang="fr-BF"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and </a:t>
            </a:r>
            <a:r>
              <a:rPr lang="fr-BF"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governments</a:t>
            </a:r>
            <a:r>
              <a:rPr lang="fr-BF"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in </a:t>
            </a:r>
            <a:r>
              <a:rPr lang="fr-BF"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many</a:t>
            </a:r>
            <a:r>
              <a:rPr lang="fr-BF"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developing</a:t>
            </a:r>
            <a:r>
              <a:rPr lang="fr-BF"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countries (</a:t>
            </a:r>
            <a:r>
              <a:rPr lang="fr-BF"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although</a:t>
            </a:r>
            <a:r>
              <a:rPr lang="fr-BF"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this</a:t>
            </a:r>
            <a:r>
              <a:rPr lang="fr-BF"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is</a:t>
            </a:r>
            <a:r>
              <a:rPr lang="fr-BF"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also</a:t>
            </a:r>
            <a:r>
              <a:rPr lang="fr-BF"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 </a:t>
            </a:r>
            <a:r>
              <a:rPr lang="fr-BF"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feature</a:t>
            </a:r>
            <a:r>
              <a:rPr lang="fr-BF"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in the West), </a:t>
            </a:r>
            <a:r>
              <a:rPr lang="fr-BF" b="1"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which</a:t>
            </a:r>
            <a:r>
              <a:rPr lang="fr-BF"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b="1"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promotes</a:t>
            </a:r>
            <a:r>
              <a:rPr lang="fr-BF"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b="1"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policy-oriented</a:t>
            </a:r>
            <a:r>
              <a:rPr lang="fr-BF"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b="1"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research</a:t>
            </a:r>
            <a:r>
              <a:rPr lang="fr-BF"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the </a:t>
            </a:r>
            <a:r>
              <a:rPr lang="fr-BF" b="1"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expense</a:t>
            </a:r>
            <a:r>
              <a:rPr lang="fr-BF"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of </a:t>
            </a:r>
            <a:r>
              <a:rPr lang="fr-BF" b="1"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theoretical</a:t>
            </a:r>
            <a:r>
              <a:rPr lang="fr-BF"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b="1"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work</a:t>
            </a:r>
            <a:r>
              <a:rPr lang="fr-BF"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endParaRPr lang="tr-TR" b="1"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fr-BF"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There </a:t>
            </a:r>
            <a:r>
              <a:rPr lang="fr-BF"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is</a:t>
            </a:r>
            <a:r>
              <a:rPr lang="fr-BF"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also</a:t>
            </a:r>
            <a:r>
              <a:rPr lang="fr-BF"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the </a:t>
            </a:r>
            <a:r>
              <a:rPr lang="fr-BF"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tendency</a:t>
            </a:r>
            <a:r>
              <a:rPr lang="fr-BF"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among</a:t>
            </a:r>
            <a:r>
              <a:rPr lang="fr-BF"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many</a:t>
            </a:r>
            <a:r>
              <a:rPr lang="fr-BF"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IR scholars in </a:t>
            </a:r>
            <a:r>
              <a:rPr lang="fr-BF"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the Global South </a:t>
            </a:r>
            <a:r>
              <a:rPr lang="fr-BF" b="1"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towards</a:t>
            </a:r>
            <a:r>
              <a:rPr lang="fr-BF"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an </a:t>
            </a:r>
            <a:r>
              <a:rPr lang="fr-BF" b="1"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uncritical</a:t>
            </a:r>
            <a:r>
              <a:rPr lang="fr-BF"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acceptance of Western </a:t>
            </a:r>
            <a:r>
              <a:rPr lang="fr-BF" b="1"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theory</a:t>
            </a:r>
            <a:r>
              <a:rPr lang="fr-BF"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and a </a:t>
            </a:r>
            <a:r>
              <a:rPr lang="fr-BF"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resulting</a:t>
            </a:r>
            <a:r>
              <a:rPr lang="fr-BF"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lack</a:t>
            </a:r>
            <a:r>
              <a:rPr lang="fr-BF"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of confidence to </a:t>
            </a:r>
            <a:r>
              <a:rPr lang="fr-BF"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take</a:t>
            </a:r>
            <a:r>
              <a:rPr lang="fr-BF"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on Western </a:t>
            </a:r>
            <a:r>
              <a:rPr lang="fr-BF"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theorists</a:t>
            </a:r>
            <a:r>
              <a:rPr lang="fr-BF"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t>
            </a:r>
            <a:endParaRPr lang="tr-TR"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endParaRPr>
          </a:p>
          <a:p>
            <a:pPr lvl="1" algn="just">
              <a:buFont typeface="Wingdings" panose="05000000000000000000" pitchFamily="2" charset="2"/>
              <a:buChar char="Ø"/>
            </a:pP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In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this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situation,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what</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passes as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theory</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mostly</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the application of Western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theoretical</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concepts and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models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to the local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context</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rather</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than</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injecting</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indigenous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ideas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and insights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from</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local practices to the main body of IR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theory</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t>
            </a:r>
            <a:endParaRPr lang="fr-BF"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3745630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81245-4E68-4E21-83C0-2E2B21841495}"/>
              </a:ext>
            </a:extLst>
          </p:cNvPr>
          <p:cNvSpPr>
            <a:spLocks noGrp="1"/>
          </p:cNvSpPr>
          <p:nvPr>
            <p:ph type="title"/>
          </p:nvPr>
        </p:nvSpPr>
        <p:spPr>
          <a:xfrm>
            <a:off x="838200" y="365125"/>
            <a:ext cx="10515600" cy="655153"/>
          </a:xfrm>
        </p:spPr>
        <p:txBody>
          <a:bodyPr>
            <a:normAutofit fontScale="90000"/>
          </a:bodyPr>
          <a:lstStyle/>
          <a:p>
            <a:r>
              <a:rPr lang="tr-TR" b="1" dirty="0"/>
              <a:t>Ideas of Global IR Paradigm</a:t>
            </a:r>
            <a:endParaRPr lang="fr-FR" b="1" dirty="0"/>
          </a:p>
        </p:txBody>
      </p:sp>
      <p:sp>
        <p:nvSpPr>
          <p:cNvPr id="3" name="Content Placeholder 2">
            <a:extLst>
              <a:ext uri="{FF2B5EF4-FFF2-40B4-BE49-F238E27FC236}">
                <a16:creationId xmlns:a16="http://schemas.microsoft.com/office/drawing/2014/main" id="{86E9FFB9-E7FF-4F90-8C2C-E2AD1EA4C40B}"/>
              </a:ext>
            </a:extLst>
          </p:cNvPr>
          <p:cNvSpPr>
            <a:spLocks noGrp="1"/>
          </p:cNvSpPr>
          <p:nvPr>
            <p:ph idx="1"/>
          </p:nvPr>
        </p:nvSpPr>
        <p:spPr>
          <a:xfrm>
            <a:off x="838200" y="1155032"/>
            <a:ext cx="10515600" cy="5021931"/>
          </a:xfrm>
        </p:spPr>
        <p:txBody>
          <a:bodyPr>
            <a:normAutofit fontScale="92500" lnSpcReduction="10000"/>
          </a:bodyPr>
          <a:lstStyle/>
          <a:p>
            <a:pPr algn="just">
              <a:buFont typeface="Wingdings" panose="05000000000000000000" pitchFamily="2" charset="2"/>
              <a:buChar char="Ø"/>
            </a:pPr>
            <a:r>
              <a:rPr lang="fr-BF" dirty="0" err="1">
                <a:solidFill>
                  <a:srgbClr val="000000"/>
                </a:solidFill>
                <a:effectLst/>
                <a:ea typeface="Times New Roman" panose="02020603050405020304" pitchFamily="18" charset="0"/>
                <a:cs typeface="Times New Roman" panose="02020603050405020304" pitchFamily="18" charset="0"/>
              </a:rPr>
              <a:t>Shaped</a:t>
            </a:r>
            <a:r>
              <a:rPr lang="fr-BF" dirty="0">
                <a:solidFill>
                  <a:srgbClr val="000000"/>
                </a:solidFill>
                <a:effectLst/>
                <a:ea typeface="Times New Roman" panose="02020603050405020304" pitchFamily="18" charset="0"/>
                <a:cs typeface="Times New Roman" panose="02020603050405020304" pitchFamily="18" charset="0"/>
              </a:rPr>
              <a:t> by the </a:t>
            </a:r>
            <a:r>
              <a:rPr lang="fr-BF" dirty="0" err="1">
                <a:solidFill>
                  <a:srgbClr val="000000"/>
                </a:solidFill>
                <a:effectLst/>
                <a:ea typeface="Times New Roman" panose="02020603050405020304" pitchFamily="18" charset="0"/>
                <a:cs typeface="Times New Roman" panose="02020603050405020304" pitchFamily="18" charset="0"/>
              </a:rPr>
              <a:t>ideas</a:t>
            </a:r>
            <a:r>
              <a:rPr lang="fr-BF" dirty="0">
                <a:solidFill>
                  <a:srgbClr val="000000"/>
                </a:solidFill>
                <a:effectLst/>
                <a:ea typeface="Times New Roman" panose="02020603050405020304" pitchFamily="18" charset="0"/>
                <a:cs typeface="Times New Roman" panose="02020603050405020304" pitchFamily="18" charset="0"/>
              </a:rPr>
              <a:t> and practices of the West, the </a:t>
            </a:r>
            <a:r>
              <a:rPr lang="fr-BF" dirty="0" err="1">
                <a:solidFill>
                  <a:srgbClr val="000000"/>
                </a:solidFill>
                <a:effectLst/>
                <a:ea typeface="Times New Roman" panose="02020603050405020304" pitchFamily="18" charset="0"/>
                <a:cs typeface="Times New Roman" panose="02020603050405020304" pitchFamily="18" charset="0"/>
              </a:rPr>
              <a:t>field</a:t>
            </a:r>
            <a:r>
              <a:rPr lang="fr-BF" dirty="0">
                <a:solidFill>
                  <a:srgbClr val="000000"/>
                </a:solidFill>
                <a:effectLst/>
                <a:ea typeface="Times New Roman" panose="02020603050405020304" pitchFamily="18" charset="0"/>
                <a:cs typeface="Times New Roman" panose="02020603050405020304" pitchFamily="18" charset="0"/>
              </a:rPr>
              <a:t> of IR gave </a:t>
            </a:r>
            <a:r>
              <a:rPr lang="fr-BF" dirty="0" err="1">
                <a:solidFill>
                  <a:srgbClr val="000000"/>
                </a:solidFill>
                <a:effectLst/>
                <a:ea typeface="Times New Roman" panose="02020603050405020304" pitchFamily="18" charset="0"/>
                <a:cs typeface="Times New Roman" panose="02020603050405020304" pitchFamily="18" charset="0"/>
              </a:rPr>
              <a:t>little</a:t>
            </a:r>
            <a:r>
              <a:rPr lang="fr-BF" dirty="0">
                <a:solidFill>
                  <a:srgbClr val="000000"/>
                </a:solidFill>
                <a:effectLst/>
                <a:ea typeface="Times New Roman" panose="02020603050405020304" pitchFamily="18" charset="0"/>
                <a:cs typeface="Times New Roman" panose="02020603050405020304" pitchFamily="18" charset="0"/>
              </a:rPr>
              <a:t> attention to ‘the </a:t>
            </a:r>
            <a:r>
              <a:rPr lang="fr-BF" dirty="0" err="1">
                <a:solidFill>
                  <a:srgbClr val="000000"/>
                </a:solidFill>
                <a:effectLst/>
                <a:ea typeface="Times New Roman" panose="02020603050405020304" pitchFamily="18" charset="0"/>
                <a:cs typeface="Times New Roman" panose="02020603050405020304" pitchFamily="18" charset="0"/>
              </a:rPr>
              <a:t>Rest</a:t>
            </a:r>
            <a:r>
              <a:rPr lang="fr-BF" dirty="0">
                <a:solidFill>
                  <a:srgbClr val="000000"/>
                </a:solidFill>
                <a:effectLst/>
                <a:ea typeface="Times New Roman" panose="02020603050405020304" pitchFamily="18" charset="0"/>
                <a:cs typeface="Times New Roman" panose="02020603050405020304" pitchFamily="18" charset="0"/>
              </a:rPr>
              <a:t>’. </a:t>
            </a:r>
            <a:endParaRPr lang="tr-TR" dirty="0">
              <a:solidFill>
                <a:srgbClr val="000000"/>
              </a:solidFill>
              <a:ea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fr-BF" b="1" dirty="0">
                <a:solidFill>
                  <a:srgbClr val="000000"/>
                </a:solidFill>
                <a:effectLst/>
                <a:ea typeface="Times New Roman" panose="02020603050405020304" pitchFamily="18" charset="0"/>
                <a:cs typeface="Times New Roman" panose="02020603050405020304" pitchFamily="18" charset="0"/>
              </a:rPr>
              <a:t>The </a:t>
            </a:r>
            <a:r>
              <a:rPr lang="fr-BF" b="1" dirty="0" err="1">
                <a:solidFill>
                  <a:srgbClr val="000000"/>
                </a:solidFill>
                <a:effectLst/>
                <a:ea typeface="Times New Roman" panose="02020603050405020304" pitchFamily="18" charset="0"/>
                <a:cs typeface="Times New Roman" panose="02020603050405020304" pitchFamily="18" charset="0"/>
              </a:rPr>
              <a:t>traditional</a:t>
            </a:r>
            <a:r>
              <a:rPr lang="fr-BF" b="1" dirty="0">
                <a:solidFill>
                  <a:srgbClr val="000000"/>
                </a:solidFill>
                <a:effectLst/>
                <a:ea typeface="Times New Roman" panose="02020603050405020304" pitchFamily="18" charset="0"/>
                <a:cs typeface="Times New Roman" panose="02020603050405020304" pitchFamily="18" charset="0"/>
              </a:rPr>
              <a:t> </a:t>
            </a:r>
            <a:r>
              <a:rPr lang="fr-BF" b="1" dirty="0" err="1">
                <a:solidFill>
                  <a:srgbClr val="000000"/>
                </a:solidFill>
                <a:effectLst/>
                <a:ea typeface="Times New Roman" panose="02020603050405020304" pitchFamily="18" charset="0"/>
                <a:cs typeface="Times New Roman" panose="02020603050405020304" pitchFamily="18" charset="0"/>
              </a:rPr>
              <a:t>literature</a:t>
            </a:r>
            <a:r>
              <a:rPr lang="fr-BF" b="1" dirty="0">
                <a:solidFill>
                  <a:srgbClr val="000000"/>
                </a:solidFill>
                <a:effectLst/>
                <a:ea typeface="Times New Roman" panose="02020603050405020304" pitchFamily="18" charset="0"/>
                <a:cs typeface="Times New Roman" panose="02020603050405020304" pitchFamily="18" charset="0"/>
              </a:rPr>
              <a:t> </a:t>
            </a:r>
            <a:r>
              <a:rPr lang="fr-BF" b="1" dirty="0" err="1">
                <a:solidFill>
                  <a:srgbClr val="000000"/>
                </a:solidFill>
                <a:effectLst/>
                <a:ea typeface="Times New Roman" panose="02020603050405020304" pitchFamily="18" charset="0"/>
                <a:cs typeface="Times New Roman" panose="02020603050405020304" pitchFamily="18" charset="0"/>
              </a:rPr>
              <a:t>viewed</a:t>
            </a:r>
            <a:r>
              <a:rPr lang="fr-BF" b="1" dirty="0">
                <a:solidFill>
                  <a:srgbClr val="000000"/>
                </a:solidFill>
                <a:effectLst/>
                <a:ea typeface="Times New Roman" panose="02020603050405020304" pitchFamily="18" charset="0"/>
                <a:cs typeface="Times New Roman" panose="02020603050405020304" pitchFamily="18" charset="0"/>
              </a:rPr>
              <a:t> non-Western countries as ‘</a:t>
            </a:r>
            <a:r>
              <a:rPr lang="fr-BF" b="1" dirty="0" err="1">
                <a:solidFill>
                  <a:srgbClr val="000000"/>
                </a:solidFill>
                <a:effectLst/>
                <a:ea typeface="Times New Roman" panose="02020603050405020304" pitchFamily="18" charset="0"/>
                <a:cs typeface="Times New Roman" panose="02020603050405020304" pitchFamily="18" charset="0"/>
              </a:rPr>
              <a:t>norm-takers</a:t>
            </a:r>
            <a:r>
              <a:rPr lang="fr-BF" b="1" dirty="0">
                <a:solidFill>
                  <a:srgbClr val="000000"/>
                </a:solidFill>
                <a:effectLst/>
                <a:ea typeface="Times New Roman" panose="02020603050405020304" pitchFamily="18" charset="0"/>
                <a:cs typeface="Times New Roman" panose="02020603050405020304" pitchFamily="18" charset="0"/>
              </a:rPr>
              <a:t>’ or ‘passive </a:t>
            </a:r>
            <a:r>
              <a:rPr lang="fr-BF" b="1" dirty="0" err="1">
                <a:solidFill>
                  <a:srgbClr val="000000"/>
                </a:solidFill>
                <a:effectLst/>
                <a:ea typeface="Times New Roman" panose="02020603050405020304" pitchFamily="18" charset="0"/>
                <a:cs typeface="Times New Roman" panose="02020603050405020304" pitchFamily="18" charset="0"/>
              </a:rPr>
              <a:t>subjects</a:t>
            </a:r>
            <a:r>
              <a:rPr lang="fr-BF" b="1" dirty="0">
                <a:solidFill>
                  <a:srgbClr val="000000"/>
                </a:solidFill>
                <a:effectLst/>
                <a:ea typeface="Times New Roman" panose="02020603050405020304" pitchFamily="18" charset="0"/>
                <a:cs typeface="Times New Roman" panose="02020603050405020304" pitchFamily="18" charset="0"/>
              </a:rPr>
              <a:t>’ – </a:t>
            </a:r>
            <a:r>
              <a:rPr lang="fr-BF" b="1" dirty="0" err="1">
                <a:solidFill>
                  <a:srgbClr val="000000"/>
                </a:solidFill>
                <a:effectLst/>
                <a:ea typeface="Times New Roman" panose="02020603050405020304" pitchFamily="18" charset="0"/>
                <a:cs typeface="Times New Roman" panose="02020603050405020304" pitchFamily="18" charset="0"/>
              </a:rPr>
              <a:t>recipients</a:t>
            </a:r>
            <a:r>
              <a:rPr lang="fr-BF" b="1" dirty="0">
                <a:solidFill>
                  <a:srgbClr val="000000"/>
                </a:solidFill>
                <a:effectLst/>
                <a:ea typeface="Times New Roman" panose="02020603050405020304" pitchFamily="18" charset="0"/>
                <a:cs typeface="Times New Roman" panose="02020603050405020304" pitchFamily="18" charset="0"/>
              </a:rPr>
              <a:t> of Western </a:t>
            </a:r>
            <a:r>
              <a:rPr lang="fr-BF" b="1" dirty="0" err="1">
                <a:solidFill>
                  <a:srgbClr val="000000"/>
                </a:solidFill>
                <a:effectLst/>
                <a:ea typeface="Times New Roman" panose="02020603050405020304" pitchFamily="18" charset="0"/>
                <a:cs typeface="Times New Roman" panose="02020603050405020304" pitchFamily="18" charset="0"/>
              </a:rPr>
              <a:t>ideas</a:t>
            </a:r>
            <a:r>
              <a:rPr lang="fr-BF" b="1" dirty="0">
                <a:solidFill>
                  <a:srgbClr val="000000"/>
                </a:solidFill>
                <a:effectLst/>
                <a:ea typeface="Times New Roman" panose="02020603050405020304" pitchFamily="18" charset="0"/>
                <a:cs typeface="Times New Roman" panose="02020603050405020304" pitchFamily="18" charset="0"/>
              </a:rPr>
              <a:t> and institutions – </a:t>
            </a:r>
            <a:r>
              <a:rPr lang="fr-BF" b="1" dirty="0" err="1">
                <a:solidFill>
                  <a:srgbClr val="000000"/>
                </a:solidFill>
                <a:effectLst/>
                <a:ea typeface="Times New Roman" panose="02020603050405020304" pitchFamily="18" charset="0"/>
                <a:cs typeface="Times New Roman" panose="02020603050405020304" pitchFamily="18" charset="0"/>
              </a:rPr>
              <a:t>rather</a:t>
            </a:r>
            <a:r>
              <a:rPr lang="fr-BF" b="1" dirty="0">
                <a:solidFill>
                  <a:srgbClr val="000000"/>
                </a:solidFill>
                <a:effectLst/>
                <a:ea typeface="Times New Roman" panose="02020603050405020304" pitchFamily="18" charset="0"/>
                <a:cs typeface="Times New Roman" panose="02020603050405020304" pitchFamily="18" charset="0"/>
              </a:rPr>
              <a:t> </a:t>
            </a:r>
            <a:r>
              <a:rPr lang="fr-BF" b="1" dirty="0" err="1">
                <a:solidFill>
                  <a:srgbClr val="000000"/>
                </a:solidFill>
                <a:effectLst/>
                <a:ea typeface="Times New Roman" panose="02020603050405020304" pitchFamily="18" charset="0"/>
                <a:cs typeface="Times New Roman" panose="02020603050405020304" pitchFamily="18" charset="0"/>
              </a:rPr>
              <a:t>than</a:t>
            </a:r>
            <a:r>
              <a:rPr lang="fr-BF" b="1" dirty="0">
                <a:solidFill>
                  <a:srgbClr val="000000"/>
                </a:solidFill>
                <a:effectLst/>
                <a:ea typeface="Times New Roman" panose="02020603050405020304" pitchFamily="18" charset="0"/>
                <a:cs typeface="Times New Roman" panose="02020603050405020304" pitchFamily="18" charset="0"/>
              </a:rPr>
              <a:t> active </a:t>
            </a:r>
            <a:r>
              <a:rPr lang="fr-BF" b="1" dirty="0" err="1">
                <a:solidFill>
                  <a:srgbClr val="000000"/>
                </a:solidFill>
                <a:effectLst/>
                <a:ea typeface="Times New Roman" panose="02020603050405020304" pitchFamily="18" charset="0"/>
                <a:cs typeface="Times New Roman" panose="02020603050405020304" pitchFamily="18" charset="0"/>
              </a:rPr>
              <a:t>contributors</a:t>
            </a:r>
            <a:r>
              <a:rPr lang="fr-BF" b="1" dirty="0">
                <a:solidFill>
                  <a:srgbClr val="000000"/>
                </a:solidFill>
                <a:effectLst/>
                <a:ea typeface="Times New Roman" panose="02020603050405020304" pitchFamily="18" charset="0"/>
                <a:cs typeface="Times New Roman" panose="02020603050405020304" pitchFamily="18" charset="0"/>
              </a:rPr>
              <a:t> to international </a:t>
            </a:r>
            <a:r>
              <a:rPr lang="fr-BF" b="1" dirty="0" err="1">
                <a:solidFill>
                  <a:srgbClr val="000000"/>
                </a:solidFill>
                <a:effectLst/>
                <a:ea typeface="Times New Roman" panose="02020603050405020304" pitchFamily="18" charset="0"/>
                <a:cs typeface="Times New Roman" panose="02020603050405020304" pitchFamily="18" charset="0"/>
              </a:rPr>
              <a:t>order</a:t>
            </a:r>
            <a:r>
              <a:rPr lang="fr-BF" b="1" dirty="0">
                <a:solidFill>
                  <a:srgbClr val="000000"/>
                </a:solidFill>
                <a:effectLst/>
                <a:ea typeface="Times New Roman" panose="02020603050405020304" pitchFamily="18" charset="0"/>
                <a:cs typeface="Times New Roman" panose="02020603050405020304" pitchFamily="18" charset="0"/>
              </a:rPr>
              <a:t> in </a:t>
            </a:r>
            <a:r>
              <a:rPr lang="fr-BF" b="1" dirty="0" err="1">
                <a:solidFill>
                  <a:srgbClr val="000000"/>
                </a:solidFill>
                <a:effectLst/>
                <a:ea typeface="Times New Roman" panose="02020603050405020304" pitchFamily="18" charset="0"/>
                <a:cs typeface="Times New Roman" panose="02020603050405020304" pitchFamily="18" charset="0"/>
              </a:rPr>
              <a:t>their</a:t>
            </a:r>
            <a:r>
              <a:rPr lang="fr-BF" b="1" dirty="0">
                <a:solidFill>
                  <a:srgbClr val="000000"/>
                </a:solidFill>
                <a:effectLst/>
                <a:ea typeface="Times New Roman" panose="02020603050405020304" pitchFamily="18" charset="0"/>
                <a:cs typeface="Times New Roman" panose="02020603050405020304" pitchFamily="18" charset="0"/>
              </a:rPr>
              <a:t> </a:t>
            </a:r>
            <a:r>
              <a:rPr lang="fr-BF" b="1" dirty="0" err="1">
                <a:solidFill>
                  <a:srgbClr val="000000"/>
                </a:solidFill>
                <a:effectLst/>
                <a:ea typeface="Times New Roman" panose="02020603050405020304" pitchFamily="18" charset="0"/>
                <a:cs typeface="Times New Roman" panose="02020603050405020304" pitchFamily="18" charset="0"/>
              </a:rPr>
              <a:t>own</a:t>
            </a:r>
            <a:r>
              <a:rPr lang="fr-BF" b="1" dirty="0">
                <a:solidFill>
                  <a:srgbClr val="000000"/>
                </a:solidFill>
                <a:effectLst/>
                <a:ea typeface="Times New Roman" panose="02020603050405020304" pitchFamily="18" charset="0"/>
                <a:cs typeface="Times New Roman" panose="02020603050405020304" pitchFamily="18" charset="0"/>
              </a:rPr>
              <a:t> right. </a:t>
            </a:r>
            <a:endParaRPr lang="tr-TR" b="1" dirty="0">
              <a:solidFill>
                <a:srgbClr val="000000"/>
              </a:solidFill>
              <a:ea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fr-BF" u="sng" dirty="0">
                <a:solidFill>
                  <a:srgbClr val="000000"/>
                </a:solidFill>
                <a:effectLst/>
                <a:ea typeface="Times New Roman" panose="02020603050405020304" pitchFamily="18" charset="0"/>
                <a:cs typeface="Times New Roman" panose="02020603050405020304" pitchFamily="18" charset="0"/>
              </a:rPr>
              <a:t>Against </a:t>
            </a:r>
            <a:r>
              <a:rPr lang="fr-BF" u="sng" dirty="0" err="1">
                <a:solidFill>
                  <a:srgbClr val="000000"/>
                </a:solidFill>
                <a:effectLst/>
                <a:ea typeface="Times New Roman" panose="02020603050405020304" pitchFamily="18" charset="0"/>
                <a:cs typeface="Times New Roman" panose="02020603050405020304" pitchFamily="18" charset="0"/>
              </a:rPr>
              <a:t>this</a:t>
            </a:r>
            <a:r>
              <a:rPr lang="fr-BF" u="sng" dirty="0">
                <a:solidFill>
                  <a:srgbClr val="000000"/>
                </a:solidFill>
                <a:effectLst/>
                <a:ea typeface="Times New Roman" panose="02020603050405020304" pitchFamily="18" charset="0"/>
                <a:cs typeface="Times New Roman" panose="02020603050405020304" pitchFamily="18" charset="0"/>
              </a:rPr>
              <a:t> </a:t>
            </a:r>
            <a:r>
              <a:rPr lang="fr-BF" u="sng" dirty="0" err="1">
                <a:solidFill>
                  <a:srgbClr val="000000"/>
                </a:solidFill>
                <a:effectLst/>
                <a:ea typeface="Times New Roman" panose="02020603050405020304" pitchFamily="18" charset="0"/>
                <a:cs typeface="Times New Roman" panose="02020603050405020304" pitchFamily="18" charset="0"/>
              </a:rPr>
              <a:t>traditional</a:t>
            </a:r>
            <a:r>
              <a:rPr lang="fr-BF" u="sng" dirty="0">
                <a:solidFill>
                  <a:srgbClr val="000000"/>
                </a:solidFill>
                <a:effectLst/>
                <a:ea typeface="Times New Roman" panose="02020603050405020304" pitchFamily="18" charset="0"/>
                <a:cs typeface="Times New Roman" panose="02020603050405020304" pitchFamily="18" charset="0"/>
              </a:rPr>
              <a:t> </a:t>
            </a:r>
            <a:r>
              <a:rPr lang="fr-BF" u="sng" dirty="0" err="1">
                <a:solidFill>
                  <a:srgbClr val="000000"/>
                </a:solidFill>
                <a:effectLst/>
                <a:ea typeface="Times New Roman" panose="02020603050405020304" pitchFamily="18" charset="0"/>
                <a:cs typeface="Times New Roman" panose="02020603050405020304" pitchFamily="18" charset="0"/>
              </a:rPr>
              <a:t>view</a:t>
            </a:r>
            <a:r>
              <a:rPr lang="fr-BF" u="sng" dirty="0">
                <a:solidFill>
                  <a:srgbClr val="000000"/>
                </a:solidFill>
                <a:effectLst/>
                <a:ea typeface="Times New Roman" panose="02020603050405020304" pitchFamily="18" charset="0"/>
                <a:cs typeface="Times New Roman" panose="02020603050405020304" pitchFamily="18" charset="0"/>
              </a:rPr>
              <a:t>, Global IR </a:t>
            </a:r>
            <a:r>
              <a:rPr lang="fr-BF" u="sng" dirty="0" err="1">
                <a:solidFill>
                  <a:srgbClr val="000000"/>
                </a:solidFill>
                <a:effectLst/>
                <a:ea typeface="Times New Roman" panose="02020603050405020304" pitchFamily="18" charset="0"/>
                <a:cs typeface="Times New Roman" panose="02020603050405020304" pitchFamily="18" charset="0"/>
              </a:rPr>
              <a:t>offers</a:t>
            </a:r>
            <a:r>
              <a:rPr lang="fr-BF" u="sng" dirty="0">
                <a:solidFill>
                  <a:srgbClr val="000000"/>
                </a:solidFill>
                <a:effectLst/>
                <a:ea typeface="Times New Roman" panose="02020603050405020304" pitchFamily="18" charset="0"/>
                <a:cs typeface="Times New Roman" panose="02020603050405020304" pitchFamily="18" charset="0"/>
              </a:rPr>
              <a:t> an alternative narrative.</a:t>
            </a:r>
            <a:endParaRPr lang="tr-TR" u="sng" dirty="0">
              <a:solidFill>
                <a:srgbClr val="000000"/>
              </a:solidFill>
              <a:effectLst/>
              <a:ea typeface="Times New Roman" panose="02020603050405020304" pitchFamily="18" charset="0"/>
              <a:cs typeface="Times New Roman" panose="02020603050405020304" pitchFamily="18" charset="0"/>
            </a:endParaRPr>
          </a:p>
          <a:p>
            <a:pPr algn="just">
              <a:buFont typeface="Wingdings" panose="05000000000000000000" pitchFamily="2" charset="2"/>
              <a:buChar char="ü"/>
            </a:pPr>
            <a:r>
              <a:rPr lang="fr-BF" dirty="0">
                <a:solidFill>
                  <a:srgbClr val="000000"/>
                </a:solidFill>
                <a:effectLst/>
                <a:ea typeface="Times New Roman" panose="02020603050405020304" pitchFamily="18" charset="0"/>
                <a:cs typeface="Times New Roman" panose="02020603050405020304" pitchFamily="18" charset="0"/>
              </a:rPr>
              <a:t>IR as a discipline </a:t>
            </a:r>
            <a:r>
              <a:rPr lang="fr-BF" dirty="0" err="1">
                <a:solidFill>
                  <a:srgbClr val="000000"/>
                </a:solidFill>
                <a:effectLst/>
                <a:ea typeface="Times New Roman" panose="02020603050405020304" pitchFamily="18" charset="0"/>
                <a:cs typeface="Times New Roman" panose="02020603050405020304" pitchFamily="18" charset="0"/>
              </a:rPr>
              <a:t>might</a:t>
            </a:r>
            <a:r>
              <a:rPr lang="fr-BF" dirty="0">
                <a:solidFill>
                  <a:srgbClr val="000000"/>
                </a:solidFill>
                <a:effectLst/>
                <a:ea typeface="Times New Roman" panose="02020603050405020304" pitchFamily="18" charset="0"/>
                <a:cs typeface="Times New Roman" panose="02020603050405020304" pitchFamily="18" charset="0"/>
              </a:rPr>
              <a:t> have been </a:t>
            </a:r>
            <a:r>
              <a:rPr lang="fr-BF" dirty="0" err="1">
                <a:solidFill>
                  <a:srgbClr val="000000"/>
                </a:solidFill>
                <a:effectLst/>
                <a:ea typeface="Times New Roman" panose="02020603050405020304" pitchFamily="18" charset="0"/>
                <a:cs typeface="Times New Roman" panose="02020603050405020304" pitchFamily="18" charset="0"/>
              </a:rPr>
              <a:t>invented</a:t>
            </a:r>
            <a:r>
              <a:rPr lang="fr-BF" dirty="0">
                <a:solidFill>
                  <a:srgbClr val="000000"/>
                </a:solidFill>
                <a:effectLst/>
                <a:ea typeface="Times New Roman" panose="02020603050405020304" pitchFamily="18" charset="0"/>
                <a:cs typeface="Times New Roman" panose="02020603050405020304" pitchFamily="18" charset="0"/>
              </a:rPr>
              <a:t> in the West, but the substance of IR </a:t>
            </a:r>
            <a:r>
              <a:rPr lang="fr-BF" dirty="0" err="1">
                <a:solidFill>
                  <a:srgbClr val="000000"/>
                </a:solidFill>
                <a:effectLst/>
                <a:ea typeface="Times New Roman" panose="02020603050405020304" pitchFamily="18" charset="0"/>
                <a:cs typeface="Times New Roman" panose="02020603050405020304" pitchFamily="18" charset="0"/>
              </a:rPr>
              <a:t>did</a:t>
            </a:r>
            <a:r>
              <a:rPr lang="fr-BF" dirty="0">
                <a:solidFill>
                  <a:srgbClr val="000000"/>
                </a:solidFill>
                <a:effectLst/>
                <a:ea typeface="Times New Roman" panose="02020603050405020304" pitchFamily="18" charset="0"/>
                <a:cs typeface="Times New Roman" panose="02020603050405020304" pitchFamily="18" charset="0"/>
              </a:rPr>
              <a:t> not </a:t>
            </a:r>
            <a:r>
              <a:rPr lang="fr-BF" dirty="0" err="1">
                <a:solidFill>
                  <a:srgbClr val="000000"/>
                </a:solidFill>
                <a:effectLst/>
                <a:ea typeface="Times New Roman" panose="02020603050405020304" pitchFamily="18" charset="0"/>
                <a:cs typeface="Times New Roman" panose="02020603050405020304" pitchFamily="18" charset="0"/>
              </a:rPr>
              <a:t>begin</a:t>
            </a:r>
            <a:r>
              <a:rPr lang="fr-BF" dirty="0">
                <a:solidFill>
                  <a:srgbClr val="000000"/>
                </a:solidFill>
                <a:effectLst/>
                <a:ea typeface="Times New Roman" panose="02020603050405020304" pitchFamily="18" charset="0"/>
                <a:cs typeface="Times New Roman" panose="02020603050405020304" pitchFamily="18" charset="0"/>
              </a:rPr>
              <a:t> </a:t>
            </a:r>
            <a:r>
              <a:rPr lang="fr-BF" dirty="0" err="1">
                <a:solidFill>
                  <a:srgbClr val="000000"/>
                </a:solidFill>
                <a:effectLst/>
                <a:ea typeface="Times New Roman" panose="02020603050405020304" pitchFamily="18" charset="0"/>
                <a:cs typeface="Times New Roman" panose="02020603050405020304" pitchFamily="18" charset="0"/>
              </a:rPr>
              <a:t>with</a:t>
            </a:r>
            <a:r>
              <a:rPr lang="fr-BF" dirty="0">
                <a:solidFill>
                  <a:srgbClr val="000000"/>
                </a:solidFill>
                <a:effectLst/>
                <a:ea typeface="Times New Roman" panose="02020603050405020304" pitchFamily="18" charset="0"/>
                <a:cs typeface="Times New Roman" panose="02020603050405020304" pitchFamily="18" charset="0"/>
              </a:rPr>
              <a:t> the </a:t>
            </a:r>
            <a:r>
              <a:rPr lang="fr-BF" dirty="0" err="1">
                <a:solidFill>
                  <a:srgbClr val="000000"/>
                </a:solidFill>
                <a:effectLst/>
                <a:ea typeface="Times New Roman" panose="02020603050405020304" pitchFamily="18" charset="0"/>
                <a:cs typeface="Times New Roman" panose="02020603050405020304" pitchFamily="18" charset="0"/>
              </a:rPr>
              <a:t>Peace</a:t>
            </a:r>
            <a:r>
              <a:rPr lang="fr-BF" dirty="0">
                <a:solidFill>
                  <a:srgbClr val="000000"/>
                </a:solidFill>
                <a:effectLst/>
                <a:ea typeface="Times New Roman" panose="02020603050405020304" pitchFamily="18" charset="0"/>
                <a:cs typeface="Times New Roman" panose="02020603050405020304" pitchFamily="18" charset="0"/>
              </a:rPr>
              <a:t> of </a:t>
            </a:r>
            <a:r>
              <a:rPr lang="fr-BF" dirty="0" err="1">
                <a:solidFill>
                  <a:srgbClr val="000000"/>
                </a:solidFill>
                <a:effectLst/>
                <a:ea typeface="Times New Roman" panose="02020603050405020304" pitchFamily="18" charset="0"/>
                <a:cs typeface="Times New Roman" panose="02020603050405020304" pitchFamily="18" charset="0"/>
              </a:rPr>
              <a:t>Westphalia</a:t>
            </a:r>
            <a:r>
              <a:rPr lang="fr-BF" dirty="0">
                <a:solidFill>
                  <a:srgbClr val="000000"/>
                </a:solidFill>
                <a:effectLst/>
                <a:ea typeface="Times New Roman" panose="02020603050405020304" pitchFamily="18" charset="0"/>
                <a:cs typeface="Times New Roman" panose="02020603050405020304" pitchFamily="18" charset="0"/>
              </a:rPr>
              <a:t> in 1648, </a:t>
            </a:r>
            <a:r>
              <a:rPr lang="fr-BF" dirty="0" err="1">
                <a:solidFill>
                  <a:srgbClr val="000000"/>
                </a:solidFill>
                <a:effectLst/>
                <a:ea typeface="Times New Roman" panose="02020603050405020304" pitchFamily="18" charset="0"/>
                <a:cs typeface="Times New Roman" panose="02020603050405020304" pitchFamily="18" charset="0"/>
              </a:rPr>
              <a:t>which</a:t>
            </a:r>
            <a:r>
              <a:rPr lang="fr-BF" dirty="0">
                <a:solidFill>
                  <a:srgbClr val="000000"/>
                </a:solidFill>
                <a:effectLst/>
                <a:ea typeface="Times New Roman" panose="02020603050405020304" pitchFamily="18" charset="0"/>
                <a:cs typeface="Times New Roman" panose="02020603050405020304" pitchFamily="18" charset="0"/>
              </a:rPr>
              <a:t> </a:t>
            </a:r>
            <a:r>
              <a:rPr lang="fr-BF" dirty="0" err="1">
                <a:solidFill>
                  <a:srgbClr val="000000"/>
                </a:solidFill>
                <a:effectLst/>
                <a:ea typeface="Times New Roman" panose="02020603050405020304" pitchFamily="18" charset="0"/>
                <a:cs typeface="Times New Roman" panose="02020603050405020304" pitchFamily="18" charset="0"/>
              </a:rPr>
              <a:t>marked</a:t>
            </a:r>
            <a:r>
              <a:rPr lang="fr-BF" dirty="0">
                <a:solidFill>
                  <a:srgbClr val="000000"/>
                </a:solidFill>
                <a:effectLst/>
                <a:ea typeface="Times New Roman" panose="02020603050405020304" pitchFamily="18" charset="0"/>
                <a:cs typeface="Times New Roman" panose="02020603050405020304" pitchFamily="18" charset="0"/>
              </a:rPr>
              <a:t> the </a:t>
            </a:r>
            <a:r>
              <a:rPr lang="fr-BF" dirty="0" err="1">
                <a:solidFill>
                  <a:srgbClr val="000000"/>
                </a:solidFill>
                <a:effectLst/>
                <a:ea typeface="Times New Roman" panose="02020603050405020304" pitchFamily="18" charset="0"/>
                <a:cs typeface="Times New Roman" panose="02020603050405020304" pitchFamily="18" charset="0"/>
              </a:rPr>
              <a:t>beginnings</a:t>
            </a:r>
            <a:r>
              <a:rPr lang="fr-BF" dirty="0">
                <a:solidFill>
                  <a:srgbClr val="000000"/>
                </a:solidFill>
                <a:effectLst/>
                <a:ea typeface="Times New Roman" panose="02020603050405020304" pitchFamily="18" charset="0"/>
                <a:cs typeface="Times New Roman" panose="02020603050405020304" pitchFamily="18" charset="0"/>
              </a:rPr>
              <a:t> of the </a:t>
            </a:r>
            <a:r>
              <a:rPr lang="fr-BF" dirty="0" err="1">
                <a:solidFill>
                  <a:srgbClr val="000000"/>
                </a:solidFill>
                <a:effectLst/>
                <a:ea typeface="Times New Roman" panose="02020603050405020304" pitchFamily="18" charset="0"/>
                <a:cs typeface="Times New Roman" panose="02020603050405020304" pitchFamily="18" charset="0"/>
              </a:rPr>
              <a:t>period</a:t>
            </a:r>
            <a:r>
              <a:rPr lang="fr-BF" dirty="0">
                <a:solidFill>
                  <a:srgbClr val="000000"/>
                </a:solidFill>
                <a:effectLst/>
                <a:ea typeface="Times New Roman" panose="02020603050405020304" pitchFamily="18" charset="0"/>
                <a:cs typeface="Times New Roman" panose="02020603050405020304" pitchFamily="18" charset="0"/>
              </a:rPr>
              <a:t> of Western dominance. </a:t>
            </a:r>
            <a:endParaRPr lang="tr-TR" dirty="0">
              <a:solidFill>
                <a:srgbClr val="000000"/>
              </a:solidFill>
              <a:ea typeface="Times New Roman" panose="02020603050405020304" pitchFamily="18" charset="0"/>
              <a:cs typeface="Times New Roman" panose="02020603050405020304" pitchFamily="18" charset="0"/>
            </a:endParaRPr>
          </a:p>
          <a:p>
            <a:pPr lvl="1" algn="just">
              <a:buFont typeface="Wingdings" panose="05000000000000000000" pitchFamily="2" charset="2"/>
              <a:buChar char="ü"/>
            </a:pPr>
            <a:r>
              <a:rPr lang="fr-BF" sz="2800" dirty="0" err="1">
                <a:solidFill>
                  <a:srgbClr val="000000"/>
                </a:solidFill>
                <a:effectLst/>
                <a:ea typeface="Times New Roman" panose="02020603050405020304" pitchFamily="18" charset="0"/>
                <a:cs typeface="Times New Roman" panose="02020603050405020304" pitchFamily="18" charset="0"/>
              </a:rPr>
              <a:t>Other</a:t>
            </a:r>
            <a:r>
              <a:rPr lang="fr-BF" sz="2800" dirty="0">
                <a:solidFill>
                  <a:srgbClr val="000000"/>
                </a:solidFill>
                <a:effectLst/>
                <a:ea typeface="Times New Roman" panose="02020603050405020304" pitchFamily="18" charset="0"/>
                <a:cs typeface="Times New Roman" panose="02020603050405020304" pitchFamily="18" charset="0"/>
              </a:rPr>
              <a:t> and </a:t>
            </a:r>
            <a:r>
              <a:rPr lang="fr-BF" sz="2800" dirty="0" err="1">
                <a:solidFill>
                  <a:srgbClr val="000000"/>
                </a:solidFill>
                <a:effectLst/>
                <a:ea typeface="Times New Roman" panose="02020603050405020304" pitchFamily="18" charset="0"/>
                <a:cs typeface="Times New Roman" panose="02020603050405020304" pitchFamily="18" charset="0"/>
              </a:rPr>
              <a:t>older</a:t>
            </a:r>
            <a:r>
              <a:rPr lang="fr-BF" sz="2800" dirty="0">
                <a:solidFill>
                  <a:srgbClr val="000000"/>
                </a:solidFill>
                <a:effectLst/>
                <a:ea typeface="Times New Roman" panose="02020603050405020304" pitchFamily="18" charset="0"/>
                <a:cs typeface="Times New Roman" panose="02020603050405020304" pitchFamily="18" charset="0"/>
              </a:rPr>
              <a:t> civilisations – </a:t>
            </a:r>
            <a:r>
              <a:rPr lang="fr-BF" sz="2800" dirty="0" err="1">
                <a:solidFill>
                  <a:srgbClr val="000000"/>
                </a:solidFill>
                <a:effectLst/>
                <a:ea typeface="Times New Roman" panose="02020603050405020304" pitchFamily="18" charset="0"/>
                <a:cs typeface="Times New Roman" panose="02020603050405020304" pitchFamily="18" charset="0"/>
              </a:rPr>
              <a:t>such</a:t>
            </a:r>
            <a:r>
              <a:rPr lang="fr-BF" sz="2800" dirty="0">
                <a:solidFill>
                  <a:srgbClr val="000000"/>
                </a:solidFill>
                <a:effectLst/>
                <a:ea typeface="Times New Roman" panose="02020603050405020304" pitchFamily="18" charset="0"/>
                <a:cs typeface="Times New Roman" panose="02020603050405020304" pitchFamily="18" charset="0"/>
              </a:rPr>
              <a:t> as </a:t>
            </a:r>
            <a:r>
              <a:rPr lang="fr-BF" sz="2800" dirty="0" err="1">
                <a:solidFill>
                  <a:srgbClr val="000000"/>
                </a:solidFill>
                <a:effectLst/>
                <a:ea typeface="Times New Roman" panose="02020603050405020304" pitchFamily="18" charset="0"/>
                <a:cs typeface="Times New Roman" panose="02020603050405020304" pitchFamily="18" charset="0"/>
              </a:rPr>
              <a:t>India</a:t>
            </a:r>
            <a:r>
              <a:rPr lang="fr-BF" sz="2800" dirty="0">
                <a:solidFill>
                  <a:srgbClr val="000000"/>
                </a:solidFill>
                <a:effectLst/>
                <a:ea typeface="Times New Roman" panose="02020603050405020304" pitchFamily="18" charset="0"/>
                <a:cs typeface="Times New Roman" panose="02020603050405020304" pitchFamily="18" charset="0"/>
              </a:rPr>
              <a:t>, China and Islam – </a:t>
            </a:r>
            <a:r>
              <a:rPr lang="fr-BF" sz="2800" dirty="0" err="1">
                <a:solidFill>
                  <a:srgbClr val="000000"/>
                </a:solidFill>
                <a:effectLst/>
                <a:ea typeface="Times New Roman" panose="02020603050405020304" pitchFamily="18" charset="0"/>
                <a:cs typeface="Times New Roman" panose="02020603050405020304" pitchFamily="18" charset="0"/>
              </a:rPr>
              <a:t>pioneered</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different</a:t>
            </a:r>
            <a:r>
              <a:rPr lang="fr-BF" sz="2800" dirty="0">
                <a:solidFill>
                  <a:srgbClr val="000000"/>
                </a:solidFill>
                <a:effectLst/>
                <a:ea typeface="Times New Roman" panose="02020603050405020304" pitchFamily="18" charset="0"/>
                <a:cs typeface="Times New Roman" panose="02020603050405020304" pitchFamily="18" charset="0"/>
              </a:rPr>
              <a:t> international </a:t>
            </a:r>
            <a:r>
              <a:rPr lang="fr-BF" sz="2800" dirty="0" err="1">
                <a:solidFill>
                  <a:srgbClr val="000000"/>
                </a:solidFill>
                <a:effectLst/>
                <a:ea typeface="Times New Roman" panose="02020603050405020304" pitchFamily="18" charset="0"/>
                <a:cs typeface="Times New Roman" panose="02020603050405020304" pitchFamily="18" charset="0"/>
              </a:rPr>
              <a:t>systems</a:t>
            </a:r>
            <a:r>
              <a:rPr lang="fr-BF" sz="2800" dirty="0">
                <a:solidFill>
                  <a:srgbClr val="000000"/>
                </a:solidFill>
                <a:effectLst/>
                <a:ea typeface="Times New Roman" panose="02020603050405020304" pitchFamily="18" charset="0"/>
                <a:cs typeface="Times New Roman" panose="02020603050405020304" pitchFamily="18" charset="0"/>
              </a:rPr>
              <a:t> and world </a:t>
            </a:r>
            <a:r>
              <a:rPr lang="fr-BF" sz="2800" dirty="0" err="1">
                <a:solidFill>
                  <a:srgbClr val="000000"/>
                </a:solidFill>
                <a:effectLst/>
                <a:ea typeface="Times New Roman" panose="02020603050405020304" pitchFamily="18" charset="0"/>
                <a:cs typeface="Times New Roman" panose="02020603050405020304" pitchFamily="18" charset="0"/>
              </a:rPr>
              <a:t>orders</a:t>
            </a:r>
            <a:r>
              <a:rPr lang="fr-BF" sz="2800" dirty="0">
                <a:solidFill>
                  <a:srgbClr val="000000"/>
                </a:solidFill>
                <a:effectLst/>
                <a:ea typeface="Times New Roman" panose="02020603050405020304" pitchFamily="18" charset="0"/>
                <a:cs typeface="Times New Roman" panose="02020603050405020304" pitchFamily="18" charset="0"/>
              </a:rPr>
              <a:t>. </a:t>
            </a:r>
            <a:endParaRPr lang="tr-TR" sz="2800" dirty="0">
              <a:solidFill>
                <a:srgbClr val="000000"/>
              </a:solidFill>
              <a:ea typeface="Times New Roman" panose="02020603050405020304" pitchFamily="18" charset="0"/>
              <a:cs typeface="Times New Roman" panose="02020603050405020304" pitchFamily="18" charset="0"/>
            </a:endParaRPr>
          </a:p>
          <a:p>
            <a:pPr lvl="1" algn="just">
              <a:buFont typeface="Wingdings" panose="05000000000000000000" pitchFamily="2" charset="2"/>
              <a:buChar char="ü"/>
            </a:pPr>
            <a:r>
              <a:rPr lang="fr-BF" sz="2800" i="1" dirty="0">
                <a:solidFill>
                  <a:srgbClr val="000000"/>
                </a:solidFill>
                <a:effectLst/>
                <a:ea typeface="Times New Roman" panose="02020603050405020304" pitchFamily="18" charset="0"/>
                <a:cs typeface="Times New Roman" panose="02020603050405020304" pitchFamily="18" charset="0"/>
              </a:rPr>
              <a:t>For </a:t>
            </a:r>
            <a:r>
              <a:rPr lang="fr-BF" sz="2800" i="1" dirty="0" err="1">
                <a:solidFill>
                  <a:srgbClr val="000000"/>
                </a:solidFill>
                <a:effectLst/>
                <a:ea typeface="Times New Roman" panose="02020603050405020304" pitchFamily="18" charset="0"/>
                <a:cs typeface="Times New Roman" panose="02020603050405020304" pitchFamily="18" charset="0"/>
              </a:rPr>
              <a:t>this</a:t>
            </a:r>
            <a:r>
              <a:rPr lang="fr-BF" sz="2800" i="1" dirty="0">
                <a:solidFill>
                  <a:srgbClr val="000000"/>
                </a:solidFill>
                <a:effectLst/>
                <a:ea typeface="Times New Roman" panose="02020603050405020304" pitchFamily="18" charset="0"/>
                <a:cs typeface="Times New Roman" panose="02020603050405020304" pitchFamily="18" charset="0"/>
              </a:rPr>
              <a:t> </a:t>
            </a:r>
            <a:r>
              <a:rPr lang="fr-BF" sz="2800" i="1" dirty="0" err="1">
                <a:solidFill>
                  <a:srgbClr val="000000"/>
                </a:solidFill>
                <a:effectLst/>
                <a:ea typeface="Times New Roman" panose="02020603050405020304" pitchFamily="18" charset="0"/>
                <a:cs typeface="Times New Roman" panose="02020603050405020304" pitchFamily="18" charset="0"/>
              </a:rPr>
              <a:t>reason</a:t>
            </a:r>
            <a:r>
              <a:rPr lang="fr-BF" sz="2800" i="1" dirty="0">
                <a:solidFill>
                  <a:srgbClr val="000000"/>
                </a:solidFill>
                <a:effectLst/>
                <a:ea typeface="Times New Roman" panose="02020603050405020304" pitchFamily="18" charset="0"/>
                <a:cs typeface="Times New Roman" panose="02020603050405020304" pitchFamily="18" charset="0"/>
              </a:rPr>
              <a:t>, </a:t>
            </a:r>
            <a:r>
              <a:rPr lang="fr-BF" sz="2800" i="1" dirty="0" err="1">
                <a:solidFill>
                  <a:srgbClr val="000000"/>
                </a:solidFill>
                <a:effectLst/>
                <a:ea typeface="Times New Roman" panose="02020603050405020304" pitchFamily="18" charset="0"/>
                <a:cs typeface="Times New Roman" panose="02020603050405020304" pitchFamily="18" charset="0"/>
              </a:rPr>
              <a:t>their</a:t>
            </a:r>
            <a:r>
              <a:rPr lang="fr-BF" sz="2800" i="1" dirty="0">
                <a:solidFill>
                  <a:srgbClr val="000000"/>
                </a:solidFill>
                <a:effectLst/>
                <a:ea typeface="Times New Roman" panose="02020603050405020304" pitchFamily="18" charset="0"/>
                <a:cs typeface="Times New Roman" panose="02020603050405020304" pitchFamily="18" charset="0"/>
              </a:rPr>
              <a:t> contribution </a:t>
            </a:r>
            <a:r>
              <a:rPr lang="fr-BF" sz="2800" i="1" dirty="0" err="1">
                <a:solidFill>
                  <a:srgbClr val="000000"/>
                </a:solidFill>
                <a:effectLst/>
                <a:ea typeface="Times New Roman" panose="02020603050405020304" pitchFamily="18" charset="0"/>
                <a:cs typeface="Times New Roman" panose="02020603050405020304" pitchFamily="18" charset="0"/>
              </a:rPr>
              <a:t>should</a:t>
            </a:r>
            <a:r>
              <a:rPr lang="fr-BF" sz="2800" i="1" dirty="0">
                <a:solidFill>
                  <a:srgbClr val="000000"/>
                </a:solidFill>
                <a:effectLst/>
                <a:ea typeface="Times New Roman" panose="02020603050405020304" pitchFamily="18" charset="0"/>
                <a:cs typeface="Times New Roman" panose="02020603050405020304" pitchFamily="18" charset="0"/>
              </a:rPr>
              <a:t> </a:t>
            </a:r>
            <a:r>
              <a:rPr lang="fr-BF" sz="2800" i="1" dirty="0" err="1">
                <a:solidFill>
                  <a:srgbClr val="000000"/>
                </a:solidFill>
                <a:effectLst/>
                <a:ea typeface="Times New Roman" panose="02020603050405020304" pitchFamily="18" charset="0"/>
                <a:cs typeface="Times New Roman" panose="02020603050405020304" pitchFamily="18" charset="0"/>
              </a:rPr>
              <a:t>be</a:t>
            </a:r>
            <a:r>
              <a:rPr lang="fr-BF" sz="2800" i="1" dirty="0">
                <a:solidFill>
                  <a:srgbClr val="000000"/>
                </a:solidFill>
                <a:effectLst/>
                <a:ea typeface="Times New Roman" panose="02020603050405020304" pitchFamily="18" charset="0"/>
                <a:cs typeface="Times New Roman" panose="02020603050405020304" pitchFamily="18" charset="0"/>
              </a:rPr>
              <a:t> more central to the </a:t>
            </a:r>
            <a:r>
              <a:rPr lang="fr-BF" sz="2800" i="1" dirty="0" err="1">
                <a:solidFill>
                  <a:srgbClr val="000000"/>
                </a:solidFill>
                <a:effectLst/>
                <a:ea typeface="Times New Roman" panose="02020603050405020304" pitchFamily="18" charset="0"/>
                <a:cs typeface="Times New Roman" panose="02020603050405020304" pitchFamily="18" charset="0"/>
              </a:rPr>
              <a:t>study</a:t>
            </a:r>
            <a:r>
              <a:rPr lang="fr-BF" sz="2800" i="1" dirty="0">
                <a:solidFill>
                  <a:srgbClr val="000000"/>
                </a:solidFill>
                <a:effectLst/>
                <a:ea typeface="Times New Roman" panose="02020603050405020304" pitchFamily="18" charset="0"/>
                <a:cs typeface="Times New Roman" panose="02020603050405020304" pitchFamily="18" charset="0"/>
              </a:rPr>
              <a:t> of IR. </a:t>
            </a:r>
            <a:endParaRPr lang="tr-TR" sz="2800" i="1" dirty="0">
              <a:solidFill>
                <a:srgbClr val="000000"/>
              </a:solidFill>
              <a:effectLst/>
              <a:ea typeface="Times New Roman" panose="02020603050405020304" pitchFamily="18" charset="0"/>
              <a:cs typeface="Times New Roman" panose="02020603050405020304" pitchFamily="18" charset="0"/>
            </a:endParaRPr>
          </a:p>
          <a:p>
            <a:endParaRPr lang="fr-FR" dirty="0"/>
          </a:p>
        </p:txBody>
      </p:sp>
    </p:spTree>
    <p:extLst>
      <p:ext uri="{BB962C8B-B14F-4D97-AF65-F5344CB8AC3E}">
        <p14:creationId xmlns:p14="http://schemas.microsoft.com/office/powerpoint/2010/main" val="649068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00CDA9-7726-451C-8205-6F2B0B545533}"/>
              </a:ext>
            </a:extLst>
          </p:cNvPr>
          <p:cNvSpPr>
            <a:spLocks noGrp="1"/>
          </p:cNvSpPr>
          <p:nvPr>
            <p:ph idx="1"/>
          </p:nvPr>
        </p:nvSpPr>
        <p:spPr>
          <a:xfrm>
            <a:off x="838200" y="702644"/>
            <a:ext cx="10515600" cy="5474319"/>
          </a:xfrm>
        </p:spPr>
        <p:txBody>
          <a:bodyPr>
            <a:normAutofit fontScale="92500"/>
          </a:bodyPr>
          <a:lstStyle/>
          <a:p>
            <a:pPr lvl="1" algn="just">
              <a:buFont typeface="Wingdings" panose="05000000000000000000" pitchFamily="2" charset="2"/>
              <a:buChar char="ü"/>
            </a:pPr>
            <a:r>
              <a:rPr lang="fr-BF" sz="2800" dirty="0">
                <a:solidFill>
                  <a:srgbClr val="000000"/>
                </a:solidFill>
                <a:effectLst/>
                <a:ea typeface="Times New Roman" panose="02020603050405020304" pitchFamily="18" charset="0"/>
                <a:cs typeface="Times New Roman" panose="02020603050405020304" pitchFamily="18" charset="0"/>
              </a:rPr>
              <a:t>IR </a:t>
            </a:r>
            <a:r>
              <a:rPr lang="fr-BF" sz="2800" dirty="0" err="1">
                <a:solidFill>
                  <a:srgbClr val="000000"/>
                </a:solidFill>
                <a:effectLst/>
                <a:ea typeface="Times New Roman" panose="02020603050405020304" pitchFamily="18" charset="0"/>
                <a:cs typeface="Times New Roman" panose="02020603050405020304" pitchFamily="18" charset="0"/>
              </a:rPr>
              <a:t>should</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study</a:t>
            </a:r>
            <a:r>
              <a:rPr lang="fr-BF" sz="2800" dirty="0">
                <a:solidFill>
                  <a:srgbClr val="000000"/>
                </a:solidFill>
                <a:effectLst/>
                <a:ea typeface="Times New Roman" panose="02020603050405020304" pitchFamily="18" charset="0"/>
                <a:cs typeface="Times New Roman" panose="02020603050405020304" pitchFamily="18" charset="0"/>
              </a:rPr>
              <a:t> not </a:t>
            </a:r>
            <a:r>
              <a:rPr lang="fr-BF" sz="2800" dirty="0" err="1">
                <a:solidFill>
                  <a:srgbClr val="000000"/>
                </a:solidFill>
                <a:effectLst/>
                <a:ea typeface="Times New Roman" panose="02020603050405020304" pitchFamily="18" charset="0"/>
                <a:cs typeface="Times New Roman" panose="02020603050405020304" pitchFamily="18" charset="0"/>
              </a:rPr>
              <a:t>only</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anarchic</a:t>
            </a:r>
            <a:r>
              <a:rPr lang="fr-BF" sz="2800" dirty="0">
                <a:solidFill>
                  <a:srgbClr val="000000"/>
                </a:solidFill>
                <a:effectLst/>
                <a:ea typeface="Times New Roman" panose="02020603050405020304" pitchFamily="18" charset="0"/>
                <a:cs typeface="Times New Roman" panose="02020603050405020304" pitchFamily="18" charset="0"/>
              </a:rPr>
              <a:t> international </a:t>
            </a:r>
            <a:r>
              <a:rPr lang="fr-BF" sz="2800" dirty="0" err="1">
                <a:solidFill>
                  <a:srgbClr val="000000"/>
                </a:solidFill>
                <a:effectLst/>
                <a:ea typeface="Times New Roman" panose="02020603050405020304" pitchFamily="18" charset="0"/>
                <a:cs typeface="Times New Roman" panose="02020603050405020304" pitchFamily="18" charset="0"/>
              </a:rPr>
              <a:t>systems</a:t>
            </a:r>
            <a:r>
              <a:rPr lang="fr-BF" sz="2800" dirty="0">
                <a:solidFill>
                  <a:srgbClr val="000000"/>
                </a:solidFill>
                <a:effectLst/>
                <a:ea typeface="Times New Roman" panose="02020603050405020304" pitchFamily="18" charset="0"/>
                <a:cs typeface="Times New Roman" panose="02020603050405020304" pitchFamily="18" charset="0"/>
              </a:rPr>
              <a:t> like the Greek city-states system and Europe </a:t>
            </a:r>
            <a:r>
              <a:rPr lang="fr-BF" sz="2800" dirty="0" err="1">
                <a:solidFill>
                  <a:srgbClr val="000000"/>
                </a:solidFill>
                <a:effectLst/>
                <a:ea typeface="Times New Roman" panose="02020603050405020304" pitchFamily="18" charset="0"/>
                <a:cs typeface="Times New Roman" panose="02020603050405020304" pitchFamily="18" charset="0"/>
              </a:rPr>
              <a:t>after</a:t>
            </a:r>
            <a:r>
              <a:rPr lang="fr-BF" sz="2800" dirty="0">
                <a:solidFill>
                  <a:srgbClr val="000000"/>
                </a:solidFill>
                <a:effectLst/>
                <a:ea typeface="Times New Roman" panose="02020603050405020304" pitchFamily="18" charset="0"/>
                <a:cs typeface="Times New Roman" panose="02020603050405020304" pitchFamily="18" charset="0"/>
              </a:rPr>
              <a:t> the </a:t>
            </a:r>
            <a:r>
              <a:rPr lang="fr-BF" sz="2800" dirty="0" err="1">
                <a:solidFill>
                  <a:srgbClr val="000000"/>
                </a:solidFill>
                <a:effectLst/>
                <a:ea typeface="Times New Roman" panose="02020603050405020304" pitchFamily="18" charset="0"/>
                <a:cs typeface="Times New Roman" panose="02020603050405020304" pitchFamily="18" charset="0"/>
              </a:rPr>
              <a:t>Peace</a:t>
            </a:r>
            <a:r>
              <a:rPr lang="fr-BF" sz="2800" dirty="0">
                <a:solidFill>
                  <a:srgbClr val="000000"/>
                </a:solidFill>
                <a:effectLst/>
                <a:ea typeface="Times New Roman" panose="02020603050405020304" pitchFamily="18" charset="0"/>
                <a:cs typeface="Times New Roman" panose="02020603050405020304" pitchFamily="18" charset="0"/>
              </a:rPr>
              <a:t> of </a:t>
            </a:r>
            <a:r>
              <a:rPr lang="fr-BF" sz="2800" dirty="0" err="1">
                <a:solidFill>
                  <a:srgbClr val="000000"/>
                </a:solidFill>
                <a:effectLst/>
                <a:ea typeface="Times New Roman" panose="02020603050405020304" pitchFamily="18" charset="0"/>
                <a:cs typeface="Times New Roman" panose="02020603050405020304" pitchFamily="18" charset="0"/>
              </a:rPr>
              <a:t>Westphalia</a:t>
            </a:r>
            <a:r>
              <a:rPr lang="fr-BF" sz="2800" dirty="0">
                <a:solidFill>
                  <a:srgbClr val="000000"/>
                </a:solidFill>
                <a:effectLst/>
                <a:ea typeface="Times New Roman" panose="02020603050405020304" pitchFamily="18" charset="0"/>
                <a:cs typeface="Times New Roman" panose="02020603050405020304" pitchFamily="18" charset="0"/>
              </a:rPr>
              <a:t>, but </a:t>
            </a:r>
            <a:r>
              <a:rPr lang="fr-BF" sz="2800" dirty="0" err="1">
                <a:solidFill>
                  <a:srgbClr val="000000"/>
                </a:solidFill>
                <a:effectLst/>
                <a:ea typeface="Times New Roman" panose="02020603050405020304" pitchFamily="18" charset="0"/>
                <a:cs typeface="Times New Roman" panose="02020603050405020304" pitchFamily="18" charset="0"/>
              </a:rPr>
              <a:t>also</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hierarchical</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systems</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such</a:t>
            </a:r>
            <a:r>
              <a:rPr lang="fr-BF" sz="2800" dirty="0">
                <a:solidFill>
                  <a:srgbClr val="000000"/>
                </a:solidFill>
                <a:effectLst/>
                <a:ea typeface="Times New Roman" panose="02020603050405020304" pitchFamily="18" charset="0"/>
                <a:cs typeface="Times New Roman" panose="02020603050405020304" pitchFamily="18" charset="0"/>
              </a:rPr>
              <a:t> as </a:t>
            </a:r>
            <a:r>
              <a:rPr lang="fr-BF" sz="2800" dirty="0" err="1">
                <a:solidFill>
                  <a:srgbClr val="000000"/>
                </a:solidFill>
                <a:effectLst/>
                <a:ea typeface="Times New Roman" panose="02020603050405020304" pitchFamily="18" charset="0"/>
                <a:cs typeface="Times New Roman" panose="02020603050405020304" pitchFamily="18" charset="0"/>
              </a:rPr>
              <a:t>prevailed</a:t>
            </a:r>
            <a:r>
              <a:rPr lang="fr-BF" sz="2800" dirty="0">
                <a:solidFill>
                  <a:srgbClr val="000000"/>
                </a:solidFill>
                <a:effectLst/>
                <a:ea typeface="Times New Roman" panose="02020603050405020304" pitchFamily="18" charset="0"/>
                <a:cs typeface="Times New Roman" panose="02020603050405020304" pitchFamily="18" charset="0"/>
              </a:rPr>
              <a:t> in Asia</a:t>
            </a:r>
            <a:r>
              <a:rPr lang="tr-TR" sz="2800" dirty="0">
                <a:solidFill>
                  <a:srgbClr val="000000"/>
                </a:solidFill>
                <a:effectLst/>
                <a:ea typeface="Times New Roman" panose="02020603050405020304" pitchFamily="18" charset="0"/>
                <a:cs typeface="Times New Roman" panose="02020603050405020304" pitchFamily="18" charset="0"/>
              </a:rPr>
              <a:t>,Africa,</a:t>
            </a:r>
            <a:r>
              <a:rPr lang="fr-BF" sz="2800" dirty="0">
                <a:solidFill>
                  <a:srgbClr val="000000"/>
                </a:solidFill>
                <a:effectLst/>
                <a:ea typeface="Times New Roman" panose="02020603050405020304" pitchFamily="18" charset="0"/>
                <a:cs typeface="Times New Roman" panose="02020603050405020304" pitchFamily="18" charset="0"/>
              </a:rPr>
              <a:t> and the Middle East </a:t>
            </a:r>
            <a:r>
              <a:rPr lang="fr-BF" sz="2800" dirty="0" err="1">
                <a:solidFill>
                  <a:srgbClr val="000000"/>
                </a:solidFill>
                <a:effectLst/>
                <a:ea typeface="Times New Roman" panose="02020603050405020304" pitchFamily="18" charset="0"/>
                <a:cs typeface="Times New Roman" panose="02020603050405020304" pitchFamily="18" charset="0"/>
              </a:rPr>
              <a:t>before</a:t>
            </a:r>
            <a:r>
              <a:rPr lang="fr-BF" sz="2800" dirty="0">
                <a:solidFill>
                  <a:srgbClr val="000000"/>
                </a:solidFill>
                <a:effectLst/>
                <a:ea typeface="Times New Roman" panose="02020603050405020304" pitchFamily="18" charset="0"/>
                <a:cs typeface="Times New Roman" panose="02020603050405020304" pitchFamily="18" charset="0"/>
              </a:rPr>
              <a:t> the </a:t>
            </a:r>
            <a:r>
              <a:rPr lang="fr-BF" sz="2800" dirty="0" err="1">
                <a:solidFill>
                  <a:srgbClr val="000000"/>
                </a:solidFill>
                <a:effectLst/>
                <a:ea typeface="Times New Roman" panose="02020603050405020304" pitchFamily="18" charset="0"/>
                <a:cs typeface="Times New Roman" panose="02020603050405020304" pitchFamily="18" charset="0"/>
              </a:rPr>
              <a:t>advent</a:t>
            </a:r>
            <a:r>
              <a:rPr lang="fr-BF" sz="2800" dirty="0">
                <a:solidFill>
                  <a:srgbClr val="000000"/>
                </a:solidFill>
                <a:effectLst/>
                <a:ea typeface="Times New Roman" panose="02020603050405020304" pitchFamily="18" charset="0"/>
                <a:cs typeface="Times New Roman" panose="02020603050405020304" pitchFamily="18" charset="0"/>
              </a:rPr>
              <a:t> of European </a:t>
            </a:r>
            <a:r>
              <a:rPr lang="fr-BF" sz="2800" dirty="0" err="1">
                <a:solidFill>
                  <a:srgbClr val="000000"/>
                </a:solidFill>
                <a:effectLst/>
                <a:ea typeface="Times New Roman" panose="02020603050405020304" pitchFamily="18" charset="0"/>
                <a:cs typeface="Times New Roman" panose="02020603050405020304" pitchFamily="18" charset="0"/>
              </a:rPr>
              <a:t>colonialism</a:t>
            </a:r>
            <a:r>
              <a:rPr lang="fr-BF" sz="2800" dirty="0">
                <a:solidFill>
                  <a:srgbClr val="000000"/>
                </a:solidFill>
                <a:effectLst/>
                <a:ea typeface="Times New Roman" panose="02020603050405020304" pitchFamily="18" charset="0"/>
                <a:cs typeface="Times New Roman" panose="02020603050405020304" pitchFamily="18" charset="0"/>
              </a:rPr>
              <a:t>.</a:t>
            </a:r>
            <a:endParaRPr lang="tr-TR" sz="2800" dirty="0">
              <a:solidFill>
                <a:srgbClr val="000000"/>
              </a:solidFill>
              <a:effectLst/>
              <a:ea typeface="Times New Roman" panose="02020603050405020304" pitchFamily="18" charset="0"/>
              <a:cs typeface="Times New Roman" panose="02020603050405020304" pitchFamily="18" charset="0"/>
            </a:endParaRPr>
          </a:p>
          <a:p>
            <a:pPr algn="just">
              <a:lnSpc>
                <a:spcPct val="107000"/>
              </a:lnSpc>
              <a:spcAft>
                <a:spcPts val="800"/>
              </a:spcAft>
              <a:buFont typeface="Wingdings" panose="05000000000000000000" pitchFamily="2" charset="2"/>
              <a:buChar char="ü"/>
            </a:pPr>
            <a:r>
              <a:rPr lang="fr-BF" b="1" dirty="0">
                <a:solidFill>
                  <a:srgbClr val="000000"/>
                </a:solidFill>
                <a:effectLst/>
                <a:ea typeface="Times New Roman" panose="02020603050405020304" pitchFamily="18" charset="0"/>
                <a:cs typeface="Times New Roman" panose="02020603050405020304" pitchFamily="18" charset="0"/>
              </a:rPr>
              <a:t>Global IR </a:t>
            </a:r>
            <a:r>
              <a:rPr lang="fr-BF" b="1" dirty="0" err="1">
                <a:solidFill>
                  <a:srgbClr val="000000"/>
                </a:solidFill>
                <a:effectLst/>
                <a:ea typeface="Times New Roman" panose="02020603050405020304" pitchFamily="18" charset="0"/>
                <a:cs typeface="Times New Roman" panose="02020603050405020304" pitchFamily="18" charset="0"/>
              </a:rPr>
              <a:t>also</a:t>
            </a:r>
            <a:r>
              <a:rPr lang="fr-BF" b="1" dirty="0">
                <a:solidFill>
                  <a:srgbClr val="000000"/>
                </a:solidFill>
                <a:effectLst/>
                <a:ea typeface="Times New Roman" panose="02020603050405020304" pitchFamily="18" charset="0"/>
                <a:cs typeface="Times New Roman" panose="02020603050405020304" pitchFamily="18" charset="0"/>
              </a:rPr>
              <a:t> argues </a:t>
            </a:r>
            <a:r>
              <a:rPr lang="fr-BF" b="1" dirty="0" err="1">
                <a:solidFill>
                  <a:srgbClr val="000000"/>
                </a:solidFill>
                <a:effectLst/>
                <a:ea typeface="Times New Roman" panose="02020603050405020304" pitchFamily="18" charset="0"/>
                <a:cs typeface="Times New Roman" panose="02020603050405020304" pitchFamily="18" charset="0"/>
              </a:rPr>
              <a:t>that</a:t>
            </a:r>
            <a:r>
              <a:rPr lang="fr-BF" b="1" dirty="0">
                <a:solidFill>
                  <a:srgbClr val="000000"/>
                </a:solidFill>
                <a:effectLst/>
                <a:ea typeface="Times New Roman" panose="02020603050405020304" pitchFamily="18" charset="0"/>
                <a:cs typeface="Times New Roman" panose="02020603050405020304" pitchFamily="18" charset="0"/>
              </a:rPr>
              <a:t> international </a:t>
            </a:r>
            <a:r>
              <a:rPr lang="fr-BF" b="1" dirty="0" err="1">
                <a:solidFill>
                  <a:srgbClr val="000000"/>
                </a:solidFill>
                <a:effectLst/>
                <a:ea typeface="Times New Roman" panose="02020603050405020304" pitchFamily="18" charset="0"/>
                <a:cs typeface="Times New Roman" panose="02020603050405020304" pitchFamily="18" charset="0"/>
              </a:rPr>
              <a:t>systems</a:t>
            </a:r>
            <a:r>
              <a:rPr lang="fr-BF" b="1" dirty="0">
                <a:solidFill>
                  <a:srgbClr val="000000"/>
                </a:solidFill>
                <a:effectLst/>
                <a:ea typeface="Times New Roman" panose="02020603050405020304" pitchFamily="18" charset="0"/>
                <a:cs typeface="Times New Roman" panose="02020603050405020304" pitchFamily="18" charset="0"/>
              </a:rPr>
              <a:t> </a:t>
            </a:r>
            <a:r>
              <a:rPr lang="fr-BF" b="1" dirty="0" err="1">
                <a:solidFill>
                  <a:srgbClr val="000000"/>
                </a:solidFill>
                <a:effectLst/>
                <a:ea typeface="Times New Roman" panose="02020603050405020304" pitchFamily="18" charset="0"/>
                <a:cs typeface="Times New Roman" panose="02020603050405020304" pitchFamily="18" charset="0"/>
              </a:rPr>
              <a:t>should</a:t>
            </a:r>
            <a:r>
              <a:rPr lang="fr-BF" b="1" dirty="0">
                <a:solidFill>
                  <a:srgbClr val="000000"/>
                </a:solidFill>
                <a:effectLst/>
                <a:ea typeface="Times New Roman" panose="02020603050405020304" pitchFamily="18" charset="0"/>
                <a:cs typeface="Times New Roman" panose="02020603050405020304" pitchFamily="18" charset="0"/>
              </a:rPr>
              <a:t> </a:t>
            </a:r>
            <a:r>
              <a:rPr lang="fr-BF" b="1" dirty="0" err="1">
                <a:solidFill>
                  <a:srgbClr val="000000"/>
                </a:solidFill>
                <a:effectLst/>
                <a:ea typeface="Times New Roman" panose="02020603050405020304" pitchFamily="18" charset="0"/>
                <a:cs typeface="Times New Roman" panose="02020603050405020304" pitchFamily="18" charset="0"/>
              </a:rPr>
              <a:t>be</a:t>
            </a:r>
            <a:r>
              <a:rPr lang="fr-BF" b="1" dirty="0">
                <a:solidFill>
                  <a:srgbClr val="000000"/>
                </a:solidFill>
                <a:effectLst/>
                <a:ea typeface="Times New Roman" panose="02020603050405020304" pitchFamily="18" charset="0"/>
                <a:cs typeface="Times New Roman" panose="02020603050405020304" pitchFamily="18" charset="0"/>
              </a:rPr>
              <a:t> </a:t>
            </a:r>
            <a:r>
              <a:rPr lang="fr-BF" b="1" dirty="0" err="1">
                <a:solidFill>
                  <a:srgbClr val="000000"/>
                </a:solidFill>
                <a:effectLst/>
                <a:ea typeface="Times New Roman" panose="02020603050405020304" pitchFamily="18" charset="0"/>
                <a:cs typeface="Times New Roman" panose="02020603050405020304" pitchFamily="18" charset="0"/>
              </a:rPr>
              <a:t>studied</a:t>
            </a:r>
            <a:r>
              <a:rPr lang="fr-BF" b="1" dirty="0">
                <a:solidFill>
                  <a:srgbClr val="000000"/>
                </a:solidFill>
                <a:effectLst/>
                <a:ea typeface="Times New Roman" panose="02020603050405020304" pitchFamily="18" charset="0"/>
                <a:cs typeface="Times New Roman" panose="02020603050405020304" pitchFamily="18" charset="0"/>
              </a:rPr>
              <a:t> in </a:t>
            </a:r>
            <a:r>
              <a:rPr lang="fr-BF" b="1" dirty="0" err="1">
                <a:solidFill>
                  <a:srgbClr val="000000"/>
                </a:solidFill>
                <a:effectLst/>
                <a:ea typeface="Times New Roman" panose="02020603050405020304" pitchFamily="18" charset="0"/>
                <a:cs typeface="Times New Roman" panose="02020603050405020304" pitchFamily="18" charset="0"/>
              </a:rPr>
              <a:t>terms</a:t>
            </a:r>
            <a:r>
              <a:rPr lang="fr-BF" b="1" dirty="0">
                <a:solidFill>
                  <a:srgbClr val="000000"/>
                </a:solidFill>
                <a:effectLst/>
                <a:ea typeface="Times New Roman" panose="02020603050405020304" pitchFamily="18" charset="0"/>
                <a:cs typeface="Times New Roman" panose="02020603050405020304" pitchFamily="18" charset="0"/>
              </a:rPr>
              <a:t> of not </a:t>
            </a:r>
            <a:r>
              <a:rPr lang="fr-BF" b="1" dirty="0" err="1">
                <a:solidFill>
                  <a:srgbClr val="000000"/>
                </a:solidFill>
                <a:effectLst/>
                <a:ea typeface="Times New Roman" panose="02020603050405020304" pitchFamily="18" charset="0"/>
                <a:cs typeface="Times New Roman" panose="02020603050405020304" pitchFamily="18" charset="0"/>
              </a:rPr>
              <a:t>only</a:t>
            </a:r>
            <a:r>
              <a:rPr lang="fr-BF" b="1" dirty="0">
                <a:solidFill>
                  <a:srgbClr val="000000"/>
                </a:solidFill>
                <a:effectLst/>
                <a:ea typeface="Times New Roman" panose="02020603050405020304" pitchFamily="18" charset="0"/>
                <a:cs typeface="Times New Roman" panose="02020603050405020304" pitchFamily="18" charset="0"/>
              </a:rPr>
              <a:t> </a:t>
            </a:r>
            <a:r>
              <a:rPr lang="fr-BF" b="1" dirty="0" err="1">
                <a:solidFill>
                  <a:srgbClr val="000000"/>
                </a:solidFill>
                <a:effectLst/>
                <a:ea typeface="Times New Roman" panose="02020603050405020304" pitchFamily="18" charset="0"/>
                <a:cs typeface="Times New Roman" panose="02020603050405020304" pitchFamily="18" charset="0"/>
              </a:rPr>
              <a:t>political-strategic</a:t>
            </a:r>
            <a:r>
              <a:rPr lang="fr-BF" b="1" dirty="0">
                <a:solidFill>
                  <a:srgbClr val="000000"/>
                </a:solidFill>
                <a:effectLst/>
                <a:ea typeface="Times New Roman" panose="02020603050405020304" pitchFamily="18" charset="0"/>
                <a:cs typeface="Times New Roman" panose="02020603050405020304" pitchFamily="18" charset="0"/>
              </a:rPr>
              <a:t> interactions but </a:t>
            </a:r>
            <a:r>
              <a:rPr lang="fr-BF" b="1" dirty="0" err="1">
                <a:solidFill>
                  <a:srgbClr val="000000"/>
                </a:solidFill>
                <a:effectLst/>
                <a:ea typeface="Times New Roman" panose="02020603050405020304" pitchFamily="18" charset="0"/>
                <a:cs typeface="Times New Roman" panose="02020603050405020304" pitchFamily="18" charset="0"/>
              </a:rPr>
              <a:t>also</a:t>
            </a:r>
            <a:r>
              <a:rPr lang="fr-BF" b="1" dirty="0">
                <a:solidFill>
                  <a:srgbClr val="000000"/>
                </a:solidFill>
                <a:effectLst/>
                <a:ea typeface="Times New Roman" panose="02020603050405020304" pitchFamily="18" charset="0"/>
                <a:cs typeface="Times New Roman" panose="02020603050405020304" pitchFamily="18" charset="0"/>
              </a:rPr>
              <a:t> cultural and </a:t>
            </a:r>
            <a:r>
              <a:rPr lang="fr-BF" b="1" dirty="0" err="1">
                <a:solidFill>
                  <a:srgbClr val="000000"/>
                </a:solidFill>
                <a:effectLst/>
                <a:ea typeface="Times New Roman" panose="02020603050405020304" pitchFamily="18" charset="0"/>
                <a:cs typeface="Times New Roman" panose="02020603050405020304" pitchFamily="18" charset="0"/>
              </a:rPr>
              <a:t>civilizational</a:t>
            </a:r>
            <a:r>
              <a:rPr lang="fr-BF" b="1" dirty="0">
                <a:solidFill>
                  <a:srgbClr val="000000"/>
                </a:solidFill>
                <a:effectLst/>
                <a:ea typeface="Times New Roman" panose="02020603050405020304" pitchFamily="18" charset="0"/>
                <a:cs typeface="Times New Roman" panose="02020603050405020304" pitchFamily="18" charset="0"/>
              </a:rPr>
              <a:t> interactions. </a:t>
            </a:r>
            <a:endParaRPr lang="tr-TR" b="1" dirty="0">
              <a:solidFill>
                <a:srgbClr val="000000"/>
              </a:solidFill>
              <a:effectLst/>
              <a:ea typeface="Times New Roman" panose="02020603050405020304" pitchFamily="18" charset="0"/>
              <a:cs typeface="Times New Roman" panose="02020603050405020304" pitchFamily="18" charset="0"/>
            </a:endParaRPr>
          </a:p>
          <a:p>
            <a:pPr lvl="1" algn="just">
              <a:lnSpc>
                <a:spcPct val="107000"/>
              </a:lnSpc>
              <a:spcAft>
                <a:spcPts val="800"/>
              </a:spcAft>
              <a:buFont typeface="Wingdings" panose="05000000000000000000" pitchFamily="2" charset="2"/>
              <a:buChar char="ü"/>
            </a:pPr>
            <a:r>
              <a:rPr lang="fr-BF" sz="2800" dirty="0" err="1">
                <a:solidFill>
                  <a:srgbClr val="000000"/>
                </a:solidFill>
                <a:effectLst/>
                <a:ea typeface="Times New Roman" panose="02020603050405020304" pitchFamily="18" charset="0"/>
                <a:cs typeface="Times New Roman" panose="02020603050405020304" pitchFamily="18" charset="0"/>
              </a:rPr>
              <a:t>Many</a:t>
            </a:r>
            <a:r>
              <a:rPr lang="fr-BF" sz="2800" dirty="0">
                <a:solidFill>
                  <a:srgbClr val="000000"/>
                </a:solidFill>
                <a:effectLst/>
                <a:ea typeface="Times New Roman" panose="02020603050405020304" pitchFamily="18" charset="0"/>
                <a:cs typeface="Times New Roman" panose="02020603050405020304" pitchFamily="18" charset="0"/>
              </a:rPr>
              <a:t> of the </a:t>
            </a:r>
            <a:r>
              <a:rPr lang="fr-BF" sz="2800" dirty="0" err="1">
                <a:solidFill>
                  <a:srgbClr val="000000"/>
                </a:solidFill>
                <a:effectLst/>
                <a:ea typeface="Times New Roman" panose="02020603050405020304" pitchFamily="18" charset="0"/>
                <a:cs typeface="Times New Roman" panose="02020603050405020304" pitchFamily="18" charset="0"/>
              </a:rPr>
              <a:t>so-called</a:t>
            </a:r>
            <a:r>
              <a:rPr lang="fr-BF" sz="2800" dirty="0">
                <a:solidFill>
                  <a:srgbClr val="000000"/>
                </a:solidFill>
                <a:effectLst/>
                <a:ea typeface="Times New Roman" panose="02020603050405020304" pitchFamily="18" charset="0"/>
                <a:cs typeface="Times New Roman" panose="02020603050405020304" pitchFamily="18" charset="0"/>
              </a:rPr>
              <a:t> modern concepts </a:t>
            </a:r>
            <a:r>
              <a:rPr lang="fr-BF" sz="2800" dirty="0" err="1">
                <a:solidFill>
                  <a:srgbClr val="000000"/>
                </a:solidFill>
                <a:effectLst/>
                <a:ea typeface="Times New Roman" panose="02020603050405020304" pitchFamily="18" charset="0"/>
                <a:cs typeface="Times New Roman" panose="02020603050405020304" pitchFamily="18" charset="0"/>
              </a:rPr>
              <a:t>such</a:t>
            </a:r>
            <a:r>
              <a:rPr lang="fr-BF" sz="2800" dirty="0">
                <a:solidFill>
                  <a:srgbClr val="000000"/>
                </a:solidFill>
                <a:effectLst/>
                <a:ea typeface="Times New Roman" panose="02020603050405020304" pitchFamily="18" charset="0"/>
                <a:cs typeface="Times New Roman" panose="02020603050405020304" pitchFamily="18" charset="0"/>
              </a:rPr>
              <a:t> as </a:t>
            </a:r>
            <a:r>
              <a:rPr lang="fr-BF" sz="2800" dirty="0" err="1">
                <a:solidFill>
                  <a:srgbClr val="000000"/>
                </a:solidFill>
                <a:effectLst/>
                <a:ea typeface="Times New Roman" panose="02020603050405020304" pitchFamily="18" charset="0"/>
                <a:cs typeface="Times New Roman" panose="02020603050405020304" pitchFamily="18" charset="0"/>
              </a:rPr>
              <a:t>economic</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interdependence</a:t>
            </a:r>
            <a:r>
              <a:rPr lang="fr-BF" sz="2800" dirty="0">
                <a:solidFill>
                  <a:srgbClr val="000000"/>
                </a:solidFill>
                <a:effectLst/>
                <a:ea typeface="Times New Roman" panose="02020603050405020304" pitchFamily="18" charset="0"/>
                <a:cs typeface="Times New Roman" panose="02020603050405020304" pitchFamily="18" charset="0"/>
              </a:rPr>
              <a:t>, balance of power, and collective management of </a:t>
            </a:r>
            <a:r>
              <a:rPr lang="fr-BF" sz="2800" dirty="0" err="1">
                <a:solidFill>
                  <a:srgbClr val="000000"/>
                </a:solidFill>
                <a:effectLst/>
                <a:ea typeface="Times New Roman" panose="02020603050405020304" pitchFamily="18" charset="0"/>
                <a:cs typeface="Times New Roman" panose="02020603050405020304" pitchFamily="18" charset="0"/>
              </a:rPr>
              <a:t>security</a:t>
            </a:r>
            <a:r>
              <a:rPr lang="fr-BF" sz="2800" dirty="0">
                <a:solidFill>
                  <a:srgbClr val="000000"/>
                </a:solidFill>
                <a:effectLst/>
                <a:ea typeface="Times New Roman" panose="02020603050405020304" pitchFamily="18" charset="0"/>
                <a:cs typeface="Times New Roman" panose="02020603050405020304" pitchFamily="18" charset="0"/>
              </a:rPr>
              <a:t> – </a:t>
            </a:r>
            <a:r>
              <a:rPr lang="fr-BF" sz="2800" dirty="0" err="1">
                <a:solidFill>
                  <a:srgbClr val="000000"/>
                </a:solidFill>
                <a:effectLst/>
                <a:ea typeface="Times New Roman" panose="02020603050405020304" pitchFamily="18" charset="0"/>
                <a:cs typeface="Times New Roman" panose="02020603050405020304" pitchFamily="18" charset="0"/>
              </a:rPr>
              <a:t>which</a:t>
            </a:r>
            <a:r>
              <a:rPr lang="fr-BF" sz="2800" dirty="0">
                <a:solidFill>
                  <a:srgbClr val="000000"/>
                </a:solidFill>
                <a:effectLst/>
                <a:ea typeface="Times New Roman" panose="02020603050405020304" pitchFamily="18" charset="0"/>
                <a:cs typeface="Times New Roman" panose="02020603050405020304" pitchFamily="18" charset="0"/>
              </a:rPr>
              <a:t> are </a:t>
            </a:r>
            <a:r>
              <a:rPr lang="fr-BF" sz="2800" dirty="0" err="1">
                <a:solidFill>
                  <a:srgbClr val="000000"/>
                </a:solidFill>
                <a:effectLst/>
                <a:ea typeface="Times New Roman" panose="02020603050405020304" pitchFamily="18" charset="0"/>
                <a:cs typeface="Times New Roman" panose="02020603050405020304" pitchFamily="18" charset="0"/>
              </a:rPr>
              <a:t>often</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traced</a:t>
            </a:r>
            <a:r>
              <a:rPr lang="fr-BF" sz="2800" dirty="0">
                <a:solidFill>
                  <a:srgbClr val="000000"/>
                </a:solidFill>
                <a:effectLst/>
                <a:ea typeface="Times New Roman" panose="02020603050405020304" pitchFamily="18" charset="0"/>
                <a:cs typeface="Times New Roman" panose="02020603050405020304" pitchFamily="18" charset="0"/>
              </a:rPr>
              <a:t> by </a:t>
            </a:r>
            <a:r>
              <a:rPr lang="fr-BF" sz="2800" dirty="0" err="1">
                <a:solidFill>
                  <a:srgbClr val="000000"/>
                </a:solidFill>
                <a:effectLst/>
                <a:ea typeface="Times New Roman" panose="02020603050405020304" pitchFamily="18" charset="0"/>
                <a:cs typeface="Times New Roman" panose="02020603050405020304" pitchFamily="18" charset="0"/>
              </a:rPr>
              <a:t>traditional</a:t>
            </a:r>
            <a:r>
              <a:rPr lang="fr-BF" sz="2800" dirty="0">
                <a:solidFill>
                  <a:srgbClr val="000000"/>
                </a:solidFill>
                <a:effectLst/>
                <a:ea typeface="Times New Roman" panose="02020603050405020304" pitchFamily="18" charset="0"/>
                <a:cs typeface="Times New Roman" panose="02020603050405020304" pitchFamily="18" charset="0"/>
              </a:rPr>
              <a:t> IR to European </a:t>
            </a:r>
            <a:r>
              <a:rPr lang="fr-BF" sz="2800" dirty="0" err="1">
                <a:solidFill>
                  <a:srgbClr val="000000"/>
                </a:solidFill>
                <a:effectLst/>
                <a:ea typeface="Times New Roman" panose="02020603050405020304" pitchFamily="18" charset="0"/>
                <a:cs typeface="Times New Roman" panose="02020603050405020304" pitchFamily="18" charset="0"/>
              </a:rPr>
              <a:t>ideas</a:t>
            </a:r>
            <a:r>
              <a:rPr lang="fr-BF" sz="2800" dirty="0">
                <a:solidFill>
                  <a:srgbClr val="000000"/>
                </a:solidFill>
                <a:effectLst/>
                <a:ea typeface="Times New Roman" panose="02020603050405020304" pitchFamily="18" charset="0"/>
                <a:cs typeface="Times New Roman" panose="02020603050405020304" pitchFamily="18" charset="0"/>
              </a:rPr>
              <a:t> and practices – </a:t>
            </a:r>
            <a:r>
              <a:rPr lang="fr-BF" sz="2800" dirty="0" err="1">
                <a:solidFill>
                  <a:srgbClr val="000000"/>
                </a:solidFill>
                <a:effectLst/>
                <a:ea typeface="Times New Roman" panose="02020603050405020304" pitchFamily="18" charset="0"/>
                <a:cs typeface="Times New Roman" panose="02020603050405020304" pitchFamily="18" charset="0"/>
              </a:rPr>
              <a:t>actually</a:t>
            </a:r>
            <a:r>
              <a:rPr lang="fr-BF" sz="2800" dirty="0">
                <a:solidFill>
                  <a:srgbClr val="000000"/>
                </a:solidFill>
                <a:effectLst/>
                <a:ea typeface="Times New Roman" panose="02020603050405020304" pitchFamily="18" charset="0"/>
                <a:cs typeface="Times New Roman" panose="02020603050405020304" pitchFamily="18" charset="0"/>
              </a:rPr>
              <a:t> have multiple points of </a:t>
            </a:r>
            <a:r>
              <a:rPr lang="fr-BF" sz="2800" dirty="0" err="1">
                <a:solidFill>
                  <a:srgbClr val="000000"/>
                </a:solidFill>
                <a:effectLst/>
                <a:ea typeface="Times New Roman" panose="02020603050405020304" pitchFamily="18" charset="0"/>
                <a:cs typeface="Times New Roman" panose="02020603050405020304" pitchFamily="18" charset="0"/>
              </a:rPr>
              <a:t>origin</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both</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within</a:t>
            </a:r>
            <a:r>
              <a:rPr lang="fr-BF" sz="2800" dirty="0">
                <a:solidFill>
                  <a:srgbClr val="000000"/>
                </a:solidFill>
                <a:effectLst/>
                <a:ea typeface="Times New Roman" panose="02020603050405020304" pitchFamily="18" charset="0"/>
                <a:cs typeface="Times New Roman" panose="02020603050405020304" pitchFamily="18" charset="0"/>
              </a:rPr>
              <a:t> and </a:t>
            </a:r>
            <a:r>
              <a:rPr lang="fr-BF" sz="2800" dirty="0" err="1">
                <a:solidFill>
                  <a:srgbClr val="000000"/>
                </a:solidFill>
                <a:effectLst/>
                <a:ea typeface="Times New Roman" panose="02020603050405020304" pitchFamily="18" charset="0"/>
                <a:cs typeface="Times New Roman" panose="02020603050405020304" pitchFamily="18" charset="0"/>
              </a:rPr>
              <a:t>outside</a:t>
            </a:r>
            <a:r>
              <a:rPr lang="fr-BF" sz="2800" dirty="0">
                <a:solidFill>
                  <a:srgbClr val="000000"/>
                </a:solidFill>
                <a:effectLst/>
                <a:ea typeface="Times New Roman" panose="02020603050405020304" pitchFamily="18" charset="0"/>
                <a:cs typeface="Times New Roman" panose="02020603050405020304" pitchFamily="18" charset="0"/>
              </a:rPr>
              <a:t> of Europe. </a:t>
            </a:r>
            <a:endParaRPr lang="tr-TR" sz="2800" dirty="0">
              <a:solidFill>
                <a:srgbClr val="000000"/>
              </a:solidFill>
              <a:effectLst/>
              <a:ea typeface="Times New Roman" panose="02020603050405020304" pitchFamily="18" charset="0"/>
              <a:cs typeface="Times New Roman" panose="02020603050405020304" pitchFamily="18" charset="0"/>
            </a:endParaRPr>
          </a:p>
          <a:p>
            <a:pPr algn="just"/>
            <a:endParaRPr lang="fr-BF"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1844153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AD2B48-8064-42F0-9378-708AFEA29709}"/>
              </a:ext>
            </a:extLst>
          </p:cNvPr>
          <p:cNvSpPr>
            <a:spLocks noGrp="1"/>
          </p:cNvSpPr>
          <p:nvPr>
            <p:ph idx="1"/>
          </p:nvPr>
        </p:nvSpPr>
        <p:spPr>
          <a:xfrm>
            <a:off x="838200" y="625642"/>
            <a:ext cx="10515600" cy="5551321"/>
          </a:xfrm>
        </p:spPr>
        <p:txBody>
          <a:bodyPr>
            <a:normAutofit/>
          </a:bodyPr>
          <a:lstStyle/>
          <a:p>
            <a:pPr algn="just">
              <a:lnSpc>
                <a:spcPct val="107000"/>
              </a:lnSpc>
              <a:spcAft>
                <a:spcPts val="800"/>
              </a:spcAft>
              <a:buFont typeface="Wingdings" panose="05000000000000000000" pitchFamily="2" charset="2"/>
              <a:buChar char="ü"/>
            </a:pP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With</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such</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broader</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scope, IR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then</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offers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more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space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to the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history</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culture,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economic</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systems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and interactions and contributions of non-Western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civilizations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and states. </a:t>
            </a:r>
            <a:endParaRPr lang="tr-TR"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buFont typeface="Wingdings" panose="05000000000000000000" pitchFamily="2" charset="2"/>
              <a:buChar char="ü"/>
            </a:pPr>
            <a:r>
              <a:rPr lang="tr-TR"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R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best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understood</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as the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product</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of interactions and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mutual</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learning</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between</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all civilisations and states,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even</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though</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some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have been more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powerful</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than</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others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different</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stages in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history</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t>
            </a:r>
            <a:endParaRPr lang="fr-BF"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Font typeface="Wingdings" panose="05000000000000000000" pitchFamily="2" charset="2"/>
              <a:buChar char="Ø"/>
            </a:pPr>
            <a:r>
              <a:rPr lang="fr-BF" sz="2800" b="1"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Broadly</a:t>
            </a:r>
            <a:r>
              <a:rPr lang="fr-BF" sz="2800"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b="1"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stated</a:t>
            </a:r>
            <a:r>
              <a:rPr lang="fr-BF" sz="2800"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the </a:t>
            </a:r>
            <a:r>
              <a:rPr lang="fr-BF" sz="2800" b="1"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idea</a:t>
            </a:r>
            <a:r>
              <a:rPr lang="fr-BF" sz="2800"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of global IR </a:t>
            </a:r>
            <a:r>
              <a:rPr lang="fr-BF" sz="2800" b="1"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revolves</a:t>
            </a:r>
            <a:r>
              <a:rPr lang="fr-BF" sz="2800"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b="1"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around</a:t>
            </a:r>
            <a:r>
              <a:rPr lang="fr-BF" sz="2800"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six main dimensions (</a:t>
            </a:r>
            <a:r>
              <a:rPr lang="fr-BF" sz="2800" b="1"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see</a:t>
            </a:r>
            <a:r>
              <a:rPr lang="fr-BF" sz="2800"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b="1"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Acharya</a:t>
            </a:r>
            <a:r>
              <a:rPr lang="fr-BF" sz="2800"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2014 and 2016).</a:t>
            </a:r>
            <a:endParaRPr lang="fr-BF" sz="2800" b="1"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864225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97A776-203B-4AFF-9233-3673B28DE89D}"/>
              </a:ext>
            </a:extLst>
          </p:cNvPr>
          <p:cNvSpPr>
            <a:spLocks noGrp="1"/>
          </p:cNvSpPr>
          <p:nvPr>
            <p:ph idx="1"/>
          </p:nvPr>
        </p:nvSpPr>
        <p:spPr>
          <a:xfrm>
            <a:off x="838200" y="548640"/>
            <a:ext cx="10515600" cy="5628323"/>
          </a:xfrm>
        </p:spPr>
        <p:txBody>
          <a:bodyPr>
            <a:normAutofit lnSpcReduction="10000"/>
          </a:bodyPr>
          <a:lstStyle/>
          <a:p>
            <a:pPr algn="just">
              <a:lnSpc>
                <a:spcPct val="107000"/>
              </a:lnSpc>
              <a:spcAft>
                <a:spcPts val="800"/>
              </a:spcAft>
            </a:pPr>
            <a:r>
              <a:rPr lang="fr-BF" sz="2400" b="1" dirty="0">
                <a:solidFill>
                  <a:srgbClr val="000000"/>
                </a:solidFill>
                <a:effectLst/>
                <a:ea typeface="Times New Roman" panose="02020603050405020304" pitchFamily="18" charset="0"/>
                <a:cs typeface="Times New Roman" panose="02020603050405020304" pitchFamily="18" charset="0"/>
              </a:rPr>
              <a:t>First, global IR calls for a new </a:t>
            </a:r>
            <a:r>
              <a:rPr lang="fr-BF" sz="2400" b="1" dirty="0" err="1">
                <a:solidFill>
                  <a:srgbClr val="000000"/>
                </a:solidFill>
                <a:effectLst/>
                <a:ea typeface="Times New Roman" panose="02020603050405020304" pitchFamily="18" charset="0"/>
                <a:cs typeface="Times New Roman" panose="02020603050405020304" pitchFamily="18" charset="0"/>
              </a:rPr>
              <a:t>understanding</a:t>
            </a:r>
            <a:r>
              <a:rPr lang="fr-BF" sz="2400" b="1" dirty="0">
                <a:solidFill>
                  <a:srgbClr val="000000"/>
                </a:solidFill>
                <a:effectLst/>
                <a:ea typeface="Times New Roman" panose="02020603050405020304" pitchFamily="18" charset="0"/>
                <a:cs typeface="Times New Roman" panose="02020603050405020304" pitchFamily="18" charset="0"/>
              </a:rPr>
              <a:t> of </a:t>
            </a:r>
            <a:r>
              <a:rPr lang="fr-BF" sz="2400" b="1" dirty="0" err="1">
                <a:solidFill>
                  <a:srgbClr val="000000"/>
                </a:solidFill>
                <a:effectLst/>
                <a:ea typeface="Times New Roman" panose="02020603050405020304" pitchFamily="18" charset="0"/>
                <a:cs typeface="Times New Roman" panose="02020603050405020304" pitchFamily="18" charset="0"/>
              </a:rPr>
              <a:t>universalism</a:t>
            </a:r>
            <a:r>
              <a:rPr lang="fr-BF" sz="2400" b="1" dirty="0">
                <a:solidFill>
                  <a:srgbClr val="000000"/>
                </a:solidFill>
                <a:effectLst/>
                <a:ea typeface="Times New Roman" panose="02020603050405020304" pitchFamily="18" charset="0"/>
                <a:cs typeface="Times New Roman" panose="02020603050405020304" pitchFamily="18" charset="0"/>
              </a:rPr>
              <a:t> or </a:t>
            </a:r>
            <a:r>
              <a:rPr lang="fr-BF" sz="2400" b="1" dirty="0" err="1">
                <a:solidFill>
                  <a:srgbClr val="000000"/>
                </a:solidFill>
                <a:effectLst/>
                <a:ea typeface="Times New Roman" panose="02020603050405020304" pitchFamily="18" charset="0"/>
                <a:cs typeface="Times New Roman" panose="02020603050405020304" pitchFamily="18" charset="0"/>
              </a:rPr>
              <a:t>universality</a:t>
            </a:r>
            <a:r>
              <a:rPr lang="fr-BF" sz="2400" b="1" dirty="0">
                <a:solidFill>
                  <a:srgbClr val="000000"/>
                </a:solidFill>
                <a:effectLst/>
                <a:ea typeface="Times New Roman" panose="02020603050405020304" pitchFamily="18" charset="0"/>
                <a:cs typeface="Times New Roman" panose="02020603050405020304" pitchFamily="18" charset="0"/>
              </a:rPr>
              <a:t>. </a:t>
            </a:r>
            <a:endParaRPr lang="tr-TR" sz="2400" b="1" dirty="0">
              <a:solidFill>
                <a:srgbClr val="000000"/>
              </a:solidFill>
              <a:effectLst/>
              <a:ea typeface="Times New Roman" panose="02020603050405020304" pitchFamily="18" charset="0"/>
              <a:cs typeface="Times New Roman" panose="02020603050405020304" pitchFamily="18" charset="0"/>
            </a:endParaRPr>
          </a:p>
          <a:p>
            <a:pPr lvl="1" algn="just">
              <a:lnSpc>
                <a:spcPct val="107000"/>
              </a:lnSpc>
              <a:spcAft>
                <a:spcPts val="800"/>
              </a:spcAft>
            </a:pPr>
            <a:r>
              <a:rPr lang="fr-BF" i="1" dirty="0">
                <a:solidFill>
                  <a:srgbClr val="000000"/>
                </a:solidFill>
                <a:effectLst/>
                <a:ea typeface="Times New Roman" panose="02020603050405020304" pitchFamily="18" charset="0"/>
                <a:cs typeface="Times New Roman" panose="02020603050405020304" pitchFamily="18" charset="0"/>
              </a:rPr>
              <a:t>The dominant </a:t>
            </a:r>
            <a:r>
              <a:rPr lang="fr-BF" i="1" dirty="0" err="1">
                <a:solidFill>
                  <a:srgbClr val="000000"/>
                </a:solidFill>
                <a:effectLst/>
                <a:ea typeface="Times New Roman" panose="02020603050405020304" pitchFamily="18" charset="0"/>
                <a:cs typeface="Times New Roman" panose="02020603050405020304" pitchFamily="18" charset="0"/>
              </a:rPr>
              <a:t>meaning</a:t>
            </a:r>
            <a:r>
              <a:rPr lang="fr-BF" i="1" dirty="0">
                <a:solidFill>
                  <a:srgbClr val="000000"/>
                </a:solidFill>
                <a:effectLst/>
                <a:ea typeface="Times New Roman" panose="02020603050405020304" pitchFamily="18" charset="0"/>
                <a:cs typeface="Times New Roman" panose="02020603050405020304" pitchFamily="18" charset="0"/>
              </a:rPr>
              <a:t> of </a:t>
            </a:r>
            <a:r>
              <a:rPr lang="fr-BF" i="1" dirty="0" err="1">
                <a:solidFill>
                  <a:srgbClr val="000000"/>
                </a:solidFill>
                <a:effectLst/>
                <a:ea typeface="Times New Roman" panose="02020603050405020304" pitchFamily="18" charset="0"/>
                <a:cs typeface="Times New Roman" panose="02020603050405020304" pitchFamily="18" charset="0"/>
              </a:rPr>
              <a:t>universalism</a:t>
            </a:r>
            <a:r>
              <a:rPr lang="fr-BF" i="1" dirty="0">
                <a:solidFill>
                  <a:srgbClr val="000000"/>
                </a:solidFill>
                <a:effectLst/>
                <a:ea typeface="Times New Roman" panose="02020603050405020304" pitchFamily="18" charset="0"/>
                <a:cs typeface="Times New Roman" panose="02020603050405020304" pitchFamily="18" charset="0"/>
              </a:rPr>
              <a:t> in IR </a:t>
            </a:r>
            <a:r>
              <a:rPr lang="fr-BF" i="1" dirty="0" err="1">
                <a:solidFill>
                  <a:srgbClr val="000000"/>
                </a:solidFill>
                <a:effectLst/>
                <a:ea typeface="Times New Roman" panose="02020603050405020304" pitchFamily="18" charset="0"/>
                <a:cs typeface="Times New Roman" panose="02020603050405020304" pitchFamily="18" charset="0"/>
              </a:rPr>
              <a:t>today</a:t>
            </a:r>
            <a:r>
              <a:rPr lang="fr-BF" i="1" dirty="0">
                <a:solidFill>
                  <a:srgbClr val="000000"/>
                </a:solidFill>
                <a:effectLst/>
                <a:ea typeface="Times New Roman" panose="02020603050405020304" pitchFamily="18" charset="0"/>
                <a:cs typeface="Times New Roman" panose="02020603050405020304" pitchFamily="18" charset="0"/>
              </a:rPr>
              <a:t> </a:t>
            </a:r>
            <a:r>
              <a:rPr lang="fr-BF" i="1" dirty="0" err="1">
                <a:solidFill>
                  <a:srgbClr val="000000"/>
                </a:solidFill>
                <a:effectLst/>
                <a:ea typeface="Times New Roman" panose="02020603050405020304" pitchFamily="18" charset="0"/>
                <a:cs typeface="Times New Roman" panose="02020603050405020304" pitchFamily="18" charset="0"/>
              </a:rPr>
              <a:t>is</a:t>
            </a:r>
            <a:r>
              <a:rPr lang="fr-BF" i="1" dirty="0">
                <a:solidFill>
                  <a:srgbClr val="000000"/>
                </a:solidFill>
                <a:effectLst/>
                <a:ea typeface="Times New Roman" panose="02020603050405020304" pitchFamily="18" charset="0"/>
                <a:cs typeface="Times New Roman" panose="02020603050405020304" pitchFamily="18" charset="0"/>
              </a:rPr>
              <a:t> </a:t>
            </a:r>
            <a:r>
              <a:rPr lang="fr-BF" i="1" dirty="0" err="1">
                <a:solidFill>
                  <a:srgbClr val="000000"/>
                </a:solidFill>
                <a:effectLst/>
                <a:ea typeface="Times New Roman" panose="02020603050405020304" pitchFamily="18" charset="0"/>
                <a:cs typeface="Times New Roman" panose="02020603050405020304" pitchFamily="18" charset="0"/>
              </a:rPr>
              <a:t>deeply</a:t>
            </a:r>
            <a:r>
              <a:rPr lang="fr-BF" i="1" dirty="0">
                <a:solidFill>
                  <a:srgbClr val="000000"/>
                </a:solidFill>
                <a:effectLst/>
                <a:ea typeface="Times New Roman" panose="02020603050405020304" pitchFamily="18" charset="0"/>
                <a:cs typeface="Times New Roman" panose="02020603050405020304" pitchFamily="18" charset="0"/>
              </a:rPr>
              <a:t> </a:t>
            </a:r>
            <a:r>
              <a:rPr lang="fr-BF" i="1" dirty="0" err="1">
                <a:solidFill>
                  <a:srgbClr val="000000"/>
                </a:solidFill>
                <a:effectLst/>
                <a:ea typeface="Times New Roman" panose="02020603050405020304" pitchFamily="18" charset="0"/>
                <a:cs typeface="Times New Roman" panose="02020603050405020304" pitchFamily="18" charset="0"/>
              </a:rPr>
              <a:t>influenced</a:t>
            </a:r>
            <a:r>
              <a:rPr lang="fr-BF" i="1" dirty="0">
                <a:solidFill>
                  <a:srgbClr val="000000"/>
                </a:solidFill>
                <a:effectLst/>
                <a:ea typeface="Times New Roman" panose="02020603050405020304" pitchFamily="18" charset="0"/>
                <a:cs typeface="Times New Roman" panose="02020603050405020304" pitchFamily="18" charset="0"/>
              </a:rPr>
              <a:t> by the European </a:t>
            </a:r>
            <a:r>
              <a:rPr lang="fr-BF" i="1" dirty="0" err="1">
                <a:solidFill>
                  <a:srgbClr val="000000"/>
                </a:solidFill>
                <a:effectLst/>
                <a:ea typeface="Times New Roman" panose="02020603050405020304" pitchFamily="18" charset="0"/>
                <a:cs typeface="Times New Roman" panose="02020603050405020304" pitchFamily="18" charset="0"/>
              </a:rPr>
              <a:t>Enlightenment</a:t>
            </a:r>
            <a:r>
              <a:rPr lang="tr-TR" i="1" dirty="0">
                <a:solidFill>
                  <a:srgbClr val="000000"/>
                </a:solidFill>
                <a:effectLst/>
                <a:ea typeface="Times New Roman" panose="02020603050405020304" pitchFamily="18" charset="0"/>
                <a:cs typeface="Times New Roman" panose="02020603050405020304" pitchFamily="18" charset="0"/>
              </a:rPr>
              <a:t>( particularistic universalism)</a:t>
            </a:r>
            <a:r>
              <a:rPr lang="fr-BF" i="1" dirty="0">
                <a:solidFill>
                  <a:srgbClr val="000000"/>
                </a:solidFill>
                <a:effectLst/>
                <a:ea typeface="Times New Roman" panose="02020603050405020304" pitchFamily="18" charset="0"/>
                <a:cs typeface="Times New Roman" panose="02020603050405020304" pitchFamily="18" charset="0"/>
              </a:rPr>
              <a:t>. </a:t>
            </a:r>
            <a:endParaRPr lang="tr-TR" i="1" dirty="0">
              <a:solidFill>
                <a:srgbClr val="000000"/>
              </a:solidFill>
              <a:effectLst/>
              <a:ea typeface="Times New Roman" panose="02020603050405020304" pitchFamily="18" charset="0"/>
              <a:cs typeface="Times New Roman" panose="02020603050405020304" pitchFamily="18" charset="0"/>
            </a:endParaRPr>
          </a:p>
          <a:p>
            <a:pPr lvl="1" algn="just">
              <a:lnSpc>
                <a:spcPct val="107000"/>
              </a:lnSpc>
              <a:spcAft>
                <a:spcPts val="800"/>
              </a:spcAft>
            </a:pPr>
            <a:r>
              <a:rPr lang="fr-BF" dirty="0">
                <a:solidFill>
                  <a:srgbClr val="000000"/>
                </a:solidFill>
                <a:effectLst/>
                <a:ea typeface="Times New Roman" panose="02020603050405020304" pitchFamily="18" charset="0"/>
                <a:cs typeface="Times New Roman" panose="02020603050405020304" pitchFamily="18" charset="0"/>
              </a:rPr>
              <a:t>This conception of </a:t>
            </a:r>
            <a:r>
              <a:rPr lang="fr-BF" dirty="0" err="1">
                <a:solidFill>
                  <a:srgbClr val="000000"/>
                </a:solidFill>
                <a:effectLst/>
                <a:ea typeface="Times New Roman" panose="02020603050405020304" pitchFamily="18" charset="0"/>
                <a:cs typeface="Times New Roman" panose="02020603050405020304" pitchFamily="18" charset="0"/>
              </a:rPr>
              <a:t>universalism</a:t>
            </a:r>
            <a:r>
              <a:rPr lang="fr-BF" dirty="0">
                <a:solidFill>
                  <a:srgbClr val="000000"/>
                </a:solidFill>
                <a:effectLst/>
                <a:ea typeface="Times New Roman" panose="02020603050405020304" pitchFamily="18" charset="0"/>
                <a:cs typeface="Times New Roman" panose="02020603050405020304" pitchFamily="18" charset="0"/>
              </a:rPr>
              <a:t> </a:t>
            </a:r>
            <a:r>
              <a:rPr lang="fr-BF" dirty="0" err="1">
                <a:solidFill>
                  <a:srgbClr val="000000"/>
                </a:solidFill>
                <a:effectLst/>
                <a:ea typeface="Times New Roman" panose="02020603050405020304" pitchFamily="18" charset="0"/>
                <a:cs typeface="Times New Roman" panose="02020603050405020304" pitchFamily="18" charset="0"/>
              </a:rPr>
              <a:t>had</a:t>
            </a:r>
            <a:r>
              <a:rPr lang="fr-BF" dirty="0">
                <a:solidFill>
                  <a:srgbClr val="000000"/>
                </a:solidFill>
                <a:effectLst/>
                <a:ea typeface="Times New Roman" panose="02020603050405020304" pitchFamily="18" charset="0"/>
                <a:cs typeface="Times New Roman" panose="02020603050405020304" pitchFamily="18" charset="0"/>
              </a:rPr>
              <a:t> a </a:t>
            </a:r>
            <a:r>
              <a:rPr lang="fr-BF" dirty="0" err="1">
                <a:solidFill>
                  <a:srgbClr val="000000"/>
                </a:solidFill>
                <a:effectLst/>
                <a:ea typeface="Times New Roman" panose="02020603050405020304" pitchFamily="18" charset="0"/>
                <a:cs typeface="Times New Roman" panose="02020603050405020304" pitchFamily="18" charset="0"/>
              </a:rPr>
              <a:t>dark</a:t>
            </a:r>
            <a:r>
              <a:rPr lang="fr-BF" dirty="0">
                <a:solidFill>
                  <a:srgbClr val="000000"/>
                </a:solidFill>
                <a:effectLst/>
                <a:ea typeface="Times New Roman" panose="02020603050405020304" pitchFamily="18" charset="0"/>
                <a:cs typeface="Times New Roman" panose="02020603050405020304" pitchFamily="18" charset="0"/>
              </a:rPr>
              <a:t> </a:t>
            </a:r>
            <a:r>
              <a:rPr lang="fr-BF" dirty="0" err="1">
                <a:solidFill>
                  <a:srgbClr val="000000"/>
                </a:solidFill>
                <a:effectLst/>
                <a:ea typeface="Times New Roman" panose="02020603050405020304" pitchFamily="18" charset="0"/>
                <a:cs typeface="Times New Roman" panose="02020603050405020304" pitchFamily="18" charset="0"/>
              </a:rPr>
              <a:t>side</a:t>
            </a:r>
            <a:r>
              <a:rPr lang="fr-BF" dirty="0">
                <a:solidFill>
                  <a:srgbClr val="000000"/>
                </a:solidFill>
                <a:effectLst/>
                <a:ea typeface="Times New Roman" panose="02020603050405020304" pitchFamily="18" charset="0"/>
                <a:cs typeface="Times New Roman" panose="02020603050405020304" pitchFamily="18" charset="0"/>
              </a:rPr>
              <a:t>: the suppression of </a:t>
            </a:r>
            <a:r>
              <a:rPr lang="fr-BF" dirty="0" err="1">
                <a:solidFill>
                  <a:srgbClr val="000000"/>
                </a:solidFill>
                <a:effectLst/>
                <a:ea typeface="Times New Roman" panose="02020603050405020304" pitchFamily="18" charset="0"/>
                <a:cs typeface="Times New Roman" panose="02020603050405020304" pitchFamily="18" charset="0"/>
              </a:rPr>
              <a:t>diversity</a:t>
            </a:r>
            <a:r>
              <a:rPr lang="fr-BF" dirty="0">
                <a:solidFill>
                  <a:srgbClr val="000000"/>
                </a:solidFill>
                <a:effectLst/>
                <a:ea typeface="Times New Roman" panose="02020603050405020304" pitchFamily="18" charset="0"/>
                <a:cs typeface="Times New Roman" panose="02020603050405020304" pitchFamily="18" charset="0"/>
              </a:rPr>
              <a:t> and the justification of European </a:t>
            </a:r>
            <a:r>
              <a:rPr lang="fr-BF" dirty="0" err="1">
                <a:solidFill>
                  <a:srgbClr val="000000"/>
                </a:solidFill>
                <a:effectLst/>
                <a:ea typeface="Times New Roman" panose="02020603050405020304" pitchFamily="18" charset="0"/>
                <a:cs typeface="Times New Roman" panose="02020603050405020304" pitchFamily="18" charset="0"/>
              </a:rPr>
              <a:t>imperialism</a:t>
            </a:r>
            <a:r>
              <a:rPr lang="fr-BF" dirty="0">
                <a:solidFill>
                  <a:srgbClr val="000000"/>
                </a:solidFill>
                <a:effectLst/>
                <a:ea typeface="Times New Roman" panose="02020603050405020304" pitchFamily="18" charset="0"/>
                <a:cs typeface="Times New Roman" panose="02020603050405020304" pitchFamily="18" charset="0"/>
              </a:rPr>
              <a:t> – </a:t>
            </a:r>
            <a:r>
              <a:rPr lang="fr-BF" dirty="0" err="1">
                <a:solidFill>
                  <a:srgbClr val="000000"/>
                </a:solidFill>
                <a:effectLst/>
                <a:ea typeface="Times New Roman" panose="02020603050405020304" pitchFamily="18" charset="0"/>
                <a:cs typeface="Times New Roman" panose="02020603050405020304" pitchFamily="18" charset="0"/>
              </a:rPr>
              <a:t>which</a:t>
            </a:r>
            <a:r>
              <a:rPr lang="fr-BF" dirty="0">
                <a:solidFill>
                  <a:srgbClr val="000000"/>
                </a:solidFill>
                <a:effectLst/>
                <a:ea typeface="Times New Roman" panose="02020603050405020304" pitchFamily="18" charset="0"/>
                <a:cs typeface="Times New Roman" panose="02020603050405020304" pitchFamily="18" charset="0"/>
              </a:rPr>
              <a:t> </a:t>
            </a:r>
            <a:r>
              <a:rPr lang="fr-BF" dirty="0" err="1">
                <a:solidFill>
                  <a:srgbClr val="000000"/>
                </a:solidFill>
                <a:effectLst/>
                <a:ea typeface="Times New Roman" panose="02020603050405020304" pitchFamily="18" charset="0"/>
                <a:cs typeface="Times New Roman" panose="02020603050405020304" pitchFamily="18" charset="0"/>
              </a:rPr>
              <a:t>was</a:t>
            </a:r>
            <a:r>
              <a:rPr lang="fr-BF" dirty="0">
                <a:solidFill>
                  <a:srgbClr val="000000"/>
                </a:solidFill>
                <a:effectLst/>
                <a:ea typeface="Times New Roman" panose="02020603050405020304" pitchFamily="18" charset="0"/>
                <a:cs typeface="Times New Roman" panose="02020603050405020304" pitchFamily="18" charset="0"/>
              </a:rPr>
              <a:t> </a:t>
            </a:r>
            <a:r>
              <a:rPr lang="fr-BF" dirty="0" err="1">
                <a:solidFill>
                  <a:srgbClr val="000000"/>
                </a:solidFill>
                <a:effectLst/>
                <a:ea typeface="Times New Roman" panose="02020603050405020304" pitchFamily="18" charset="0"/>
                <a:cs typeface="Times New Roman" panose="02020603050405020304" pitchFamily="18" charset="0"/>
              </a:rPr>
              <a:t>inspired</a:t>
            </a:r>
            <a:r>
              <a:rPr lang="fr-BF" dirty="0">
                <a:solidFill>
                  <a:srgbClr val="000000"/>
                </a:solidFill>
                <a:effectLst/>
                <a:ea typeface="Times New Roman" panose="02020603050405020304" pitchFamily="18" charset="0"/>
                <a:cs typeface="Times New Roman" panose="02020603050405020304" pitchFamily="18" charset="0"/>
              </a:rPr>
              <a:t> by the </a:t>
            </a:r>
            <a:r>
              <a:rPr lang="fr-BF" dirty="0" err="1">
                <a:solidFill>
                  <a:srgbClr val="000000"/>
                </a:solidFill>
                <a:effectLst/>
                <a:ea typeface="Times New Roman" panose="02020603050405020304" pitchFamily="18" charset="0"/>
                <a:cs typeface="Times New Roman" panose="02020603050405020304" pitchFamily="18" charset="0"/>
              </a:rPr>
              <a:t>belief</a:t>
            </a:r>
            <a:r>
              <a:rPr lang="fr-BF" dirty="0">
                <a:solidFill>
                  <a:srgbClr val="000000"/>
                </a:solidFill>
                <a:effectLst/>
                <a:ea typeface="Times New Roman" panose="02020603050405020304" pitchFamily="18" charset="0"/>
                <a:cs typeface="Times New Roman" panose="02020603050405020304" pitchFamily="18" charset="0"/>
              </a:rPr>
              <a:t> </a:t>
            </a:r>
            <a:r>
              <a:rPr lang="fr-BF" dirty="0" err="1">
                <a:solidFill>
                  <a:srgbClr val="000000"/>
                </a:solidFill>
                <a:effectLst/>
                <a:ea typeface="Times New Roman" panose="02020603050405020304" pitchFamily="18" charset="0"/>
                <a:cs typeface="Times New Roman" panose="02020603050405020304" pitchFamily="18" charset="0"/>
              </a:rPr>
              <a:t>that</a:t>
            </a:r>
            <a:r>
              <a:rPr lang="fr-BF" dirty="0">
                <a:solidFill>
                  <a:srgbClr val="000000"/>
                </a:solidFill>
                <a:effectLst/>
                <a:ea typeface="Times New Roman" panose="02020603050405020304" pitchFamily="18" charset="0"/>
                <a:cs typeface="Times New Roman" panose="02020603050405020304" pitchFamily="18" charset="0"/>
              </a:rPr>
              <a:t> European </a:t>
            </a:r>
            <a:r>
              <a:rPr lang="fr-BF" dirty="0" err="1">
                <a:solidFill>
                  <a:srgbClr val="000000"/>
                </a:solidFill>
                <a:effectLst/>
                <a:ea typeface="Times New Roman" panose="02020603050405020304" pitchFamily="18" charset="0"/>
                <a:cs typeface="Times New Roman" panose="02020603050405020304" pitchFamily="18" charset="0"/>
              </a:rPr>
              <a:t>ideas</a:t>
            </a:r>
            <a:r>
              <a:rPr lang="fr-BF" dirty="0">
                <a:solidFill>
                  <a:srgbClr val="000000"/>
                </a:solidFill>
                <a:effectLst/>
                <a:ea typeface="Times New Roman" panose="02020603050405020304" pitchFamily="18" charset="0"/>
                <a:cs typeface="Times New Roman" panose="02020603050405020304" pitchFamily="18" charset="0"/>
              </a:rPr>
              <a:t>, institutions and practices are </a:t>
            </a:r>
            <a:r>
              <a:rPr lang="fr-BF" dirty="0" err="1">
                <a:solidFill>
                  <a:srgbClr val="000000"/>
                </a:solidFill>
                <a:effectLst/>
                <a:ea typeface="Times New Roman" panose="02020603050405020304" pitchFamily="18" charset="0"/>
                <a:cs typeface="Times New Roman" panose="02020603050405020304" pitchFamily="18" charset="0"/>
              </a:rPr>
              <a:t>superior</a:t>
            </a:r>
            <a:r>
              <a:rPr lang="fr-BF" dirty="0">
                <a:solidFill>
                  <a:srgbClr val="000000"/>
                </a:solidFill>
                <a:effectLst/>
                <a:ea typeface="Times New Roman" panose="02020603050405020304" pitchFamily="18" charset="0"/>
                <a:cs typeface="Times New Roman" panose="02020603050405020304" pitchFamily="18" charset="0"/>
              </a:rPr>
              <a:t> to </a:t>
            </a:r>
            <a:r>
              <a:rPr lang="fr-BF" dirty="0" err="1">
                <a:solidFill>
                  <a:srgbClr val="000000"/>
                </a:solidFill>
                <a:effectLst/>
                <a:ea typeface="Times New Roman" panose="02020603050405020304" pitchFamily="18" charset="0"/>
                <a:cs typeface="Times New Roman" panose="02020603050405020304" pitchFamily="18" charset="0"/>
              </a:rPr>
              <a:t>those</a:t>
            </a:r>
            <a:r>
              <a:rPr lang="fr-BF" dirty="0">
                <a:solidFill>
                  <a:srgbClr val="000000"/>
                </a:solidFill>
                <a:effectLst/>
                <a:ea typeface="Times New Roman" panose="02020603050405020304" pitchFamily="18" charset="0"/>
                <a:cs typeface="Times New Roman" panose="02020603050405020304" pitchFamily="18" charset="0"/>
              </a:rPr>
              <a:t> of </a:t>
            </a:r>
            <a:r>
              <a:rPr lang="fr-BF" dirty="0" err="1">
                <a:solidFill>
                  <a:srgbClr val="000000"/>
                </a:solidFill>
                <a:effectLst/>
                <a:ea typeface="Times New Roman" panose="02020603050405020304" pitchFamily="18" charset="0"/>
                <a:cs typeface="Times New Roman" panose="02020603050405020304" pitchFamily="18" charset="0"/>
              </a:rPr>
              <a:t>others</a:t>
            </a:r>
            <a:r>
              <a:rPr lang="fr-BF" dirty="0">
                <a:solidFill>
                  <a:srgbClr val="000000"/>
                </a:solidFill>
                <a:effectLst/>
                <a:ea typeface="Times New Roman" panose="02020603050405020304" pitchFamily="18" charset="0"/>
                <a:cs typeface="Times New Roman" panose="02020603050405020304" pitchFamily="18" charset="0"/>
              </a:rPr>
              <a:t> and </a:t>
            </a:r>
            <a:r>
              <a:rPr lang="fr-BF" dirty="0" err="1">
                <a:solidFill>
                  <a:srgbClr val="000000"/>
                </a:solidFill>
                <a:effectLst/>
                <a:ea typeface="Times New Roman" panose="02020603050405020304" pitchFamily="18" charset="0"/>
                <a:cs typeface="Times New Roman" panose="02020603050405020304" pitchFamily="18" charset="0"/>
              </a:rPr>
              <a:t>hence</a:t>
            </a:r>
            <a:r>
              <a:rPr lang="fr-BF" dirty="0">
                <a:solidFill>
                  <a:srgbClr val="000000"/>
                </a:solidFill>
                <a:effectLst/>
                <a:ea typeface="Times New Roman" panose="02020603050405020304" pitchFamily="18" charset="0"/>
                <a:cs typeface="Times New Roman" panose="02020603050405020304" pitchFamily="18" charset="0"/>
              </a:rPr>
              <a:t> </a:t>
            </a:r>
            <a:r>
              <a:rPr lang="fr-BF" dirty="0" err="1">
                <a:solidFill>
                  <a:srgbClr val="000000"/>
                </a:solidFill>
                <a:effectLst/>
                <a:ea typeface="Times New Roman" panose="02020603050405020304" pitchFamily="18" charset="0"/>
                <a:cs typeface="Times New Roman" panose="02020603050405020304" pitchFamily="18" charset="0"/>
              </a:rPr>
              <a:t>deserve</a:t>
            </a:r>
            <a:r>
              <a:rPr lang="fr-BF" dirty="0">
                <a:solidFill>
                  <a:srgbClr val="000000"/>
                </a:solidFill>
                <a:effectLst/>
                <a:ea typeface="Times New Roman" panose="02020603050405020304" pitchFamily="18" charset="0"/>
                <a:cs typeface="Times New Roman" panose="02020603050405020304" pitchFamily="18" charset="0"/>
              </a:rPr>
              <a:t> to </a:t>
            </a:r>
            <a:r>
              <a:rPr lang="fr-BF" dirty="0" err="1">
                <a:solidFill>
                  <a:srgbClr val="000000"/>
                </a:solidFill>
                <a:effectLst/>
                <a:ea typeface="Times New Roman" panose="02020603050405020304" pitchFamily="18" charset="0"/>
                <a:cs typeface="Times New Roman" panose="02020603050405020304" pitchFamily="18" charset="0"/>
              </a:rPr>
              <a:t>be</a:t>
            </a:r>
            <a:r>
              <a:rPr lang="fr-BF" dirty="0">
                <a:solidFill>
                  <a:srgbClr val="000000"/>
                </a:solidFill>
                <a:effectLst/>
                <a:ea typeface="Times New Roman" panose="02020603050405020304" pitchFamily="18" charset="0"/>
                <a:cs typeface="Times New Roman" panose="02020603050405020304" pitchFamily="18" charset="0"/>
              </a:rPr>
              <a:t> </a:t>
            </a:r>
            <a:r>
              <a:rPr lang="fr-BF" dirty="0" err="1">
                <a:solidFill>
                  <a:srgbClr val="000000"/>
                </a:solidFill>
                <a:effectLst/>
                <a:ea typeface="Times New Roman" panose="02020603050405020304" pitchFamily="18" charset="0"/>
                <a:cs typeface="Times New Roman" panose="02020603050405020304" pitchFamily="18" charset="0"/>
              </a:rPr>
              <a:t>imposed</a:t>
            </a:r>
            <a:r>
              <a:rPr lang="fr-BF" dirty="0">
                <a:solidFill>
                  <a:srgbClr val="000000"/>
                </a:solidFill>
                <a:effectLst/>
                <a:ea typeface="Times New Roman" panose="02020603050405020304" pitchFamily="18" charset="0"/>
                <a:cs typeface="Times New Roman" panose="02020603050405020304" pitchFamily="18" charset="0"/>
              </a:rPr>
              <a:t> over </a:t>
            </a:r>
            <a:r>
              <a:rPr lang="fr-BF" dirty="0" err="1">
                <a:solidFill>
                  <a:srgbClr val="000000"/>
                </a:solidFill>
                <a:effectLst/>
                <a:ea typeface="Times New Roman" panose="02020603050405020304" pitchFamily="18" charset="0"/>
                <a:cs typeface="Times New Roman" panose="02020603050405020304" pitchFamily="18" charset="0"/>
              </a:rPr>
              <a:t>other</a:t>
            </a:r>
            <a:r>
              <a:rPr lang="fr-BF" dirty="0">
                <a:solidFill>
                  <a:srgbClr val="000000"/>
                </a:solidFill>
                <a:effectLst/>
                <a:ea typeface="Times New Roman" panose="02020603050405020304" pitchFamily="18" charset="0"/>
                <a:cs typeface="Times New Roman" panose="02020603050405020304" pitchFamily="18" charset="0"/>
              </a:rPr>
              <a:t> </a:t>
            </a:r>
            <a:r>
              <a:rPr lang="fr-BF" dirty="0" err="1">
                <a:solidFill>
                  <a:srgbClr val="000000"/>
                </a:solidFill>
                <a:effectLst/>
                <a:ea typeface="Times New Roman" panose="02020603050405020304" pitchFamily="18" charset="0"/>
                <a:cs typeface="Times New Roman" panose="02020603050405020304" pitchFamily="18" charset="0"/>
              </a:rPr>
              <a:t>societies</a:t>
            </a:r>
            <a:r>
              <a:rPr lang="fr-BF" dirty="0">
                <a:solidFill>
                  <a:srgbClr val="000000"/>
                </a:solidFill>
                <a:effectLst/>
                <a:ea typeface="Times New Roman" panose="02020603050405020304" pitchFamily="18" charset="0"/>
                <a:cs typeface="Times New Roman" panose="02020603050405020304" pitchFamily="18" charset="0"/>
              </a:rPr>
              <a:t> </a:t>
            </a:r>
            <a:r>
              <a:rPr lang="fr-BF" dirty="0" err="1">
                <a:solidFill>
                  <a:srgbClr val="000000"/>
                </a:solidFill>
                <a:effectLst/>
                <a:ea typeface="Times New Roman" panose="02020603050405020304" pitchFamily="18" charset="0"/>
                <a:cs typeface="Times New Roman" panose="02020603050405020304" pitchFamily="18" charset="0"/>
              </a:rPr>
              <a:t>through</a:t>
            </a:r>
            <a:r>
              <a:rPr lang="fr-BF" dirty="0">
                <a:solidFill>
                  <a:srgbClr val="000000"/>
                </a:solidFill>
                <a:effectLst/>
                <a:ea typeface="Times New Roman" panose="02020603050405020304" pitchFamily="18" charset="0"/>
                <a:cs typeface="Times New Roman" panose="02020603050405020304" pitchFamily="18" charset="0"/>
              </a:rPr>
              <a:t> force and occupations.</a:t>
            </a:r>
            <a:endParaRPr lang="tr-TR" dirty="0">
              <a:solidFill>
                <a:srgbClr val="000000"/>
              </a:solidFill>
              <a:effectLst/>
              <a:ea typeface="Times New Roman" panose="02020603050405020304" pitchFamily="18" charset="0"/>
              <a:cs typeface="Times New Roman" panose="02020603050405020304" pitchFamily="18" charset="0"/>
            </a:endParaRPr>
          </a:p>
          <a:p>
            <a:pPr lvl="1" algn="just">
              <a:lnSpc>
                <a:spcPct val="107000"/>
              </a:lnSpc>
              <a:spcAft>
                <a:spcPts val="800"/>
              </a:spcAft>
            </a:pPr>
            <a:r>
              <a:rPr lang="fr-BF" dirty="0">
                <a:solidFill>
                  <a:srgbClr val="000000"/>
                </a:solidFill>
                <a:effectLst/>
                <a:ea typeface="Times New Roman" panose="02020603050405020304" pitchFamily="18" charset="0"/>
                <a:cs typeface="Times New Roman" panose="02020603050405020304" pitchFamily="18" charset="0"/>
              </a:rPr>
              <a:t> </a:t>
            </a:r>
            <a:r>
              <a:rPr lang="fr-BF" i="1" dirty="0">
                <a:solidFill>
                  <a:srgbClr val="000000"/>
                </a:solidFill>
                <a:effectLst/>
                <a:ea typeface="Times New Roman" panose="02020603050405020304" pitchFamily="18" charset="0"/>
                <a:cs typeface="Times New Roman" panose="02020603050405020304" pitchFamily="18" charset="0"/>
              </a:rPr>
              <a:t>An alternative to </a:t>
            </a:r>
            <a:r>
              <a:rPr lang="fr-BF" i="1" dirty="0" err="1">
                <a:solidFill>
                  <a:srgbClr val="000000"/>
                </a:solidFill>
                <a:effectLst/>
                <a:ea typeface="Times New Roman" panose="02020603050405020304" pitchFamily="18" charset="0"/>
                <a:cs typeface="Times New Roman" panose="02020603050405020304" pitchFamily="18" charset="0"/>
              </a:rPr>
              <a:t>particularistic</a:t>
            </a:r>
            <a:r>
              <a:rPr lang="fr-BF" i="1" dirty="0">
                <a:solidFill>
                  <a:srgbClr val="000000"/>
                </a:solidFill>
                <a:effectLst/>
                <a:ea typeface="Times New Roman" panose="02020603050405020304" pitchFamily="18" charset="0"/>
                <a:cs typeface="Times New Roman" panose="02020603050405020304" pitchFamily="18" charset="0"/>
              </a:rPr>
              <a:t> </a:t>
            </a:r>
            <a:r>
              <a:rPr lang="fr-BF" i="1" dirty="0" err="1">
                <a:solidFill>
                  <a:srgbClr val="000000"/>
                </a:solidFill>
                <a:effectLst/>
                <a:ea typeface="Times New Roman" panose="02020603050405020304" pitchFamily="18" charset="0"/>
                <a:cs typeface="Times New Roman" panose="02020603050405020304" pitchFamily="18" charset="0"/>
              </a:rPr>
              <a:t>universalism</a:t>
            </a:r>
            <a:r>
              <a:rPr lang="fr-BF" i="1" dirty="0">
                <a:solidFill>
                  <a:srgbClr val="000000"/>
                </a:solidFill>
                <a:effectLst/>
                <a:ea typeface="Times New Roman" panose="02020603050405020304" pitchFamily="18" charset="0"/>
                <a:cs typeface="Times New Roman" panose="02020603050405020304" pitchFamily="18" charset="0"/>
              </a:rPr>
              <a:t> </a:t>
            </a:r>
            <a:r>
              <a:rPr lang="fr-BF" i="1" dirty="0" err="1">
                <a:solidFill>
                  <a:srgbClr val="000000"/>
                </a:solidFill>
                <a:effectLst/>
                <a:ea typeface="Times New Roman" panose="02020603050405020304" pitchFamily="18" charset="0"/>
                <a:cs typeface="Times New Roman" panose="02020603050405020304" pitchFamily="18" charset="0"/>
              </a:rPr>
              <a:t>is</a:t>
            </a:r>
            <a:r>
              <a:rPr lang="fr-BF" i="1" dirty="0">
                <a:solidFill>
                  <a:srgbClr val="000000"/>
                </a:solidFill>
                <a:effectLst/>
                <a:ea typeface="Times New Roman" panose="02020603050405020304" pitchFamily="18" charset="0"/>
                <a:cs typeface="Times New Roman" panose="02020603050405020304" pitchFamily="18" charset="0"/>
              </a:rPr>
              <a:t> </a:t>
            </a:r>
            <a:r>
              <a:rPr lang="fr-BF" i="1" dirty="0" err="1">
                <a:solidFill>
                  <a:srgbClr val="000000"/>
                </a:solidFill>
                <a:effectLst/>
                <a:ea typeface="Times New Roman" panose="02020603050405020304" pitchFamily="18" charset="0"/>
                <a:cs typeface="Times New Roman" panose="02020603050405020304" pitchFamily="18" charset="0"/>
              </a:rPr>
              <a:t>pluralistic</a:t>
            </a:r>
            <a:r>
              <a:rPr lang="fr-BF" i="1" dirty="0">
                <a:solidFill>
                  <a:srgbClr val="000000"/>
                </a:solidFill>
                <a:effectLst/>
                <a:ea typeface="Times New Roman" panose="02020603050405020304" pitchFamily="18" charset="0"/>
                <a:cs typeface="Times New Roman" panose="02020603050405020304" pitchFamily="18" charset="0"/>
              </a:rPr>
              <a:t> </a:t>
            </a:r>
            <a:r>
              <a:rPr lang="fr-BF" i="1" dirty="0" err="1">
                <a:solidFill>
                  <a:srgbClr val="000000"/>
                </a:solidFill>
                <a:effectLst/>
                <a:ea typeface="Times New Roman" panose="02020603050405020304" pitchFamily="18" charset="0"/>
                <a:cs typeface="Times New Roman" panose="02020603050405020304" pitchFamily="18" charset="0"/>
              </a:rPr>
              <a:t>universalism</a:t>
            </a:r>
            <a:r>
              <a:rPr lang="fr-BF" dirty="0">
                <a:solidFill>
                  <a:srgbClr val="000000"/>
                </a:solidFill>
                <a:effectLst/>
                <a:ea typeface="Times New Roman" panose="02020603050405020304" pitchFamily="18" charset="0"/>
                <a:cs typeface="Times New Roman" panose="02020603050405020304" pitchFamily="18" charset="0"/>
              </a:rPr>
              <a:t>. </a:t>
            </a:r>
            <a:endParaRPr lang="tr-TR" dirty="0">
              <a:solidFill>
                <a:srgbClr val="000000"/>
              </a:solidFill>
              <a:effectLst/>
              <a:ea typeface="Times New Roman" panose="02020603050405020304" pitchFamily="18" charset="0"/>
              <a:cs typeface="Times New Roman" panose="02020603050405020304" pitchFamily="18" charset="0"/>
            </a:endParaRPr>
          </a:p>
          <a:p>
            <a:pPr lvl="2" algn="just">
              <a:lnSpc>
                <a:spcPct val="107000"/>
              </a:lnSpc>
              <a:spcAft>
                <a:spcPts val="800"/>
              </a:spcAft>
            </a:pPr>
            <a:r>
              <a:rPr lang="fr-BF" sz="2400" dirty="0">
                <a:solidFill>
                  <a:srgbClr val="000000"/>
                </a:solidFill>
                <a:effectLst/>
                <a:ea typeface="Times New Roman" panose="02020603050405020304" pitchFamily="18" charset="0"/>
                <a:cs typeface="Times New Roman" panose="02020603050405020304" pitchFamily="18" charset="0"/>
              </a:rPr>
              <a:t>This </a:t>
            </a:r>
            <a:r>
              <a:rPr lang="fr-BF" sz="2400" dirty="0" err="1">
                <a:solidFill>
                  <a:srgbClr val="000000"/>
                </a:solidFill>
                <a:effectLst/>
                <a:ea typeface="Times New Roman" panose="02020603050405020304" pitchFamily="18" charset="0"/>
                <a:cs typeface="Times New Roman" panose="02020603050405020304" pitchFamily="18" charset="0"/>
              </a:rPr>
              <a:t>recognises</a:t>
            </a:r>
            <a:r>
              <a:rPr lang="fr-BF" sz="2400" dirty="0">
                <a:solidFill>
                  <a:srgbClr val="000000"/>
                </a:solidFill>
                <a:effectLst/>
                <a:ea typeface="Times New Roman" panose="02020603050405020304" pitchFamily="18" charset="0"/>
                <a:cs typeface="Times New Roman" panose="02020603050405020304" pitchFamily="18" charset="0"/>
              </a:rPr>
              <a:t> the </a:t>
            </a:r>
            <a:r>
              <a:rPr lang="fr-BF" sz="2400" dirty="0" err="1">
                <a:solidFill>
                  <a:srgbClr val="000000"/>
                </a:solidFill>
                <a:effectLst/>
                <a:ea typeface="Times New Roman" panose="02020603050405020304" pitchFamily="18" charset="0"/>
                <a:cs typeface="Times New Roman" panose="02020603050405020304" pitchFamily="18" charset="0"/>
              </a:rPr>
              <a:t>diversity</a:t>
            </a:r>
            <a:r>
              <a:rPr lang="fr-BF" sz="2400" dirty="0">
                <a:solidFill>
                  <a:srgbClr val="000000"/>
                </a:solidFill>
                <a:effectLst/>
                <a:ea typeface="Times New Roman" panose="02020603050405020304" pitchFamily="18" charset="0"/>
                <a:cs typeface="Times New Roman" panose="02020603050405020304" pitchFamily="18" charset="0"/>
              </a:rPr>
              <a:t> </a:t>
            </a:r>
            <a:r>
              <a:rPr lang="fr-BF" sz="2400" dirty="0" err="1">
                <a:solidFill>
                  <a:srgbClr val="000000"/>
                </a:solidFill>
                <a:effectLst/>
                <a:ea typeface="Times New Roman" panose="02020603050405020304" pitchFamily="18" charset="0"/>
                <a:cs typeface="Times New Roman" panose="02020603050405020304" pitchFamily="18" charset="0"/>
              </a:rPr>
              <a:t>among</a:t>
            </a:r>
            <a:r>
              <a:rPr lang="fr-BF" sz="2400" dirty="0">
                <a:solidFill>
                  <a:srgbClr val="000000"/>
                </a:solidFill>
                <a:effectLst/>
                <a:ea typeface="Times New Roman" panose="02020603050405020304" pitchFamily="18" charset="0"/>
                <a:cs typeface="Times New Roman" panose="02020603050405020304" pitchFamily="18" charset="0"/>
              </a:rPr>
              <a:t> nations, respects </a:t>
            </a:r>
            <a:r>
              <a:rPr lang="fr-BF" sz="2400" dirty="0" err="1">
                <a:solidFill>
                  <a:srgbClr val="000000"/>
                </a:solidFill>
                <a:effectLst/>
                <a:ea typeface="Times New Roman" panose="02020603050405020304" pitchFamily="18" charset="0"/>
                <a:cs typeface="Times New Roman" panose="02020603050405020304" pitchFamily="18" charset="0"/>
              </a:rPr>
              <a:t>it</a:t>
            </a:r>
            <a:r>
              <a:rPr lang="fr-BF" sz="2400" dirty="0">
                <a:solidFill>
                  <a:srgbClr val="000000"/>
                </a:solidFill>
                <a:effectLst/>
                <a:ea typeface="Times New Roman" panose="02020603050405020304" pitchFamily="18" charset="0"/>
                <a:cs typeface="Times New Roman" panose="02020603050405020304" pitchFamily="18" charset="0"/>
              </a:rPr>
              <a:t> and </a:t>
            </a:r>
            <a:r>
              <a:rPr lang="fr-BF" sz="2400" dirty="0" err="1">
                <a:solidFill>
                  <a:srgbClr val="000000"/>
                </a:solidFill>
                <a:effectLst/>
                <a:ea typeface="Times New Roman" panose="02020603050405020304" pitchFamily="18" charset="0"/>
                <a:cs typeface="Times New Roman" panose="02020603050405020304" pitchFamily="18" charset="0"/>
              </a:rPr>
              <a:t>yet</a:t>
            </a:r>
            <a:r>
              <a:rPr lang="fr-BF" sz="2400" dirty="0">
                <a:solidFill>
                  <a:srgbClr val="000000"/>
                </a:solidFill>
                <a:effectLst/>
                <a:ea typeface="Times New Roman" panose="02020603050405020304" pitchFamily="18" charset="0"/>
                <a:cs typeface="Times New Roman" panose="02020603050405020304" pitchFamily="18" charset="0"/>
              </a:rPr>
              <a:t> </a:t>
            </a:r>
            <a:r>
              <a:rPr lang="fr-BF" sz="2400" dirty="0" err="1">
                <a:solidFill>
                  <a:srgbClr val="000000"/>
                </a:solidFill>
                <a:effectLst/>
                <a:ea typeface="Times New Roman" panose="02020603050405020304" pitchFamily="18" charset="0"/>
                <a:cs typeface="Times New Roman" panose="02020603050405020304" pitchFamily="18" charset="0"/>
              </a:rPr>
              <a:t>seeks</a:t>
            </a:r>
            <a:r>
              <a:rPr lang="fr-BF" sz="2400" dirty="0">
                <a:solidFill>
                  <a:srgbClr val="000000"/>
                </a:solidFill>
                <a:effectLst/>
                <a:ea typeface="Times New Roman" panose="02020603050405020304" pitchFamily="18" charset="0"/>
                <a:cs typeface="Times New Roman" panose="02020603050405020304" pitchFamily="18" charset="0"/>
              </a:rPr>
              <a:t> to </a:t>
            </a:r>
            <a:r>
              <a:rPr lang="fr-BF" sz="2400" dirty="0" err="1">
                <a:solidFill>
                  <a:srgbClr val="000000"/>
                </a:solidFill>
                <a:effectLst/>
                <a:ea typeface="Times New Roman" panose="02020603050405020304" pitchFamily="18" charset="0"/>
                <a:cs typeface="Times New Roman" panose="02020603050405020304" pitchFamily="18" charset="0"/>
              </a:rPr>
              <a:t>find</a:t>
            </a:r>
            <a:r>
              <a:rPr lang="fr-BF" sz="2400" dirty="0">
                <a:solidFill>
                  <a:srgbClr val="000000"/>
                </a:solidFill>
                <a:effectLst/>
                <a:ea typeface="Times New Roman" panose="02020603050405020304" pitchFamily="18" charset="0"/>
                <a:cs typeface="Times New Roman" panose="02020603050405020304" pitchFamily="18" charset="0"/>
              </a:rPr>
              <a:t> the </a:t>
            </a:r>
            <a:r>
              <a:rPr lang="fr-BF" sz="2400" dirty="0" err="1">
                <a:solidFill>
                  <a:srgbClr val="000000"/>
                </a:solidFill>
                <a:effectLst/>
                <a:ea typeface="Times New Roman" panose="02020603050405020304" pitchFamily="18" charset="0"/>
                <a:cs typeface="Times New Roman" panose="02020603050405020304" pitchFamily="18" charset="0"/>
              </a:rPr>
              <a:t>common</a:t>
            </a:r>
            <a:r>
              <a:rPr lang="fr-BF" sz="2400" dirty="0">
                <a:solidFill>
                  <a:srgbClr val="000000"/>
                </a:solidFill>
                <a:effectLst/>
                <a:ea typeface="Times New Roman" panose="02020603050405020304" pitchFamily="18" charset="0"/>
                <a:cs typeface="Times New Roman" panose="02020603050405020304" pitchFamily="18" charset="0"/>
              </a:rPr>
              <a:t> </a:t>
            </a:r>
            <a:r>
              <a:rPr lang="fr-BF" sz="2400" dirty="0" err="1">
                <a:solidFill>
                  <a:srgbClr val="000000"/>
                </a:solidFill>
                <a:effectLst/>
                <a:ea typeface="Times New Roman" panose="02020603050405020304" pitchFamily="18" charset="0"/>
                <a:cs typeface="Times New Roman" panose="02020603050405020304" pitchFamily="18" charset="0"/>
              </a:rPr>
              <a:t>ground</a:t>
            </a:r>
            <a:r>
              <a:rPr lang="fr-BF" sz="2400" dirty="0">
                <a:solidFill>
                  <a:srgbClr val="000000"/>
                </a:solidFill>
                <a:effectLst/>
                <a:ea typeface="Times New Roman" panose="02020603050405020304" pitchFamily="18" charset="0"/>
                <a:cs typeface="Times New Roman" panose="02020603050405020304" pitchFamily="18" charset="0"/>
              </a:rPr>
              <a:t> </a:t>
            </a:r>
            <a:r>
              <a:rPr lang="fr-BF" sz="2400" dirty="0" err="1">
                <a:solidFill>
                  <a:srgbClr val="000000"/>
                </a:solidFill>
                <a:effectLst/>
                <a:ea typeface="Times New Roman" panose="02020603050405020304" pitchFamily="18" charset="0"/>
                <a:cs typeface="Times New Roman" panose="02020603050405020304" pitchFamily="18" charset="0"/>
              </a:rPr>
              <a:t>among</a:t>
            </a:r>
            <a:r>
              <a:rPr lang="fr-BF" sz="2400" dirty="0">
                <a:solidFill>
                  <a:srgbClr val="000000"/>
                </a:solidFill>
                <a:effectLst/>
                <a:ea typeface="Times New Roman" panose="02020603050405020304" pitchFamily="18" charset="0"/>
                <a:cs typeface="Times New Roman" panose="02020603050405020304" pitchFamily="18" charset="0"/>
              </a:rPr>
              <a:t> </a:t>
            </a:r>
            <a:r>
              <a:rPr lang="fr-BF" sz="2400" dirty="0" err="1">
                <a:solidFill>
                  <a:srgbClr val="000000"/>
                </a:solidFill>
                <a:effectLst/>
                <a:ea typeface="Times New Roman" panose="02020603050405020304" pitchFamily="18" charset="0"/>
                <a:cs typeface="Times New Roman" panose="02020603050405020304" pitchFamily="18" charset="0"/>
              </a:rPr>
              <a:t>them</a:t>
            </a:r>
            <a:r>
              <a:rPr lang="fr-BF" sz="2400" dirty="0">
                <a:solidFill>
                  <a:srgbClr val="000000"/>
                </a:solidFill>
                <a:effectLst/>
                <a:ea typeface="Times New Roman" panose="02020603050405020304" pitchFamily="18" charset="0"/>
                <a:cs typeface="Times New Roman" panose="02020603050405020304" pitchFamily="18" charset="0"/>
              </a:rPr>
              <a:t>.</a:t>
            </a:r>
            <a:endParaRPr lang="tr-TR" sz="2400" dirty="0">
              <a:solidFill>
                <a:srgbClr val="000000"/>
              </a:solidFill>
              <a:effectLst/>
              <a:ea typeface="Times New Roman" panose="02020603050405020304" pitchFamily="18" charset="0"/>
              <a:cs typeface="Times New Roman" panose="02020603050405020304" pitchFamily="18" charset="0"/>
            </a:endParaRPr>
          </a:p>
          <a:p>
            <a:pPr lvl="2" algn="just">
              <a:lnSpc>
                <a:spcPct val="107000"/>
              </a:lnSpc>
              <a:spcAft>
                <a:spcPts val="800"/>
              </a:spcAft>
            </a:pPr>
            <a:r>
              <a:rPr lang="fr-BF" sz="2400" dirty="0">
                <a:solidFill>
                  <a:srgbClr val="000000"/>
                </a:solidFill>
                <a:effectLst/>
                <a:ea typeface="Times New Roman" panose="02020603050405020304" pitchFamily="18" charset="0"/>
                <a:cs typeface="Times New Roman" panose="02020603050405020304" pitchFamily="18" charset="0"/>
              </a:rPr>
              <a:t> It </a:t>
            </a:r>
            <a:r>
              <a:rPr lang="fr-BF" sz="2400" dirty="0" err="1">
                <a:solidFill>
                  <a:srgbClr val="000000"/>
                </a:solidFill>
                <a:effectLst/>
                <a:ea typeface="Times New Roman" panose="02020603050405020304" pitchFamily="18" charset="0"/>
                <a:cs typeface="Times New Roman" panose="02020603050405020304" pitchFamily="18" charset="0"/>
              </a:rPr>
              <a:t>views</a:t>
            </a:r>
            <a:r>
              <a:rPr lang="fr-BF" sz="2400" dirty="0">
                <a:solidFill>
                  <a:srgbClr val="000000"/>
                </a:solidFill>
                <a:effectLst/>
                <a:ea typeface="Times New Roman" panose="02020603050405020304" pitchFamily="18" charset="0"/>
                <a:cs typeface="Times New Roman" panose="02020603050405020304" pitchFamily="18" charset="0"/>
              </a:rPr>
              <a:t> IR as a discipline </a:t>
            </a:r>
            <a:r>
              <a:rPr lang="fr-BF" sz="2400" dirty="0" err="1">
                <a:solidFill>
                  <a:srgbClr val="000000"/>
                </a:solidFill>
                <a:effectLst/>
                <a:ea typeface="Times New Roman" panose="02020603050405020304" pitchFamily="18" charset="0"/>
                <a:cs typeface="Times New Roman" panose="02020603050405020304" pitchFamily="18" charset="0"/>
              </a:rPr>
              <a:t>with</a:t>
            </a:r>
            <a:r>
              <a:rPr lang="fr-BF" sz="2400" dirty="0">
                <a:solidFill>
                  <a:srgbClr val="000000"/>
                </a:solidFill>
                <a:effectLst/>
                <a:ea typeface="Times New Roman" panose="02020603050405020304" pitchFamily="18" charset="0"/>
                <a:cs typeface="Times New Roman" panose="02020603050405020304" pitchFamily="18" charset="0"/>
              </a:rPr>
              <a:t> multiple and global </a:t>
            </a:r>
            <a:r>
              <a:rPr lang="fr-BF" sz="2400" dirty="0" err="1">
                <a:solidFill>
                  <a:srgbClr val="000000"/>
                </a:solidFill>
                <a:effectLst/>
                <a:ea typeface="Times New Roman" panose="02020603050405020304" pitchFamily="18" charset="0"/>
                <a:cs typeface="Times New Roman" panose="02020603050405020304" pitchFamily="18" charset="0"/>
              </a:rPr>
              <a:t>foundations</a:t>
            </a:r>
            <a:r>
              <a:rPr lang="fr-BF" sz="2400" dirty="0">
                <a:solidFill>
                  <a:srgbClr val="000000"/>
                </a:solidFill>
                <a:effectLst/>
                <a:ea typeface="Times New Roman" panose="02020603050405020304" pitchFamily="18" charset="0"/>
                <a:cs typeface="Times New Roman" panose="02020603050405020304" pitchFamily="18" charset="0"/>
              </a:rPr>
              <a:t>.</a:t>
            </a:r>
            <a:endParaRPr lang="fr-BF" sz="2400" dirty="0">
              <a:effectLst/>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14620651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FEC02B-A0A6-412D-B07D-E64576F38FA3}"/>
              </a:ext>
            </a:extLst>
          </p:cNvPr>
          <p:cNvSpPr>
            <a:spLocks noGrp="1"/>
          </p:cNvSpPr>
          <p:nvPr>
            <p:ph idx="1"/>
          </p:nvPr>
        </p:nvSpPr>
        <p:spPr>
          <a:xfrm>
            <a:off x="838200" y="644893"/>
            <a:ext cx="10515600" cy="5532070"/>
          </a:xfrm>
        </p:spPr>
        <p:txBody>
          <a:bodyPr/>
          <a:lstStyle/>
          <a:p>
            <a:pPr algn="just"/>
            <a:r>
              <a:rPr lang="fr-BF" b="1" dirty="0">
                <a:solidFill>
                  <a:srgbClr val="000000"/>
                </a:solidFill>
                <a:effectLst/>
                <a:ea typeface="Times New Roman" panose="02020603050405020304" pitchFamily="18" charset="0"/>
                <a:cs typeface="Times New Roman" panose="02020603050405020304" pitchFamily="18" charset="0"/>
              </a:rPr>
              <a:t>Second, global IR calls for IR to </a:t>
            </a:r>
            <a:r>
              <a:rPr lang="fr-BF" b="1" dirty="0" err="1">
                <a:solidFill>
                  <a:srgbClr val="000000"/>
                </a:solidFill>
                <a:effectLst/>
                <a:ea typeface="Times New Roman" panose="02020603050405020304" pitchFamily="18" charset="0"/>
                <a:cs typeface="Times New Roman" panose="02020603050405020304" pitchFamily="18" charset="0"/>
              </a:rPr>
              <a:t>be</a:t>
            </a:r>
            <a:r>
              <a:rPr lang="fr-BF" b="1" dirty="0">
                <a:solidFill>
                  <a:srgbClr val="000000"/>
                </a:solidFill>
                <a:effectLst/>
                <a:ea typeface="Times New Roman" panose="02020603050405020304" pitchFamily="18" charset="0"/>
                <a:cs typeface="Times New Roman" panose="02020603050405020304" pitchFamily="18" charset="0"/>
              </a:rPr>
              <a:t> more </a:t>
            </a:r>
            <a:r>
              <a:rPr lang="fr-BF" b="1" dirty="0" err="1">
                <a:solidFill>
                  <a:srgbClr val="000000"/>
                </a:solidFill>
                <a:effectLst/>
                <a:ea typeface="Times New Roman" panose="02020603050405020304" pitchFamily="18" charset="0"/>
                <a:cs typeface="Times New Roman" panose="02020603050405020304" pitchFamily="18" charset="0"/>
              </a:rPr>
              <a:t>authentically</a:t>
            </a:r>
            <a:r>
              <a:rPr lang="fr-BF" b="1" dirty="0">
                <a:solidFill>
                  <a:srgbClr val="000000"/>
                </a:solidFill>
                <a:effectLst/>
                <a:ea typeface="Times New Roman" panose="02020603050405020304" pitchFamily="18" charset="0"/>
                <a:cs typeface="Times New Roman" panose="02020603050405020304" pitchFamily="18" charset="0"/>
              </a:rPr>
              <a:t> </a:t>
            </a:r>
            <a:r>
              <a:rPr lang="fr-BF" b="1" dirty="0" err="1">
                <a:solidFill>
                  <a:srgbClr val="000000"/>
                </a:solidFill>
                <a:effectLst/>
                <a:ea typeface="Times New Roman" panose="02020603050405020304" pitchFamily="18" charset="0"/>
                <a:cs typeface="Times New Roman" panose="02020603050405020304" pitchFamily="18" charset="0"/>
              </a:rPr>
              <a:t>grounded</a:t>
            </a:r>
            <a:r>
              <a:rPr lang="fr-BF" b="1" dirty="0">
                <a:solidFill>
                  <a:srgbClr val="000000"/>
                </a:solidFill>
                <a:effectLst/>
                <a:ea typeface="Times New Roman" panose="02020603050405020304" pitchFamily="18" charset="0"/>
                <a:cs typeface="Times New Roman" panose="02020603050405020304" pitchFamily="18" charset="0"/>
              </a:rPr>
              <a:t> in world </a:t>
            </a:r>
            <a:r>
              <a:rPr lang="fr-BF" b="1" dirty="0" err="1">
                <a:solidFill>
                  <a:srgbClr val="000000"/>
                </a:solidFill>
                <a:effectLst/>
                <a:ea typeface="Times New Roman" panose="02020603050405020304" pitchFamily="18" charset="0"/>
                <a:cs typeface="Times New Roman" panose="02020603050405020304" pitchFamily="18" charset="0"/>
              </a:rPr>
              <a:t>history</a:t>
            </a:r>
            <a:r>
              <a:rPr lang="fr-BF" b="1" dirty="0">
                <a:solidFill>
                  <a:srgbClr val="000000"/>
                </a:solidFill>
                <a:effectLst/>
                <a:ea typeface="Times New Roman" panose="02020603050405020304" pitchFamily="18" charset="0"/>
                <a:cs typeface="Times New Roman" panose="02020603050405020304" pitchFamily="18" charset="0"/>
              </a:rPr>
              <a:t>, </a:t>
            </a:r>
            <a:r>
              <a:rPr lang="fr-BF" b="1" dirty="0" err="1">
                <a:solidFill>
                  <a:srgbClr val="000000"/>
                </a:solidFill>
                <a:effectLst/>
                <a:ea typeface="Times New Roman" panose="02020603050405020304" pitchFamily="18" charset="0"/>
                <a:cs typeface="Times New Roman" panose="02020603050405020304" pitchFamily="18" charset="0"/>
              </a:rPr>
              <a:t>rather</a:t>
            </a:r>
            <a:r>
              <a:rPr lang="fr-BF" b="1" dirty="0">
                <a:solidFill>
                  <a:srgbClr val="000000"/>
                </a:solidFill>
                <a:effectLst/>
                <a:ea typeface="Times New Roman" panose="02020603050405020304" pitchFamily="18" charset="0"/>
                <a:cs typeface="Times New Roman" panose="02020603050405020304" pitchFamily="18" charset="0"/>
              </a:rPr>
              <a:t> </a:t>
            </a:r>
            <a:r>
              <a:rPr lang="fr-BF" b="1" dirty="0" err="1">
                <a:solidFill>
                  <a:srgbClr val="000000"/>
                </a:solidFill>
                <a:effectLst/>
                <a:ea typeface="Times New Roman" panose="02020603050405020304" pitchFamily="18" charset="0"/>
                <a:cs typeface="Times New Roman" panose="02020603050405020304" pitchFamily="18" charset="0"/>
              </a:rPr>
              <a:t>than</a:t>
            </a:r>
            <a:r>
              <a:rPr lang="fr-BF" b="1" dirty="0">
                <a:solidFill>
                  <a:srgbClr val="000000"/>
                </a:solidFill>
                <a:effectLst/>
                <a:ea typeface="Times New Roman" panose="02020603050405020304" pitchFamily="18" charset="0"/>
                <a:cs typeface="Times New Roman" panose="02020603050405020304" pitchFamily="18" charset="0"/>
              </a:rPr>
              <a:t> Western </a:t>
            </a:r>
            <a:r>
              <a:rPr lang="fr-BF" b="1" dirty="0" err="1">
                <a:solidFill>
                  <a:srgbClr val="000000"/>
                </a:solidFill>
                <a:effectLst/>
                <a:ea typeface="Times New Roman" panose="02020603050405020304" pitchFamily="18" charset="0"/>
                <a:cs typeface="Times New Roman" panose="02020603050405020304" pitchFamily="18" charset="0"/>
              </a:rPr>
              <a:t>history</a:t>
            </a:r>
            <a:r>
              <a:rPr lang="fr-BF" b="1" dirty="0">
                <a:solidFill>
                  <a:srgbClr val="000000"/>
                </a:solidFill>
                <a:effectLst/>
                <a:ea typeface="Times New Roman" panose="02020603050405020304" pitchFamily="18" charset="0"/>
                <a:cs typeface="Times New Roman" panose="02020603050405020304" pitchFamily="18" charset="0"/>
              </a:rPr>
              <a:t> – and in the </a:t>
            </a:r>
            <a:r>
              <a:rPr lang="fr-BF" b="1" dirty="0" err="1">
                <a:solidFill>
                  <a:srgbClr val="000000"/>
                </a:solidFill>
                <a:effectLst/>
                <a:ea typeface="Times New Roman" panose="02020603050405020304" pitchFamily="18" charset="0"/>
                <a:cs typeface="Times New Roman" panose="02020603050405020304" pitchFamily="18" charset="0"/>
              </a:rPr>
              <a:t>ideas</a:t>
            </a:r>
            <a:r>
              <a:rPr lang="fr-BF" b="1" dirty="0">
                <a:solidFill>
                  <a:srgbClr val="000000"/>
                </a:solidFill>
                <a:effectLst/>
                <a:ea typeface="Times New Roman" panose="02020603050405020304" pitchFamily="18" charset="0"/>
                <a:cs typeface="Times New Roman" panose="02020603050405020304" pitchFamily="18" charset="0"/>
              </a:rPr>
              <a:t>, institutions, </a:t>
            </a:r>
            <a:r>
              <a:rPr lang="fr-BF" b="1" dirty="0" err="1">
                <a:solidFill>
                  <a:srgbClr val="000000"/>
                </a:solidFill>
                <a:effectLst/>
                <a:ea typeface="Times New Roman" panose="02020603050405020304" pitchFamily="18" charset="0"/>
                <a:cs typeface="Times New Roman" panose="02020603050405020304" pitchFamily="18" charset="0"/>
              </a:rPr>
              <a:t>intellectual</a:t>
            </a:r>
            <a:r>
              <a:rPr lang="fr-BF" b="1" dirty="0">
                <a:solidFill>
                  <a:srgbClr val="000000"/>
                </a:solidFill>
                <a:effectLst/>
                <a:ea typeface="Times New Roman" panose="02020603050405020304" pitchFamily="18" charset="0"/>
                <a:cs typeface="Times New Roman" panose="02020603050405020304" pitchFamily="18" charset="0"/>
              </a:rPr>
              <a:t> perspectives and practices of </a:t>
            </a:r>
            <a:r>
              <a:rPr lang="fr-BF" b="1" dirty="0" err="1">
                <a:solidFill>
                  <a:srgbClr val="000000"/>
                </a:solidFill>
                <a:effectLst/>
                <a:ea typeface="Times New Roman" panose="02020603050405020304" pitchFamily="18" charset="0"/>
                <a:cs typeface="Times New Roman" panose="02020603050405020304" pitchFamily="18" charset="0"/>
              </a:rPr>
              <a:t>both</a:t>
            </a:r>
            <a:r>
              <a:rPr lang="fr-BF" b="1" dirty="0">
                <a:solidFill>
                  <a:srgbClr val="000000"/>
                </a:solidFill>
                <a:effectLst/>
                <a:ea typeface="Times New Roman" panose="02020603050405020304" pitchFamily="18" charset="0"/>
                <a:cs typeface="Times New Roman" panose="02020603050405020304" pitchFamily="18" charset="0"/>
              </a:rPr>
              <a:t> Western and non-Western </a:t>
            </a:r>
            <a:r>
              <a:rPr lang="fr-BF" b="1" dirty="0" err="1">
                <a:solidFill>
                  <a:srgbClr val="000000"/>
                </a:solidFill>
                <a:effectLst/>
                <a:ea typeface="Times New Roman" panose="02020603050405020304" pitchFamily="18" charset="0"/>
                <a:cs typeface="Times New Roman" panose="02020603050405020304" pitchFamily="18" charset="0"/>
              </a:rPr>
              <a:t>societies</a:t>
            </a:r>
            <a:r>
              <a:rPr lang="fr-BF" b="1" dirty="0">
                <a:solidFill>
                  <a:srgbClr val="000000"/>
                </a:solidFill>
                <a:effectLst/>
                <a:ea typeface="Times New Roman" panose="02020603050405020304" pitchFamily="18" charset="0"/>
                <a:cs typeface="Times New Roman" panose="02020603050405020304" pitchFamily="18" charset="0"/>
              </a:rPr>
              <a:t>. </a:t>
            </a:r>
            <a:endParaRPr lang="tr-TR" b="1" dirty="0">
              <a:solidFill>
                <a:srgbClr val="000000"/>
              </a:solidFill>
              <a:effectLst/>
              <a:ea typeface="Times New Roman" panose="02020603050405020304" pitchFamily="18" charset="0"/>
              <a:cs typeface="Times New Roman" panose="02020603050405020304" pitchFamily="18" charset="0"/>
            </a:endParaRPr>
          </a:p>
          <a:p>
            <a:pPr lvl="1" algn="just"/>
            <a:r>
              <a:rPr lang="fr-BF" sz="2800" dirty="0">
                <a:solidFill>
                  <a:srgbClr val="000000"/>
                </a:solidFill>
                <a:effectLst/>
                <a:ea typeface="Times New Roman" panose="02020603050405020304" pitchFamily="18" charset="0"/>
                <a:cs typeface="Times New Roman" panose="02020603050405020304" pitchFamily="18" charset="0"/>
              </a:rPr>
              <a:t>‘</a:t>
            </a:r>
            <a:r>
              <a:rPr lang="fr-BF" sz="2800" dirty="0" err="1">
                <a:solidFill>
                  <a:srgbClr val="000000"/>
                </a:solidFill>
                <a:effectLst/>
                <a:ea typeface="Times New Roman" panose="02020603050405020304" pitchFamily="18" charset="0"/>
                <a:cs typeface="Times New Roman" panose="02020603050405020304" pitchFamily="18" charset="0"/>
              </a:rPr>
              <a:t>Bringing</a:t>
            </a:r>
            <a:r>
              <a:rPr lang="fr-BF" sz="2800" dirty="0">
                <a:solidFill>
                  <a:srgbClr val="000000"/>
                </a:solidFill>
                <a:effectLst/>
                <a:ea typeface="Times New Roman" panose="02020603050405020304" pitchFamily="18" charset="0"/>
                <a:cs typeface="Times New Roman" panose="02020603050405020304" pitchFamily="18" charset="0"/>
              </a:rPr>
              <a:t> the </a:t>
            </a:r>
            <a:r>
              <a:rPr lang="fr-BF" sz="2800" dirty="0" err="1">
                <a:solidFill>
                  <a:srgbClr val="000000"/>
                </a:solidFill>
                <a:effectLst/>
                <a:ea typeface="Times New Roman" panose="02020603050405020304" pitchFamily="18" charset="0"/>
                <a:cs typeface="Times New Roman" panose="02020603050405020304" pitchFamily="18" charset="0"/>
              </a:rPr>
              <a:t>Rest</a:t>
            </a:r>
            <a:r>
              <a:rPr lang="fr-BF" sz="2800" dirty="0">
                <a:solidFill>
                  <a:srgbClr val="000000"/>
                </a:solidFill>
                <a:effectLst/>
                <a:ea typeface="Times New Roman" panose="02020603050405020304" pitchFamily="18" charset="0"/>
                <a:cs typeface="Times New Roman" panose="02020603050405020304" pitchFamily="18" charset="0"/>
              </a:rPr>
              <a:t> in’ </a:t>
            </a:r>
            <a:r>
              <a:rPr lang="fr-BF" sz="2800" dirty="0" err="1">
                <a:solidFill>
                  <a:srgbClr val="000000"/>
                </a:solidFill>
                <a:effectLst/>
                <a:ea typeface="Times New Roman" panose="02020603050405020304" pitchFamily="18" charset="0"/>
                <a:cs typeface="Times New Roman" panose="02020603050405020304" pitchFamily="18" charset="0"/>
              </a:rPr>
              <a:t>does</a:t>
            </a:r>
            <a:r>
              <a:rPr lang="fr-BF" sz="2800" dirty="0">
                <a:solidFill>
                  <a:srgbClr val="000000"/>
                </a:solidFill>
                <a:effectLst/>
                <a:ea typeface="Times New Roman" panose="02020603050405020304" pitchFamily="18" charset="0"/>
                <a:cs typeface="Times New Roman" panose="02020603050405020304" pitchFamily="18" charset="0"/>
              </a:rPr>
              <a:t> not </a:t>
            </a:r>
            <a:r>
              <a:rPr lang="fr-BF" sz="2800" dirty="0" err="1">
                <a:solidFill>
                  <a:srgbClr val="000000"/>
                </a:solidFill>
                <a:effectLst/>
                <a:ea typeface="Times New Roman" panose="02020603050405020304" pitchFamily="18" charset="0"/>
                <a:cs typeface="Times New Roman" panose="02020603050405020304" pitchFamily="18" charset="0"/>
              </a:rPr>
              <a:t>mean</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simply</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using</a:t>
            </a:r>
            <a:r>
              <a:rPr lang="fr-BF" sz="2800" dirty="0">
                <a:solidFill>
                  <a:srgbClr val="000000"/>
                </a:solidFill>
                <a:effectLst/>
                <a:ea typeface="Times New Roman" panose="02020603050405020304" pitchFamily="18" charset="0"/>
                <a:cs typeface="Times New Roman" panose="02020603050405020304" pitchFamily="18" charset="0"/>
              </a:rPr>
              <a:t> the non-Western world as a </a:t>
            </a:r>
            <a:r>
              <a:rPr lang="fr-BF" sz="2800" dirty="0" err="1">
                <a:solidFill>
                  <a:srgbClr val="000000"/>
                </a:solidFill>
                <a:effectLst/>
                <a:ea typeface="Times New Roman" panose="02020603050405020304" pitchFamily="18" charset="0"/>
                <a:cs typeface="Times New Roman" panose="02020603050405020304" pitchFamily="18" charset="0"/>
              </a:rPr>
              <a:t>testing</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ground</a:t>
            </a:r>
            <a:r>
              <a:rPr lang="fr-BF" sz="2800" dirty="0">
                <a:solidFill>
                  <a:srgbClr val="000000"/>
                </a:solidFill>
                <a:effectLst/>
                <a:ea typeface="Times New Roman" panose="02020603050405020304" pitchFamily="18" charset="0"/>
                <a:cs typeface="Times New Roman" panose="02020603050405020304" pitchFamily="18" charset="0"/>
              </a:rPr>
              <a:t> to </a:t>
            </a:r>
            <a:r>
              <a:rPr lang="fr-BF" sz="2800" dirty="0" err="1">
                <a:solidFill>
                  <a:srgbClr val="000000"/>
                </a:solidFill>
                <a:effectLst/>
                <a:ea typeface="Times New Roman" panose="02020603050405020304" pitchFamily="18" charset="0"/>
                <a:cs typeface="Times New Roman" panose="02020603050405020304" pitchFamily="18" charset="0"/>
              </a:rPr>
              <a:t>revalidate</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existing</a:t>
            </a:r>
            <a:r>
              <a:rPr lang="fr-BF" sz="2800" dirty="0">
                <a:solidFill>
                  <a:srgbClr val="000000"/>
                </a:solidFill>
                <a:effectLst/>
                <a:ea typeface="Times New Roman" panose="02020603050405020304" pitchFamily="18" charset="0"/>
                <a:cs typeface="Times New Roman" panose="02020603050405020304" pitchFamily="18" charset="0"/>
              </a:rPr>
              <a:t> IR </a:t>
            </a:r>
            <a:r>
              <a:rPr lang="fr-BF" sz="2800" dirty="0" err="1">
                <a:solidFill>
                  <a:srgbClr val="000000"/>
                </a:solidFill>
                <a:effectLst/>
                <a:ea typeface="Times New Roman" panose="02020603050405020304" pitchFamily="18" charset="0"/>
                <a:cs typeface="Times New Roman" panose="02020603050405020304" pitchFamily="18" charset="0"/>
              </a:rPr>
              <a:t>theories</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after</a:t>
            </a:r>
            <a:r>
              <a:rPr lang="fr-BF" sz="2800" dirty="0">
                <a:solidFill>
                  <a:srgbClr val="000000"/>
                </a:solidFill>
                <a:effectLst/>
                <a:ea typeface="Times New Roman" panose="02020603050405020304" pitchFamily="18" charset="0"/>
                <a:cs typeface="Times New Roman" panose="02020603050405020304" pitchFamily="18" charset="0"/>
              </a:rPr>
              <a:t> a few </a:t>
            </a:r>
            <a:r>
              <a:rPr lang="fr-BF" sz="2800" dirty="0" err="1">
                <a:solidFill>
                  <a:srgbClr val="000000"/>
                </a:solidFill>
                <a:effectLst/>
                <a:ea typeface="Times New Roman" panose="02020603050405020304" pitchFamily="18" charset="0"/>
                <a:cs typeface="Times New Roman" panose="02020603050405020304" pitchFamily="18" charset="0"/>
              </a:rPr>
              <a:t>adjustments</a:t>
            </a:r>
            <a:r>
              <a:rPr lang="fr-BF" sz="2800" dirty="0">
                <a:solidFill>
                  <a:srgbClr val="000000"/>
                </a:solidFill>
                <a:effectLst/>
                <a:ea typeface="Times New Roman" panose="02020603050405020304" pitchFamily="18" charset="0"/>
                <a:cs typeface="Times New Roman" panose="02020603050405020304" pitchFamily="18" charset="0"/>
              </a:rPr>
              <a:t> and extensions.</a:t>
            </a:r>
            <a:endParaRPr lang="tr-TR" sz="2800" dirty="0">
              <a:solidFill>
                <a:srgbClr val="000000"/>
              </a:solidFill>
              <a:effectLst/>
              <a:ea typeface="Times New Roman" panose="02020603050405020304" pitchFamily="18" charset="0"/>
              <a:cs typeface="Times New Roman" panose="02020603050405020304" pitchFamily="18" charset="0"/>
            </a:endParaRPr>
          </a:p>
          <a:p>
            <a:pPr lvl="1" algn="just"/>
            <a:r>
              <a:rPr lang="fr-BF" sz="2800" dirty="0">
                <a:solidFill>
                  <a:srgbClr val="000000"/>
                </a:solidFill>
                <a:effectLst/>
                <a:ea typeface="Times New Roman" panose="02020603050405020304" pitchFamily="18" charset="0"/>
                <a:cs typeface="Times New Roman" panose="02020603050405020304" pitchFamily="18" charset="0"/>
              </a:rPr>
              <a:t> Global IR must </a:t>
            </a:r>
            <a:r>
              <a:rPr lang="fr-BF" sz="2800" dirty="0" err="1">
                <a:solidFill>
                  <a:srgbClr val="000000"/>
                </a:solidFill>
                <a:effectLst/>
                <a:ea typeface="Times New Roman" panose="02020603050405020304" pitchFamily="18" charset="0"/>
                <a:cs typeface="Times New Roman" panose="02020603050405020304" pitchFamily="18" charset="0"/>
              </a:rPr>
              <a:t>be</a:t>
            </a:r>
            <a:r>
              <a:rPr lang="fr-BF" sz="2800" dirty="0">
                <a:solidFill>
                  <a:srgbClr val="000000"/>
                </a:solidFill>
                <a:effectLst/>
                <a:ea typeface="Times New Roman" panose="02020603050405020304" pitchFamily="18" charset="0"/>
                <a:cs typeface="Times New Roman" panose="02020603050405020304" pitchFamily="18" charset="0"/>
              </a:rPr>
              <a:t> a </a:t>
            </a:r>
            <a:r>
              <a:rPr lang="fr-BF" sz="2800" dirty="0" err="1">
                <a:solidFill>
                  <a:srgbClr val="000000"/>
                </a:solidFill>
                <a:effectLst/>
                <a:ea typeface="Times New Roman" panose="02020603050405020304" pitchFamily="18" charset="0"/>
                <a:cs typeface="Times New Roman" panose="02020603050405020304" pitchFamily="18" charset="0"/>
              </a:rPr>
              <a:t>two-way</a:t>
            </a:r>
            <a:r>
              <a:rPr lang="fr-BF" sz="2800" dirty="0">
                <a:solidFill>
                  <a:srgbClr val="000000"/>
                </a:solidFill>
                <a:effectLst/>
                <a:ea typeface="Times New Roman" panose="02020603050405020304" pitchFamily="18" charset="0"/>
                <a:cs typeface="Times New Roman" panose="02020603050405020304" pitchFamily="18" charset="0"/>
              </a:rPr>
              <a:t> process. </a:t>
            </a:r>
            <a:endParaRPr lang="tr-TR" sz="2800" dirty="0">
              <a:solidFill>
                <a:srgbClr val="000000"/>
              </a:solidFill>
              <a:effectLst/>
              <a:ea typeface="Times New Roman" panose="02020603050405020304" pitchFamily="18" charset="0"/>
              <a:cs typeface="Times New Roman" panose="02020603050405020304" pitchFamily="18" charset="0"/>
            </a:endParaRPr>
          </a:p>
          <a:p>
            <a:pPr lvl="1" algn="just"/>
            <a:r>
              <a:rPr lang="fr-BF" sz="2800" dirty="0">
                <a:solidFill>
                  <a:srgbClr val="000000"/>
                </a:solidFill>
                <a:effectLst/>
                <a:ea typeface="Times New Roman" panose="02020603050405020304" pitchFamily="18" charset="0"/>
                <a:cs typeface="Times New Roman" panose="02020603050405020304" pitchFamily="18" charset="0"/>
              </a:rPr>
              <a:t>A key challenge for </a:t>
            </a:r>
            <a:r>
              <a:rPr lang="fr-BF" sz="2800" dirty="0" err="1">
                <a:solidFill>
                  <a:srgbClr val="000000"/>
                </a:solidFill>
                <a:effectLst/>
                <a:ea typeface="Times New Roman" panose="02020603050405020304" pitchFamily="18" charset="0"/>
                <a:cs typeface="Times New Roman" panose="02020603050405020304" pitchFamily="18" charset="0"/>
              </a:rPr>
              <a:t>theories</a:t>
            </a:r>
            <a:r>
              <a:rPr lang="fr-BF" sz="2800" dirty="0">
                <a:solidFill>
                  <a:srgbClr val="000000"/>
                </a:solidFill>
                <a:effectLst/>
                <a:ea typeface="Times New Roman" panose="02020603050405020304" pitchFamily="18" charset="0"/>
                <a:cs typeface="Times New Roman" panose="02020603050405020304" pitchFamily="18" charset="0"/>
              </a:rPr>
              <a:t> and </a:t>
            </a:r>
            <a:r>
              <a:rPr lang="fr-BF" sz="2800" dirty="0" err="1">
                <a:solidFill>
                  <a:srgbClr val="000000"/>
                </a:solidFill>
                <a:effectLst/>
                <a:ea typeface="Times New Roman" panose="02020603050405020304" pitchFamily="18" charset="0"/>
                <a:cs typeface="Times New Roman" panose="02020603050405020304" pitchFamily="18" charset="0"/>
              </a:rPr>
              <a:t>theorists</a:t>
            </a:r>
            <a:r>
              <a:rPr lang="fr-BF" sz="2800" dirty="0">
                <a:solidFill>
                  <a:srgbClr val="000000"/>
                </a:solidFill>
                <a:effectLst/>
                <a:ea typeface="Times New Roman" panose="02020603050405020304" pitchFamily="18" charset="0"/>
                <a:cs typeface="Times New Roman" panose="02020603050405020304" pitchFamily="18" charset="0"/>
              </a:rPr>
              <a:t> of global IR </a:t>
            </a:r>
            <a:r>
              <a:rPr lang="fr-BF" sz="2800" dirty="0" err="1">
                <a:solidFill>
                  <a:srgbClr val="000000"/>
                </a:solidFill>
                <a:effectLst/>
                <a:ea typeface="Times New Roman" panose="02020603050405020304" pitchFamily="18" charset="0"/>
                <a:cs typeface="Times New Roman" panose="02020603050405020304" pitchFamily="18" charset="0"/>
              </a:rPr>
              <a:t>is</a:t>
            </a:r>
            <a:r>
              <a:rPr lang="fr-BF" sz="2800" dirty="0">
                <a:solidFill>
                  <a:srgbClr val="000000"/>
                </a:solidFill>
                <a:effectLst/>
                <a:ea typeface="Times New Roman" panose="02020603050405020304" pitchFamily="18" charset="0"/>
                <a:cs typeface="Times New Roman" panose="02020603050405020304" pitchFamily="18" charset="0"/>
              </a:rPr>
              <a:t> to </a:t>
            </a:r>
            <a:r>
              <a:rPr lang="fr-BF" sz="2800" dirty="0" err="1">
                <a:solidFill>
                  <a:srgbClr val="000000"/>
                </a:solidFill>
                <a:effectLst/>
                <a:ea typeface="Times New Roman" panose="02020603050405020304" pitchFamily="18" charset="0"/>
                <a:cs typeface="Times New Roman" panose="02020603050405020304" pitchFamily="18" charset="0"/>
              </a:rPr>
              <a:t>develop</a:t>
            </a:r>
            <a:r>
              <a:rPr lang="fr-BF" sz="2800" dirty="0">
                <a:solidFill>
                  <a:srgbClr val="000000"/>
                </a:solidFill>
                <a:effectLst/>
                <a:ea typeface="Times New Roman" panose="02020603050405020304" pitchFamily="18" charset="0"/>
                <a:cs typeface="Times New Roman" panose="02020603050405020304" pitchFamily="18" charset="0"/>
              </a:rPr>
              <a:t> concepts and </a:t>
            </a:r>
            <a:r>
              <a:rPr lang="fr-BF" sz="2800" dirty="0" err="1">
                <a:solidFill>
                  <a:srgbClr val="000000"/>
                </a:solidFill>
                <a:effectLst/>
                <a:ea typeface="Times New Roman" panose="02020603050405020304" pitchFamily="18" charset="0"/>
                <a:cs typeface="Times New Roman" panose="02020603050405020304" pitchFamily="18" charset="0"/>
              </a:rPr>
              <a:t>approaches</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from</a:t>
            </a:r>
            <a:r>
              <a:rPr lang="fr-BF" sz="2800" dirty="0">
                <a:solidFill>
                  <a:srgbClr val="000000"/>
                </a:solidFill>
                <a:effectLst/>
                <a:ea typeface="Times New Roman" panose="02020603050405020304" pitchFamily="18" charset="0"/>
                <a:cs typeface="Times New Roman" panose="02020603050405020304" pitchFamily="18" charset="0"/>
              </a:rPr>
              <a:t> non-Western </a:t>
            </a:r>
            <a:r>
              <a:rPr lang="fr-BF" sz="2800" dirty="0" err="1">
                <a:solidFill>
                  <a:srgbClr val="000000"/>
                </a:solidFill>
                <a:effectLst/>
                <a:ea typeface="Times New Roman" panose="02020603050405020304" pitchFamily="18" charset="0"/>
                <a:cs typeface="Times New Roman" panose="02020603050405020304" pitchFamily="18" charset="0"/>
              </a:rPr>
              <a:t>contexts</a:t>
            </a:r>
            <a:r>
              <a:rPr lang="fr-BF" sz="2800" dirty="0">
                <a:solidFill>
                  <a:srgbClr val="000000"/>
                </a:solidFill>
                <a:effectLst/>
                <a:ea typeface="Times New Roman" panose="02020603050405020304" pitchFamily="18" charset="0"/>
                <a:cs typeface="Times New Roman" panose="02020603050405020304" pitchFamily="18" charset="0"/>
              </a:rPr>
              <a:t> on </a:t>
            </a:r>
            <a:r>
              <a:rPr lang="fr-BF" sz="2800" dirty="0" err="1">
                <a:solidFill>
                  <a:srgbClr val="000000"/>
                </a:solidFill>
                <a:effectLst/>
                <a:ea typeface="Times New Roman" panose="02020603050405020304" pitchFamily="18" charset="0"/>
                <a:cs typeface="Times New Roman" panose="02020603050405020304" pitchFamily="18" charset="0"/>
              </a:rPr>
              <a:t>their</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own</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terms</a:t>
            </a:r>
            <a:r>
              <a:rPr lang="fr-BF" sz="2800" dirty="0">
                <a:solidFill>
                  <a:srgbClr val="000000"/>
                </a:solidFill>
                <a:effectLst/>
                <a:ea typeface="Times New Roman" panose="02020603050405020304" pitchFamily="18" charset="0"/>
                <a:cs typeface="Times New Roman" panose="02020603050405020304" pitchFamily="18" charset="0"/>
              </a:rPr>
              <a:t>, and </a:t>
            </a:r>
            <a:r>
              <a:rPr lang="fr-BF" sz="2800" dirty="0" err="1">
                <a:solidFill>
                  <a:srgbClr val="000000"/>
                </a:solidFill>
                <a:effectLst/>
                <a:ea typeface="Times New Roman" panose="02020603050405020304" pitchFamily="18" charset="0"/>
                <a:cs typeface="Times New Roman" panose="02020603050405020304" pitchFamily="18" charset="0"/>
              </a:rPr>
              <a:t>apply</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them</a:t>
            </a:r>
            <a:r>
              <a:rPr lang="fr-BF" sz="2800" dirty="0">
                <a:solidFill>
                  <a:srgbClr val="000000"/>
                </a:solidFill>
                <a:effectLst/>
                <a:ea typeface="Times New Roman" panose="02020603050405020304" pitchFamily="18" charset="0"/>
                <a:cs typeface="Times New Roman" panose="02020603050405020304" pitchFamily="18" charset="0"/>
              </a:rPr>
              <a:t> not </a:t>
            </a:r>
            <a:r>
              <a:rPr lang="fr-BF" sz="2800" dirty="0" err="1">
                <a:solidFill>
                  <a:srgbClr val="000000"/>
                </a:solidFill>
                <a:effectLst/>
                <a:ea typeface="Times New Roman" panose="02020603050405020304" pitchFamily="18" charset="0"/>
                <a:cs typeface="Times New Roman" panose="02020603050405020304" pitchFamily="18" charset="0"/>
              </a:rPr>
              <a:t>only</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locally</a:t>
            </a:r>
            <a:r>
              <a:rPr lang="fr-BF" sz="2800" dirty="0">
                <a:solidFill>
                  <a:srgbClr val="000000"/>
                </a:solidFill>
                <a:effectLst/>
                <a:ea typeface="Times New Roman" panose="02020603050405020304" pitchFamily="18" charset="0"/>
                <a:cs typeface="Times New Roman" panose="02020603050405020304" pitchFamily="18" charset="0"/>
              </a:rPr>
              <a:t> but </a:t>
            </a:r>
            <a:r>
              <a:rPr lang="fr-BF" sz="2800" dirty="0" err="1">
                <a:solidFill>
                  <a:srgbClr val="000000"/>
                </a:solidFill>
                <a:effectLst/>
                <a:ea typeface="Times New Roman" panose="02020603050405020304" pitchFamily="18" charset="0"/>
                <a:cs typeface="Times New Roman" panose="02020603050405020304" pitchFamily="18" charset="0"/>
              </a:rPr>
              <a:t>also</a:t>
            </a:r>
            <a:r>
              <a:rPr lang="fr-BF" sz="2800" dirty="0">
                <a:solidFill>
                  <a:srgbClr val="000000"/>
                </a:solidFill>
                <a:effectLst/>
                <a:ea typeface="Times New Roman" panose="02020603050405020304" pitchFamily="18" charset="0"/>
                <a:cs typeface="Times New Roman" panose="02020603050405020304" pitchFamily="18" charset="0"/>
              </a:rPr>
              <a:t> to </a:t>
            </a:r>
            <a:r>
              <a:rPr lang="fr-BF" sz="2800" dirty="0" err="1">
                <a:solidFill>
                  <a:srgbClr val="000000"/>
                </a:solidFill>
                <a:effectLst/>
                <a:ea typeface="Times New Roman" panose="02020603050405020304" pitchFamily="18" charset="0"/>
                <a:cs typeface="Times New Roman" panose="02020603050405020304" pitchFamily="18" charset="0"/>
              </a:rPr>
              <a:t>other</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contexts</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including</a:t>
            </a:r>
            <a:r>
              <a:rPr lang="fr-BF" sz="2800" dirty="0">
                <a:solidFill>
                  <a:srgbClr val="000000"/>
                </a:solidFill>
                <a:effectLst/>
                <a:ea typeface="Times New Roman" panose="02020603050405020304" pitchFamily="18" charset="0"/>
                <a:cs typeface="Times New Roman" panose="02020603050405020304" pitchFamily="18" charset="0"/>
              </a:rPr>
              <a:t> the </a:t>
            </a:r>
            <a:r>
              <a:rPr lang="fr-BF" sz="2800" dirty="0" err="1">
                <a:solidFill>
                  <a:srgbClr val="000000"/>
                </a:solidFill>
                <a:effectLst/>
                <a:ea typeface="Times New Roman" panose="02020603050405020304" pitchFamily="18" charset="0"/>
                <a:cs typeface="Times New Roman" panose="02020603050405020304" pitchFamily="18" charset="0"/>
              </a:rPr>
              <a:t>larger</a:t>
            </a:r>
            <a:r>
              <a:rPr lang="fr-BF" sz="2800" dirty="0">
                <a:solidFill>
                  <a:srgbClr val="000000"/>
                </a:solidFill>
                <a:effectLst/>
                <a:ea typeface="Times New Roman" panose="02020603050405020304" pitchFamily="18" charset="0"/>
                <a:cs typeface="Times New Roman" panose="02020603050405020304" pitchFamily="18" charset="0"/>
              </a:rPr>
              <a:t> global </a:t>
            </a:r>
            <a:r>
              <a:rPr lang="fr-BF" sz="2800" dirty="0" err="1">
                <a:solidFill>
                  <a:srgbClr val="000000"/>
                </a:solidFill>
                <a:effectLst/>
                <a:ea typeface="Times New Roman" panose="02020603050405020304" pitchFamily="18" charset="0"/>
                <a:cs typeface="Times New Roman" panose="02020603050405020304" pitchFamily="18" charset="0"/>
              </a:rPr>
              <a:t>canvas</a:t>
            </a:r>
            <a:r>
              <a:rPr lang="fr-BF" sz="2800" dirty="0">
                <a:solidFill>
                  <a:srgbClr val="000000"/>
                </a:solidFill>
                <a:effectLst/>
                <a:ea typeface="Times New Roman" panose="02020603050405020304" pitchFamily="18" charset="0"/>
                <a:cs typeface="Times New Roman" panose="02020603050405020304" pitchFamily="18" charset="0"/>
              </a:rPr>
              <a:t>.</a:t>
            </a:r>
            <a:endParaRPr lang="fr-BF" sz="2800" dirty="0">
              <a:effectLst/>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21996397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56892F-CE4E-45D6-9578-488833D2B3AF}"/>
              </a:ext>
            </a:extLst>
          </p:cNvPr>
          <p:cNvSpPr>
            <a:spLocks noGrp="1"/>
          </p:cNvSpPr>
          <p:nvPr>
            <p:ph idx="1"/>
          </p:nvPr>
        </p:nvSpPr>
        <p:spPr>
          <a:xfrm>
            <a:off x="838200" y="150828"/>
            <a:ext cx="10515600" cy="5826459"/>
          </a:xfrm>
        </p:spPr>
        <p:txBody>
          <a:bodyPr>
            <a:noAutofit/>
          </a:bodyPr>
          <a:lstStyle/>
          <a:p>
            <a:pPr algn="just"/>
            <a:r>
              <a:rPr lang="fr-BF" sz="24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Third</a:t>
            </a:r>
            <a:r>
              <a:rPr lang="fr-BF"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global IR subsumes</a:t>
            </a:r>
            <a:r>
              <a:rPr lang="tr-TR"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(englobes)</a:t>
            </a:r>
            <a:r>
              <a:rPr lang="fr-BF"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sz="24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rather</a:t>
            </a:r>
            <a:r>
              <a:rPr lang="fr-BF"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sz="24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than</a:t>
            </a:r>
            <a:r>
              <a:rPr lang="fr-BF"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sz="24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supplants</a:t>
            </a:r>
            <a:r>
              <a:rPr lang="fr-BF"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sz="24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existing</a:t>
            </a:r>
            <a:r>
              <a:rPr lang="fr-BF"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IR </a:t>
            </a:r>
            <a:r>
              <a:rPr lang="fr-BF" sz="24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knowledge</a:t>
            </a:r>
            <a:r>
              <a:rPr lang="fr-BF"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sz="24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including</a:t>
            </a:r>
            <a:r>
              <a:rPr lang="fr-BF"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the </a:t>
            </a:r>
            <a:r>
              <a:rPr lang="fr-BF" sz="24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theories</a:t>
            </a:r>
            <a:r>
              <a:rPr lang="fr-BF"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sz="24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methods</a:t>
            </a:r>
            <a:r>
              <a:rPr lang="fr-BF"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and </a:t>
            </a:r>
            <a:r>
              <a:rPr lang="fr-BF" sz="24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scientific</a:t>
            </a:r>
            <a:r>
              <a:rPr lang="fr-BF"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claims </a:t>
            </a:r>
            <a:r>
              <a:rPr lang="fr-BF" sz="24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that</a:t>
            </a:r>
            <a:r>
              <a:rPr lang="fr-BF"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sz="24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we</a:t>
            </a:r>
            <a:r>
              <a:rPr lang="fr-BF"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are </a:t>
            </a:r>
            <a:r>
              <a:rPr lang="fr-BF" sz="24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already</a:t>
            </a:r>
            <a:r>
              <a:rPr lang="fr-BF"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sz="24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familiar</a:t>
            </a:r>
            <a:r>
              <a:rPr lang="fr-BF"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sz="24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with</a:t>
            </a:r>
            <a:r>
              <a:rPr lang="fr-BF"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tr-TR"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1" algn="just"/>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IR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theories</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are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hardly</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m</a:t>
            </a:r>
            <a:r>
              <a:rPr lang="tr-TR"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onolithic or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unchanging</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when</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it</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comes</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to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dealing</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with</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the non-Western world.</a:t>
            </a:r>
            <a:endParaRPr lang="tr-TR"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1" algn="just"/>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Some</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theories</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especially</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postcolonialism</a:t>
            </a:r>
            <a:r>
              <a:rPr lang="fr-BF"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and </a:t>
            </a:r>
            <a:r>
              <a:rPr lang="fr-BF"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feminism</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have been at the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forefront</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of efforts to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recognise</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events</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issues, agents and interactions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outside</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the West and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drawing</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theoretical</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insights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from</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them</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to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enrich</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the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study</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of IR. </a:t>
            </a:r>
            <a:endParaRPr lang="tr-TR"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1" algn="just"/>
            <a:r>
              <a:rPr lang="fr-BF"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Realism</a:t>
            </a:r>
            <a:r>
              <a:rPr lang="fr-BF"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is</a:t>
            </a:r>
            <a:r>
              <a:rPr lang="fr-BF"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ahead</a:t>
            </a:r>
            <a:r>
              <a:rPr lang="fr-BF"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of </a:t>
            </a:r>
            <a:r>
              <a:rPr lang="fr-BF"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liberalism</a:t>
            </a:r>
            <a:r>
              <a:rPr lang="fr-BF"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in </a:t>
            </a:r>
            <a:r>
              <a:rPr lang="fr-BF"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drawing</a:t>
            </a:r>
            <a:r>
              <a:rPr lang="fr-BF"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insights </a:t>
            </a:r>
            <a:r>
              <a:rPr lang="fr-BF"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from</a:t>
            </a:r>
            <a:r>
              <a:rPr lang="fr-BF"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the non-Western world. </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For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example</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realists</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recognise</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the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thinking</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of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India’s</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Kautilya</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or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China’s</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legalist</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thinkers</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such</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as Han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Feizi</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as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forerunners</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of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Machiavelli</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or Hobbes. </a:t>
            </a:r>
            <a:endParaRPr lang="tr-TR"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1" algn="just"/>
            <a:r>
              <a:rPr lang="fr-BF"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Constructivism</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has been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especially</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important in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opening</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space</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for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scholarship</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on the non-Western world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because</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of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its</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stress on culture and </a:t>
            </a:r>
            <a:r>
              <a:rPr lang="fr-BF"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identity</a:t>
            </a:r>
            <a:r>
              <a:rPr lang="fr-BF"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937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5DA304-DC71-48CB-A314-551857B790B5}"/>
              </a:ext>
            </a:extLst>
          </p:cNvPr>
          <p:cNvSpPr>
            <a:spLocks noGrp="1"/>
          </p:cNvSpPr>
          <p:nvPr>
            <p:ph idx="1"/>
          </p:nvPr>
        </p:nvSpPr>
        <p:spPr>
          <a:xfrm>
            <a:off x="838200" y="336884"/>
            <a:ext cx="10515600" cy="5840079"/>
          </a:xfrm>
        </p:spPr>
        <p:txBody>
          <a:bodyPr>
            <a:normAutofit/>
          </a:bodyPr>
          <a:lstStyle/>
          <a:p>
            <a:pPr algn="just"/>
            <a:r>
              <a:rPr lang="fr-BF" b="1" dirty="0" err="1">
                <a:solidFill>
                  <a:srgbClr val="000000"/>
                </a:solidFill>
                <a:effectLst/>
                <a:ea typeface="Times New Roman" panose="02020603050405020304" pitchFamily="18" charset="0"/>
                <a:cs typeface="Times New Roman" panose="02020603050405020304" pitchFamily="18" charset="0"/>
              </a:rPr>
              <a:t>Realism</a:t>
            </a:r>
            <a:r>
              <a:rPr lang="fr-BF" b="1" dirty="0">
                <a:solidFill>
                  <a:srgbClr val="000000"/>
                </a:solidFill>
                <a:effectLst/>
                <a:ea typeface="Times New Roman" panose="02020603050405020304" pitchFamily="18" charset="0"/>
                <a:cs typeface="Times New Roman" panose="02020603050405020304" pitchFamily="18" charset="0"/>
              </a:rPr>
              <a:t> and </a:t>
            </a:r>
            <a:r>
              <a:rPr lang="fr-BF" b="1" dirty="0" err="1">
                <a:solidFill>
                  <a:srgbClr val="000000"/>
                </a:solidFill>
                <a:effectLst/>
                <a:ea typeface="Times New Roman" panose="02020603050405020304" pitchFamily="18" charset="0"/>
                <a:cs typeface="Times New Roman" panose="02020603050405020304" pitchFamily="18" charset="0"/>
              </a:rPr>
              <a:t>liberalism</a:t>
            </a:r>
            <a:r>
              <a:rPr lang="fr-BF" b="1" dirty="0">
                <a:solidFill>
                  <a:srgbClr val="000000"/>
                </a:solidFill>
                <a:effectLst/>
                <a:ea typeface="Times New Roman" panose="02020603050405020304" pitchFamily="18" charset="0"/>
                <a:cs typeface="Times New Roman" panose="02020603050405020304" pitchFamily="18" charset="0"/>
              </a:rPr>
              <a:t> </a:t>
            </a:r>
            <a:r>
              <a:rPr lang="fr-BF" b="1" dirty="0" err="1">
                <a:solidFill>
                  <a:srgbClr val="000000"/>
                </a:solidFill>
                <a:effectLst/>
                <a:ea typeface="Times New Roman" panose="02020603050405020304" pitchFamily="18" charset="0"/>
                <a:cs typeface="Times New Roman" panose="02020603050405020304" pitchFamily="18" charset="0"/>
              </a:rPr>
              <a:t>privilege</a:t>
            </a:r>
            <a:r>
              <a:rPr lang="fr-BF" b="1" dirty="0">
                <a:solidFill>
                  <a:srgbClr val="000000"/>
                </a:solidFill>
                <a:effectLst/>
                <a:ea typeface="Times New Roman" panose="02020603050405020304" pitchFamily="18" charset="0"/>
                <a:cs typeface="Times New Roman" panose="02020603050405020304" pitchFamily="18" charset="0"/>
              </a:rPr>
              <a:t> </a:t>
            </a:r>
            <a:r>
              <a:rPr lang="fr-BF" b="1" dirty="0" err="1">
                <a:solidFill>
                  <a:srgbClr val="000000"/>
                </a:solidFill>
                <a:effectLst/>
                <a:ea typeface="Times New Roman" panose="02020603050405020304" pitchFamily="18" charset="0"/>
                <a:cs typeface="Times New Roman" panose="02020603050405020304" pitchFamily="18" charset="0"/>
              </a:rPr>
              <a:t>material</a:t>
            </a:r>
            <a:r>
              <a:rPr lang="fr-BF" b="1" dirty="0">
                <a:solidFill>
                  <a:srgbClr val="000000"/>
                </a:solidFill>
                <a:effectLst/>
                <a:ea typeface="Times New Roman" panose="02020603050405020304" pitchFamily="18" charset="0"/>
                <a:cs typeface="Times New Roman" panose="02020603050405020304" pitchFamily="18" charset="0"/>
              </a:rPr>
              <a:t> </a:t>
            </a:r>
            <a:r>
              <a:rPr lang="fr-BF" b="1" dirty="0" err="1">
                <a:solidFill>
                  <a:srgbClr val="000000"/>
                </a:solidFill>
                <a:effectLst/>
                <a:ea typeface="Times New Roman" panose="02020603050405020304" pitchFamily="18" charset="0"/>
                <a:cs typeface="Times New Roman" panose="02020603050405020304" pitchFamily="18" charset="0"/>
              </a:rPr>
              <a:t>determinants</a:t>
            </a:r>
            <a:r>
              <a:rPr lang="fr-BF" b="1" dirty="0">
                <a:solidFill>
                  <a:srgbClr val="000000"/>
                </a:solidFill>
                <a:effectLst/>
                <a:ea typeface="Times New Roman" panose="02020603050405020304" pitchFamily="18" charset="0"/>
                <a:cs typeface="Times New Roman" panose="02020603050405020304" pitchFamily="18" charset="0"/>
              </a:rPr>
              <a:t> of international relations, </a:t>
            </a:r>
            <a:r>
              <a:rPr lang="fr-BF" b="1" dirty="0" err="1">
                <a:solidFill>
                  <a:srgbClr val="000000"/>
                </a:solidFill>
                <a:effectLst/>
                <a:ea typeface="Times New Roman" panose="02020603050405020304" pitchFamily="18" charset="0"/>
                <a:cs typeface="Times New Roman" panose="02020603050405020304" pitchFamily="18" charset="0"/>
              </a:rPr>
              <a:t>such</a:t>
            </a:r>
            <a:r>
              <a:rPr lang="fr-BF" b="1" dirty="0">
                <a:solidFill>
                  <a:srgbClr val="000000"/>
                </a:solidFill>
                <a:effectLst/>
                <a:ea typeface="Times New Roman" panose="02020603050405020304" pitchFamily="18" charset="0"/>
                <a:cs typeface="Times New Roman" panose="02020603050405020304" pitchFamily="18" charset="0"/>
              </a:rPr>
              <a:t> as power or </a:t>
            </a:r>
            <a:r>
              <a:rPr lang="fr-BF" b="1" dirty="0" err="1">
                <a:solidFill>
                  <a:srgbClr val="000000"/>
                </a:solidFill>
                <a:effectLst/>
                <a:ea typeface="Times New Roman" panose="02020603050405020304" pitchFamily="18" charset="0"/>
                <a:cs typeface="Times New Roman" panose="02020603050405020304" pitchFamily="18" charset="0"/>
              </a:rPr>
              <a:t>wealth</a:t>
            </a:r>
            <a:r>
              <a:rPr lang="fr-BF" b="1" dirty="0">
                <a:solidFill>
                  <a:srgbClr val="000000"/>
                </a:solidFill>
                <a:effectLst/>
                <a:ea typeface="Times New Roman" panose="02020603050405020304" pitchFamily="18" charset="0"/>
                <a:cs typeface="Times New Roman" panose="02020603050405020304" pitchFamily="18" charset="0"/>
              </a:rPr>
              <a:t>. </a:t>
            </a:r>
            <a:endParaRPr lang="tr-TR" b="1" dirty="0">
              <a:solidFill>
                <a:srgbClr val="000000"/>
              </a:solidFill>
              <a:effectLst/>
              <a:ea typeface="Times New Roman" panose="02020603050405020304" pitchFamily="18" charset="0"/>
              <a:cs typeface="Times New Roman" panose="02020603050405020304" pitchFamily="18" charset="0"/>
            </a:endParaRPr>
          </a:p>
          <a:p>
            <a:pPr lvl="1" algn="just"/>
            <a:r>
              <a:rPr lang="fr-BF" sz="2800" dirty="0" err="1">
                <a:solidFill>
                  <a:srgbClr val="000000"/>
                </a:solidFill>
                <a:effectLst/>
                <a:ea typeface="Times New Roman" panose="02020603050405020304" pitchFamily="18" charset="0"/>
                <a:cs typeface="Times New Roman" panose="02020603050405020304" pitchFamily="18" charset="0"/>
              </a:rPr>
              <a:t>These</a:t>
            </a:r>
            <a:r>
              <a:rPr lang="fr-BF" sz="2800" dirty="0">
                <a:solidFill>
                  <a:srgbClr val="000000"/>
                </a:solidFill>
                <a:effectLst/>
                <a:ea typeface="Times New Roman" panose="02020603050405020304" pitchFamily="18" charset="0"/>
                <a:cs typeface="Times New Roman" panose="02020603050405020304" pitchFamily="18" charset="0"/>
              </a:rPr>
              <a:t> are </a:t>
            </a:r>
            <a:r>
              <a:rPr lang="fr-BF" sz="2800" dirty="0" err="1">
                <a:solidFill>
                  <a:srgbClr val="000000"/>
                </a:solidFill>
                <a:effectLst/>
                <a:ea typeface="Times New Roman" panose="02020603050405020304" pitchFamily="18" charset="0"/>
                <a:cs typeface="Times New Roman" panose="02020603050405020304" pitchFamily="18" charset="0"/>
              </a:rPr>
              <a:t>often</a:t>
            </a:r>
            <a:r>
              <a:rPr lang="fr-BF" sz="2800" dirty="0">
                <a:solidFill>
                  <a:srgbClr val="000000"/>
                </a:solidFill>
                <a:effectLst/>
                <a:ea typeface="Times New Roman" panose="02020603050405020304" pitchFamily="18" charset="0"/>
                <a:cs typeface="Times New Roman" panose="02020603050405020304" pitchFamily="18" charset="0"/>
              </a:rPr>
              <a:t> in short </a:t>
            </a:r>
            <a:r>
              <a:rPr lang="fr-BF" sz="2800" dirty="0" err="1">
                <a:solidFill>
                  <a:srgbClr val="000000"/>
                </a:solidFill>
                <a:effectLst/>
                <a:ea typeface="Times New Roman" panose="02020603050405020304" pitchFamily="18" charset="0"/>
                <a:cs typeface="Times New Roman" panose="02020603050405020304" pitchFamily="18" charset="0"/>
              </a:rPr>
              <a:t>supply</a:t>
            </a:r>
            <a:r>
              <a:rPr lang="fr-BF" sz="2800" dirty="0">
                <a:solidFill>
                  <a:srgbClr val="000000"/>
                </a:solidFill>
                <a:effectLst/>
                <a:ea typeface="Times New Roman" panose="02020603050405020304" pitchFamily="18" charset="0"/>
                <a:cs typeface="Times New Roman" panose="02020603050405020304" pitchFamily="18" charset="0"/>
              </a:rPr>
              <a:t> in the </a:t>
            </a:r>
            <a:r>
              <a:rPr lang="fr-BF" sz="2800" dirty="0" err="1">
                <a:solidFill>
                  <a:srgbClr val="000000"/>
                </a:solidFill>
                <a:effectLst/>
                <a:ea typeface="Times New Roman" panose="02020603050405020304" pitchFamily="18" charset="0"/>
                <a:cs typeface="Times New Roman" panose="02020603050405020304" pitchFamily="18" charset="0"/>
              </a:rPr>
              <a:t>developing</a:t>
            </a:r>
            <a:r>
              <a:rPr lang="fr-BF" sz="2800" dirty="0">
                <a:solidFill>
                  <a:srgbClr val="000000"/>
                </a:solidFill>
                <a:effectLst/>
                <a:ea typeface="Times New Roman" panose="02020603050405020304" pitchFamily="18" charset="0"/>
                <a:cs typeface="Times New Roman" panose="02020603050405020304" pitchFamily="18" charset="0"/>
              </a:rPr>
              <a:t> world.</a:t>
            </a:r>
            <a:endParaRPr lang="tr-TR" sz="2800" dirty="0">
              <a:solidFill>
                <a:srgbClr val="000000"/>
              </a:solidFill>
              <a:effectLst/>
              <a:ea typeface="Times New Roman" panose="02020603050405020304" pitchFamily="18" charset="0"/>
              <a:cs typeface="Times New Roman" panose="02020603050405020304" pitchFamily="18" charset="0"/>
            </a:endParaRPr>
          </a:p>
          <a:p>
            <a:pPr lvl="1" algn="just"/>
            <a:r>
              <a:rPr lang="fr-BF" sz="2800" dirty="0">
                <a:solidFill>
                  <a:srgbClr val="000000"/>
                </a:solidFill>
                <a:effectLst/>
                <a:ea typeface="Times New Roman" panose="02020603050405020304" pitchFamily="18" charset="0"/>
                <a:cs typeface="Times New Roman" panose="02020603050405020304" pitchFamily="18" charset="0"/>
              </a:rPr>
              <a:t> But </a:t>
            </a:r>
            <a:r>
              <a:rPr lang="fr-BF" sz="2800" dirty="0" err="1">
                <a:solidFill>
                  <a:srgbClr val="000000"/>
                </a:solidFill>
                <a:effectLst/>
                <a:ea typeface="Times New Roman" panose="02020603050405020304" pitchFamily="18" charset="0"/>
                <a:cs typeface="Times New Roman" panose="02020603050405020304" pitchFamily="18" charset="0"/>
              </a:rPr>
              <a:t>ideas</a:t>
            </a:r>
            <a:r>
              <a:rPr lang="fr-BF" sz="2800" dirty="0">
                <a:solidFill>
                  <a:srgbClr val="000000"/>
                </a:solidFill>
                <a:effectLst/>
                <a:ea typeface="Times New Roman" panose="02020603050405020304" pitchFamily="18" charset="0"/>
                <a:cs typeface="Times New Roman" panose="02020603050405020304" pitchFamily="18" charset="0"/>
              </a:rPr>
              <a:t> and </a:t>
            </a:r>
            <a:r>
              <a:rPr lang="fr-BF" sz="2800" dirty="0" err="1">
                <a:solidFill>
                  <a:srgbClr val="000000"/>
                </a:solidFill>
                <a:effectLst/>
                <a:ea typeface="Times New Roman" panose="02020603050405020304" pitchFamily="18" charset="0"/>
                <a:cs typeface="Times New Roman" panose="02020603050405020304" pitchFamily="18" charset="0"/>
              </a:rPr>
              <a:t>norms</a:t>
            </a:r>
            <a:r>
              <a:rPr lang="fr-BF" sz="2800" dirty="0">
                <a:solidFill>
                  <a:srgbClr val="000000"/>
                </a:solidFill>
                <a:effectLst/>
                <a:ea typeface="Times New Roman" panose="02020603050405020304" pitchFamily="18" charset="0"/>
                <a:cs typeface="Times New Roman" panose="02020603050405020304" pitchFamily="18" charset="0"/>
              </a:rPr>
              <a:t> are not, and </a:t>
            </a:r>
            <a:r>
              <a:rPr lang="fr-BF" sz="2800" dirty="0" err="1">
                <a:solidFill>
                  <a:srgbClr val="000000"/>
                </a:solidFill>
                <a:effectLst/>
                <a:ea typeface="Times New Roman" panose="02020603050405020304" pitchFamily="18" charset="0"/>
                <a:cs typeface="Times New Roman" panose="02020603050405020304" pitchFamily="18" charset="0"/>
              </a:rPr>
              <a:t>they</a:t>
            </a:r>
            <a:r>
              <a:rPr lang="fr-BF" sz="2800" dirty="0">
                <a:solidFill>
                  <a:srgbClr val="000000"/>
                </a:solidFill>
                <a:effectLst/>
                <a:ea typeface="Times New Roman" panose="02020603050405020304" pitchFamily="18" charset="0"/>
                <a:cs typeface="Times New Roman" panose="02020603050405020304" pitchFamily="18" charset="0"/>
              </a:rPr>
              <a:t> are </a:t>
            </a:r>
            <a:r>
              <a:rPr lang="fr-BF" sz="2800" dirty="0" err="1">
                <a:solidFill>
                  <a:srgbClr val="000000"/>
                </a:solidFill>
                <a:effectLst/>
                <a:ea typeface="Times New Roman" panose="02020603050405020304" pitchFamily="18" charset="0"/>
                <a:cs typeface="Times New Roman" panose="02020603050405020304" pitchFamily="18" charset="0"/>
              </a:rPr>
              <a:t>often</a:t>
            </a:r>
            <a:r>
              <a:rPr lang="fr-BF" sz="2800" dirty="0">
                <a:solidFill>
                  <a:srgbClr val="000000"/>
                </a:solidFill>
                <a:effectLst/>
                <a:ea typeface="Times New Roman" panose="02020603050405020304" pitchFamily="18" charset="0"/>
                <a:cs typeface="Times New Roman" panose="02020603050405020304" pitchFamily="18" charset="0"/>
              </a:rPr>
              <a:t> the main </a:t>
            </a:r>
            <a:r>
              <a:rPr lang="fr-BF" sz="2800" dirty="0" err="1">
                <a:solidFill>
                  <a:srgbClr val="000000"/>
                </a:solidFill>
                <a:effectLst/>
                <a:ea typeface="Times New Roman" panose="02020603050405020304" pitchFamily="18" charset="0"/>
                <a:cs typeface="Times New Roman" panose="02020603050405020304" pitchFamily="18" charset="0"/>
              </a:rPr>
              <a:t>mechanisms</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through</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which</a:t>
            </a:r>
            <a:r>
              <a:rPr lang="fr-BF" sz="2800" dirty="0">
                <a:solidFill>
                  <a:srgbClr val="000000"/>
                </a:solidFill>
                <a:effectLst/>
                <a:ea typeface="Times New Roman" panose="02020603050405020304" pitchFamily="18" charset="0"/>
                <a:cs typeface="Times New Roman" panose="02020603050405020304" pitchFamily="18" charset="0"/>
              </a:rPr>
              <a:t> the </a:t>
            </a:r>
            <a:r>
              <a:rPr lang="fr-BF" sz="2800" dirty="0" err="1">
                <a:solidFill>
                  <a:srgbClr val="000000"/>
                </a:solidFill>
                <a:effectLst/>
                <a:ea typeface="Times New Roman" panose="02020603050405020304" pitchFamily="18" charset="0"/>
                <a:cs typeface="Times New Roman" panose="02020603050405020304" pitchFamily="18" charset="0"/>
              </a:rPr>
              <a:t>developing</a:t>
            </a:r>
            <a:r>
              <a:rPr lang="fr-BF" sz="2800" dirty="0">
                <a:solidFill>
                  <a:srgbClr val="000000"/>
                </a:solidFill>
                <a:effectLst/>
                <a:ea typeface="Times New Roman" panose="02020603050405020304" pitchFamily="18" charset="0"/>
                <a:cs typeface="Times New Roman" panose="02020603050405020304" pitchFamily="18" charset="0"/>
              </a:rPr>
              <a:t> countries </a:t>
            </a:r>
            <a:r>
              <a:rPr lang="fr-BF" sz="2800" dirty="0" err="1">
                <a:solidFill>
                  <a:srgbClr val="000000"/>
                </a:solidFill>
                <a:effectLst/>
                <a:ea typeface="Times New Roman" panose="02020603050405020304" pitchFamily="18" charset="0"/>
                <a:cs typeface="Times New Roman" panose="02020603050405020304" pitchFamily="18" charset="0"/>
              </a:rPr>
              <a:t>make</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their</a:t>
            </a:r>
            <a:r>
              <a:rPr lang="fr-BF" sz="2800" dirty="0">
                <a:solidFill>
                  <a:srgbClr val="000000"/>
                </a:solidFill>
                <a:effectLst/>
                <a:ea typeface="Times New Roman" panose="02020603050405020304" pitchFamily="18" charset="0"/>
                <a:cs typeface="Times New Roman" panose="02020603050405020304" pitchFamily="18" charset="0"/>
              </a:rPr>
              <a:t> contribution to international relations. </a:t>
            </a:r>
            <a:endParaRPr lang="tr-TR" sz="2800" dirty="0">
              <a:solidFill>
                <a:srgbClr val="000000"/>
              </a:solidFill>
              <a:effectLst/>
              <a:ea typeface="Times New Roman" panose="02020603050405020304" pitchFamily="18" charset="0"/>
              <a:cs typeface="Times New Roman" panose="02020603050405020304" pitchFamily="18" charset="0"/>
            </a:endParaRPr>
          </a:p>
          <a:p>
            <a:pPr algn="just"/>
            <a:r>
              <a:rPr lang="fr-BF" b="1" dirty="0" err="1">
                <a:solidFill>
                  <a:srgbClr val="000000"/>
                </a:solidFill>
                <a:effectLst/>
                <a:ea typeface="Times New Roman" panose="02020603050405020304" pitchFamily="18" charset="0"/>
                <a:cs typeface="Times New Roman" panose="02020603050405020304" pitchFamily="18" charset="0"/>
              </a:rPr>
              <a:t>Liberalism</a:t>
            </a:r>
            <a:r>
              <a:rPr lang="fr-BF" b="1" dirty="0">
                <a:solidFill>
                  <a:srgbClr val="000000"/>
                </a:solidFill>
                <a:effectLst/>
                <a:ea typeface="Times New Roman" panose="02020603050405020304" pitchFamily="18" charset="0"/>
                <a:cs typeface="Times New Roman" panose="02020603050405020304" pitchFamily="18" charset="0"/>
              </a:rPr>
              <a:t> </a:t>
            </a:r>
            <a:r>
              <a:rPr lang="fr-BF" b="1" dirty="0" err="1">
                <a:solidFill>
                  <a:srgbClr val="000000"/>
                </a:solidFill>
                <a:effectLst/>
                <a:ea typeface="Times New Roman" panose="02020603050405020304" pitchFamily="18" charset="0"/>
                <a:cs typeface="Times New Roman" panose="02020603050405020304" pitchFamily="18" charset="0"/>
              </a:rPr>
              <a:t>is</a:t>
            </a:r>
            <a:r>
              <a:rPr lang="fr-BF" b="1" dirty="0">
                <a:solidFill>
                  <a:srgbClr val="000000"/>
                </a:solidFill>
                <a:effectLst/>
                <a:ea typeface="Times New Roman" panose="02020603050405020304" pitchFamily="18" charset="0"/>
                <a:cs typeface="Times New Roman" panose="02020603050405020304" pitchFamily="18" charset="0"/>
              </a:rPr>
              <a:t> </a:t>
            </a:r>
            <a:r>
              <a:rPr lang="fr-BF" b="1" dirty="0" err="1">
                <a:solidFill>
                  <a:srgbClr val="000000"/>
                </a:solidFill>
                <a:effectLst/>
                <a:ea typeface="Times New Roman" panose="02020603050405020304" pitchFamily="18" charset="0"/>
                <a:cs typeface="Times New Roman" panose="02020603050405020304" pitchFamily="18" charset="0"/>
              </a:rPr>
              <a:t>also</a:t>
            </a:r>
            <a:r>
              <a:rPr lang="fr-BF" b="1" dirty="0">
                <a:solidFill>
                  <a:srgbClr val="000000"/>
                </a:solidFill>
                <a:effectLst/>
                <a:ea typeface="Times New Roman" panose="02020603050405020304" pitchFamily="18" charset="0"/>
                <a:cs typeface="Times New Roman" panose="02020603050405020304" pitchFamily="18" charset="0"/>
              </a:rPr>
              <a:t> </a:t>
            </a:r>
            <a:r>
              <a:rPr lang="fr-BF" b="1" dirty="0" err="1">
                <a:solidFill>
                  <a:srgbClr val="000000"/>
                </a:solidFill>
                <a:effectLst/>
                <a:ea typeface="Times New Roman" panose="02020603050405020304" pitchFamily="18" charset="0"/>
                <a:cs typeface="Times New Roman" panose="02020603050405020304" pitchFamily="18" charset="0"/>
              </a:rPr>
              <a:t>useful</a:t>
            </a:r>
            <a:r>
              <a:rPr lang="fr-BF" b="1" dirty="0">
                <a:solidFill>
                  <a:srgbClr val="000000"/>
                </a:solidFill>
                <a:effectLst/>
                <a:ea typeface="Times New Roman" panose="02020603050405020304" pitchFamily="18" charset="0"/>
                <a:cs typeface="Times New Roman" panose="02020603050405020304" pitchFamily="18" charset="0"/>
              </a:rPr>
              <a:t> in </a:t>
            </a:r>
            <a:r>
              <a:rPr lang="fr-BF" b="1" dirty="0" err="1">
                <a:solidFill>
                  <a:srgbClr val="000000"/>
                </a:solidFill>
                <a:effectLst/>
                <a:ea typeface="Times New Roman" panose="02020603050405020304" pitchFamily="18" charset="0"/>
                <a:cs typeface="Times New Roman" panose="02020603050405020304" pitchFamily="18" charset="0"/>
              </a:rPr>
              <a:t>this</a:t>
            </a:r>
            <a:r>
              <a:rPr lang="fr-BF" b="1" dirty="0">
                <a:solidFill>
                  <a:srgbClr val="000000"/>
                </a:solidFill>
                <a:effectLst/>
                <a:ea typeface="Times New Roman" panose="02020603050405020304" pitchFamily="18" charset="0"/>
                <a:cs typeface="Times New Roman" panose="02020603050405020304" pitchFamily="18" charset="0"/>
              </a:rPr>
              <a:t> </a:t>
            </a:r>
            <a:r>
              <a:rPr lang="fr-BF" b="1" dirty="0" err="1">
                <a:solidFill>
                  <a:srgbClr val="000000"/>
                </a:solidFill>
                <a:effectLst/>
                <a:ea typeface="Times New Roman" panose="02020603050405020304" pitchFamily="18" charset="0"/>
                <a:cs typeface="Times New Roman" panose="02020603050405020304" pitchFamily="18" charset="0"/>
              </a:rPr>
              <a:t>sense</a:t>
            </a:r>
            <a:r>
              <a:rPr lang="fr-BF" b="1" dirty="0">
                <a:solidFill>
                  <a:srgbClr val="000000"/>
                </a:solidFill>
                <a:effectLst/>
                <a:ea typeface="Times New Roman" panose="02020603050405020304" pitchFamily="18" charset="0"/>
                <a:cs typeface="Times New Roman" panose="02020603050405020304" pitchFamily="18" charset="0"/>
              </a:rPr>
              <a:t> as </a:t>
            </a:r>
            <a:r>
              <a:rPr lang="fr-BF" b="1" dirty="0" err="1">
                <a:solidFill>
                  <a:srgbClr val="000000"/>
                </a:solidFill>
                <a:effectLst/>
                <a:ea typeface="Times New Roman" panose="02020603050405020304" pitchFamily="18" charset="0"/>
                <a:cs typeface="Times New Roman" panose="02020603050405020304" pitchFamily="18" charset="0"/>
              </a:rPr>
              <a:t>it</a:t>
            </a:r>
            <a:r>
              <a:rPr lang="fr-BF" b="1" dirty="0">
                <a:solidFill>
                  <a:srgbClr val="000000"/>
                </a:solidFill>
                <a:effectLst/>
                <a:ea typeface="Times New Roman" panose="02020603050405020304" pitchFamily="18" charset="0"/>
                <a:cs typeface="Times New Roman" panose="02020603050405020304" pitchFamily="18" charset="0"/>
              </a:rPr>
              <a:t> identifies and </a:t>
            </a:r>
            <a:r>
              <a:rPr lang="fr-BF" b="1" dirty="0" err="1">
                <a:solidFill>
                  <a:srgbClr val="000000"/>
                </a:solidFill>
                <a:effectLst/>
                <a:ea typeface="Times New Roman" panose="02020603050405020304" pitchFamily="18" charset="0"/>
                <a:cs typeface="Times New Roman" panose="02020603050405020304" pitchFamily="18" charset="0"/>
              </a:rPr>
              <a:t>prescribes</a:t>
            </a:r>
            <a:r>
              <a:rPr lang="fr-BF" b="1" dirty="0">
                <a:solidFill>
                  <a:srgbClr val="000000"/>
                </a:solidFill>
                <a:effectLst/>
                <a:ea typeface="Times New Roman" panose="02020603050405020304" pitchFamily="18" charset="0"/>
                <a:cs typeface="Times New Roman" panose="02020603050405020304" pitchFamily="18" charset="0"/>
              </a:rPr>
              <a:t> </a:t>
            </a:r>
            <a:r>
              <a:rPr lang="fr-BF" b="1" dirty="0" err="1">
                <a:solidFill>
                  <a:srgbClr val="000000"/>
                </a:solidFill>
                <a:effectLst/>
                <a:ea typeface="Times New Roman" panose="02020603050405020304" pitchFamily="18" charset="0"/>
                <a:cs typeface="Times New Roman" panose="02020603050405020304" pitchFamily="18" charset="0"/>
              </a:rPr>
              <a:t>three</a:t>
            </a:r>
            <a:r>
              <a:rPr lang="fr-BF" b="1" dirty="0">
                <a:solidFill>
                  <a:srgbClr val="000000"/>
                </a:solidFill>
                <a:effectLst/>
                <a:ea typeface="Times New Roman" panose="02020603050405020304" pitchFamily="18" charset="0"/>
                <a:cs typeface="Times New Roman" panose="02020603050405020304" pitchFamily="18" charset="0"/>
              </a:rPr>
              <a:t> major </a:t>
            </a:r>
            <a:r>
              <a:rPr lang="fr-BF" b="1" dirty="0" err="1">
                <a:solidFill>
                  <a:srgbClr val="000000"/>
                </a:solidFill>
                <a:effectLst/>
                <a:ea typeface="Times New Roman" panose="02020603050405020304" pitchFamily="18" charset="0"/>
                <a:cs typeface="Times New Roman" panose="02020603050405020304" pitchFamily="18" charset="0"/>
              </a:rPr>
              <a:t>pathways</a:t>
            </a:r>
            <a:r>
              <a:rPr lang="fr-BF" b="1" dirty="0">
                <a:solidFill>
                  <a:srgbClr val="000000"/>
                </a:solidFill>
                <a:effectLst/>
                <a:ea typeface="Times New Roman" panose="02020603050405020304" pitchFamily="18" charset="0"/>
                <a:cs typeface="Times New Roman" panose="02020603050405020304" pitchFamily="18" charset="0"/>
              </a:rPr>
              <a:t> to </a:t>
            </a:r>
            <a:r>
              <a:rPr lang="fr-BF" b="1" dirty="0" err="1">
                <a:solidFill>
                  <a:srgbClr val="000000"/>
                </a:solidFill>
                <a:effectLst/>
                <a:ea typeface="Times New Roman" panose="02020603050405020304" pitchFamily="18" charset="0"/>
                <a:cs typeface="Times New Roman" panose="02020603050405020304" pitchFamily="18" charset="0"/>
              </a:rPr>
              <a:t>peace</a:t>
            </a:r>
            <a:r>
              <a:rPr lang="fr-BF" b="1" dirty="0">
                <a:solidFill>
                  <a:srgbClr val="000000"/>
                </a:solidFill>
                <a:effectLst/>
                <a:ea typeface="Times New Roman" panose="02020603050405020304" pitchFamily="18" charset="0"/>
                <a:cs typeface="Times New Roman" panose="02020603050405020304" pitchFamily="18" charset="0"/>
              </a:rPr>
              <a:t>: </a:t>
            </a:r>
            <a:r>
              <a:rPr lang="fr-BF" b="1" dirty="0" err="1">
                <a:solidFill>
                  <a:srgbClr val="000000"/>
                </a:solidFill>
                <a:effectLst/>
                <a:ea typeface="Times New Roman" panose="02020603050405020304" pitchFamily="18" charset="0"/>
                <a:cs typeface="Times New Roman" panose="02020603050405020304" pitchFamily="18" charset="0"/>
              </a:rPr>
              <a:t>economic</a:t>
            </a:r>
            <a:r>
              <a:rPr lang="fr-BF" b="1" dirty="0">
                <a:solidFill>
                  <a:srgbClr val="000000"/>
                </a:solidFill>
                <a:effectLst/>
                <a:ea typeface="Times New Roman" panose="02020603050405020304" pitchFamily="18" charset="0"/>
                <a:cs typeface="Times New Roman" panose="02020603050405020304" pitchFamily="18" charset="0"/>
              </a:rPr>
              <a:t> </a:t>
            </a:r>
            <a:r>
              <a:rPr lang="fr-BF" b="1" dirty="0" err="1">
                <a:solidFill>
                  <a:srgbClr val="000000"/>
                </a:solidFill>
                <a:effectLst/>
                <a:ea typeface="Times New Roman" panose="02020603050405020304" pitchFamily="18" charset="0"/>
                <a:cs typeface="Times New Roman" panose="02020603050405020304" pitchFamily="18" charset="0"/>
              </a:rPr>
              <a:t>interdependence</a:t>
            </a:r>
            <a:r>
              <a:rPr lang="fr-BF" b="1" dirty="0">
                <a:solidFill>
                  <a:srgbClr val="000000"/>
                </a:solidFill>
                <a:effectLst/>
                <a:ea typeface="Times New Roman" panose="02020603050405020304" pitchFamily="18" charset="0"/>
                <a:cs typeface="Times New Roman" panose="02020603050405020304" pitchFamily="18" charset="0"/>
              </a:rPr>
              <a:t>, </a:t>
            </a:r>
            <a:r>
              <a:rPr lang="fr-BF" b="1" dirty="0" err="1">
                <a:solidFill>
                  <a:srgbClr val="000000"/>
                </a:solidFill>
                <a:effectLst/>
                <a:ea typeface="Times New Roman" panose="02020603050405020304" pitchFamily="18" charset="0"/>
                <a:cs typeface="Times New Roman" panose="02020603050405020304" pitchFamily="18" charset="0"/>
              </a:rPr>
              <a:t>multilateral</a:t>
            </a:r>
            <a:r>
              <a:rPr lang="fr-BF" b="1" dirty="0">
                <a:solidFill>
                  <a:srgbClr val="000000"/>
                </a:solidFill>
                <a:effectLst/>
                <a:ea typeface="Times New Roman" panose="02020603050405020304" pitchFamily="18" charset="0"/>
                <a:cs typeface="Times New Roman" panose="02020603050405020304" pitchFamily="18" charset="0"/>
              </a:rPr>
              <a:t> institutions and </a:t>
            </a:r>
            <a:r>
              <a:rPr lang="fr-BF" b="1" dirty="0" err="1">
                <a:solidFill>
                  <a:srgbClr val="000000"/>
                </a:solidFill>
                <a:effectLst/>
                <a:ea typeface="Times New Roman" panose="02020603050405020304" pitchFamily="18" charset="0"/>
                <a:cs typeface="Times New Roman" panose="02020603050405020304" pitchFamily="18" charset="0"/>
              </a:rPr>
              <a:t>democracy</a:t>
            </a:r>
            <a:r>
              <a:rPr lang="fr-BF" b="1" dirty="0">
                <a:solidFill>
                  <a:srgbClr val="000000"/>
                </a:solidFill>
                <a:effectLst/>
                <a:ea typeface="Times New Roman" panose="02020603050405020304" pitchFamily="18" charset="0"/>
                <a:cs typeface="Times New Roman" panose="02020603050405020304" pitchFamily="18" charset="0"/>
              </a:rPr>
              <a:t>. </a:t>
            </a:r>
            <a:endParaRPr lang="tr-TR" b="1" dirty="0">
              <a:solidFill>
                <a:srgbClr val="000000"/>
              </a:solidFill>
              <a:effectLst/>
              <a:ea typeface="Times New Roman" panose="02020603050405020304" pitchFamily="18" charset="0"/>
              <a:cs typeface="Times New Roman" panose="02020603050405020304" pitchFamily="18" charset="0"/>
            </a:endParaRPr>
          </a:p>
          <a:p>
            <a:pPr lvl="1" algn="just"/>
            <a:r>
              <a:rPr lang="fr-BF" sz="2800" dirty="0">
                <a:solidFill>
                  <a:srgbClr val="000000"/>
                </a:solidFill>
                <a:effectLst/>
                <a:ea typeface="Times New Roman" panose="02020603050405020304" pitchFamily="18" charset="0"/>
                <a:cs typeface="Times New Roman" panose="02020603050405020304" pitchFamily="18" charset="0"/>
              </a:rPr>
              <a:t>The world has </a:t>
            </a:r>
            <a:r>
              <a:rPr lang="fr-BF" sz="2800" dirty="0" err="1">
                <a:solidFill>
                  <a:srgbClr val="000000"/>
                </a:solidFill>
                <a:effectLst/>
                <a:ea typeface="Times New Roman" panose="02020603050405020304" pitchFamily="18" charset="0"/>
                <a:cs typeface="Times New Roman" panose="02020603050405020304" pitchFamily="18" charset="0"/>
              </a:rPr>
              <a:t>seen</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increasing</a:t>
            </a:r>
            <a:r>
              <a:rPr lang="fr-BF" sz="2800" dirty="0">
                <a:solidFill>
                  <a:srgbClr val="000000"/>
                </a:solidFill>
                <a:effectLst/>
                <a:ea typeface="Times New Roman" panose="02020603050405020304" pitchFamily="18" charset="0"/>
                <a:cs typeface="Times New Roman" panose="02020603050405020304" pitchFamily="18" charset="0"/>
              </a:rPr>
              <a:t> trends </a:t>
            </a:r>
            <a:r>
              <a:rPr lang="fr-BF" sz="2800" dirty="0" err="1">
                <a:solidFill>
                  <a:srgbClr val="000000"/>
                </a:solidFill>
                <a:effectLst/>
                <a:ea typeface="Times New Roman" panose="02020603050405020304" pitchFamily="18" charset="0"/>
                <a:cs typeface="Times New Roman" panose="02020603050405020304" pitchFamily="18" charset="0"/>
              </a:rPr>
              <a:t>towards</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these</a:t>
            </a:r>
            <a:r>
              <a:rPr lang="fr-BF" sz="2800" dirty="0">
                <a:solidFill>
                  <a:srgbClr val="000000"/>
                </a:solidFill>
                <a:effectLst/>
                <a:ea typeface="Times New Roman" panose="02020603050405020304" pitchFamily="18" charset="0"/>
                <a:cs typeface="Times New Roman" panose="02020603050405020304" pitchFamily="18" charset="0"/>
              </a:rPr>
              <a:t> in the </a:t>
            </a:r>
            <a:r>
              <a:rPr lang="fr-BF" sz="2800" dirty="0" err="1">
                <a:solidFill>
                  <a:srgbClr val="000000"/>
                </a:solidFill>
                <a:effectLst/>
                <a:ea typeface="Times New Roman" panose="02020603050405020304" pitchFamily="18" charset="0"/>
                <a:cs typeface="Times New Roman" panose="02020603050405020304" pitchFamily="18" charset="0"/>
              </a:rPr>
              <a:t>developing</a:t>
            </a:r>
            <a:r>
              <a:rPr lang="fr-BF" sz="2800" dirty="0">
                <a:solidFill>
                  <a:srgbClr val="000000"/>
                </a:solidFill>
                <a:effectLst/>
                <a:ea typeface="Times New Roman" panose="02020603050405020304" pitchFamily="18" charset="0"/>
                <a:cs typeface="Times New Roman" panose="02020603050405020304" pitchFamily="18" charset="0"/>
              </a:rPr>
              <a:t> world. </a:t>
            </a:r>
            <a:endParaRPr lang="tr-TR" sz="2800" dirty="0">
              <a:solidFill>
                <a:srgbClr val="000000"/>
              </a:solidFill>
              <a:effectLst/>
              <a:ea typeface="Times New Roman" panose="02020603050405020304" pitchFamily="18" charset="0"/>
              <a:cs typeface="Times New Roman" panose="02020603050405020304" pitchFamily="18" charset="0"/>
            </a:endParaRPr>
          </a:p>
          <a:p>
            <a:pPr lvl="1" algn="just"/>
            <a:r>
              <a:rPr lang="fr-BF" sz="2800" dirty="0">
                <a:solidFill>
                  <a:srgbClr val="000000"/>
                </a:solidFill>
                <a:effectLst/>
                <a:ea typeface="Times New Roman" panose="02020603050405020304" pitchFamily="18" charset="0"/>
                <a:cs typeface="Times New Roman" panose="02020603050405020304" pitchFamily="18" charset="0"/>
              </a:rPr>
              <a:t>Global </a:t>
            </a:r>
            <a:r>
              <a:rPr lang="fr-BF" sz="2800" dirty="0" err="1">
                <a:solidFill>
                  <a:srgbClr val="000000"/>
                </a:solidFill>
                <a:effectLst/>
                <a:ea typeface="Times New Roman" panose="02020603050405020304" pitchFamily="18" charset="0"/>
                <a:cs typeface="Times New Roman" panose="02020603050405020304" pitchFamily="18" charset="0"/>
              </a:rPr>
              <a:t>economic</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interdependence</a:t>
            </a:r>
            <a:r>
              <a:rPr lang="fr-BF" sz="2800" dirty="0">
                <a:solidFill>
                  <a:srgbClr val="000000"/>
                </a:solidFill>
                <a:effectLst/>
                <a:ea typeface="Times New Roman" panose="02020603050405020304" pitchFamily="18" charset="0"/>
                <a:cs typeface="Times New Roman" panose="02020603050405020304" pitchFamily="18" charset="0"/>
              </a:rPr>
              <a:t> has </a:t>
            </a:r>
            <a:r>
              <a:rPr lang="fr-BF" sz="2800" dirty="0" err="1">
                <a:solidFill>
                  <a:srgbClr val="000000"/>
                </a:solidFill>
                <a:effectLst/>
                <a:ea typeface="Times New Roman" panose="02020603050405020304" pitchFamily="18" charset="0"/>
                <a:cs typeface="Times New Roman" panose="02020603050405020304" pitchFamily="18" charset="0"/>
              </a:rPr>
              <a:t>grown</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since</a:t>
            </a:r>
            <a:r>
              <a:rPr lang="fr-BF" sz="2800" dirty="0">
                <a:solidFill>
                  <a:srgbClr val="000000"/>
                </a:solidFill>
                <a:effectLst/>
                <a:ea typeface="Times New Roman" panose="02020603050405020304" pitchFamily="18" charset="0"/>
                <a:cs typeface="Times New Roman" panose="02020603050405020304" pitchFamily="18" charset="0"/>
              </a:rPr>
              <a:t> the end of the Cold </a:t>
            </a:r>
            <a:r>
              <a:rPr lang="fr-BF" sz="2800" dirty="0" err="1">
                <a:solidFill>
                  <a:srgbClr val="000000"/>
                </a:solidFill>
                <a:effectLst/>
                <a:ea typeface="Times New Roman" panose="02020603050405020304" pitchFamily="18" charset="0"/>
                <a:cs typeface="Times New Roman" panose="02020603050405020304" pitchFamily="18" charset="0"/>
              </a:rPr>
              <a:t>War</a:t>
            </a:r>
            <a:r>
              <a:rPr lang="fr-BF" sz="2800" dirty="0">
                <a:solidFill>
                  <a:srgbClr val="000000"/>
                </a:solidFill>
                <a:effectLst/>
                <a:ea typeface="Times New Roman" panose="02020603050405020304" pitchFamily="18" charset="0"/>
                <a:cs typeface="Times New Roman" panose="02020603050405020304" pitchFamily="18" charset="0"/>
              </a:rPr>
              <a:t>.</a:t>
            </a:r>
            <a:endParaRPr lang="tr-TR" sz="2800" dirty="0">
              <a:solidFill>
                <a:srgbClr val="000000"/>
              </a:solidFill>
              <a:effectLst/>
              <a:ea typeface="Times New Roman" panose="02020603050405020304" pitchFamily="18" charset="0"/>
              <a:cs typeface="Times New Roman" panose="02020603050405020304" pitchFamily="18" charset="0"/>
            </a:endParaRPr>
          </a:p>
          <a:p>
            <a:endParaRPr lang="fr-FR" dirty="0"/>
          </a:p>
        </p:txBody>
      </p:sp>
    </p:spTree>
    <p:extLst>
      <p:ext uri="{BB962C8B-B14F-4D97-AF65-F5344CB8AC3E}">
        <p14:creationId xmlns:p14="http://schemas.microsoft.com/office/powerpoint/2010/main" val="1752676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81C318-7E36-447E-8904-CDB7F1BCA214}"/>
              </a:ext>
            </a:extLst>
          </p:cNvPr>
          <p:cNvSpPr>
            <a:spLocks noGrp="1"/>
          </p:cNvSpPr>
          <p:nvPr>
            <p:ph idx="1"/>
          </p:nvPr>
        </p:nvSpPr>
        <p:spPr>
          <a:xfrm>
            <a:off x="838200" y="577516"/>
            <a:ext cx="10515600" cy="5599447"/>
          </a:xfrm>
        </p:spPr>
        <p:txBody>
          <a:bodyPr/>
          <a:lstStyle/>
          <a:p>
            <a:pPr algn="just"/>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There has been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growing</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regional</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economic</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interdependence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in East Asia, a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critical</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region</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of the world.</a:t>
            </a:r>
            <a:endParaRPr lang="tr-TR"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endParaRPr>
          </a:p>
          <a:p>
            <a:pPr algn="just"/>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Multilateral</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institutions have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proliferated</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including</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in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relatively</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newer</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areas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such</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as cyberspace and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climate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change. </a:t>
            </a:r>
            <a:endParaRPr lang="tr-TR"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endParaRPr>
          </a:p>
          <a:p>
            <a:pPr algn="just"/>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To a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lesser</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degree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democratisation</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has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taken</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hold</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in the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developing</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world,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especially</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in Latin America and parts of East Asia,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such</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as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Indonesia</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and Myanmar. </a:t>
            </a:r>
            <a:endParaRPr lang="tr-TR"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endParaRPr>
          </a:p>
          <a:p>
            <a:pPr algn="just"/>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These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developments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could</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potentially</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make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liberalism</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more relevant to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under</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standing the international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politics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of the non-Western world.</a:t>
            </a:r>
            <a:endParaRPr lang="fr-BF"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886945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883109-ED92-47DC-9287-C84EA9326AD7}"/>
              </a:ext>
            </a:extLst>
          </p:cNvPr>
          <p:cNvSpPr>
            <a:spLocks noGrp="1"/>
          </p:cNvSpPr>
          <p:nvPr>
            <p:ph idx="1"/>
          </p:nvPr>
        </p:nvSpPr>
        <p:spPr>
          <a:xfrm>
            <a:off x="838200" y="567891"/>
            <a:ext cx="10515600" cy="5609072"/>
          </a:xfrm>
        </p:spPr>
        <p:txBody>
          <a:bodyPr>
            <a:normAutofit/>
          </a:bodyPr>
          <a:lstStyle/>
          <a:p>
            <a:pPr algn="just">
              <a:lnSpc>
                <a:spcPct val="107000"/>
              </a:lnSpc>
              <a:spcAft>
                <a:spcPts val="800"/>
              </a:spcAft>
            </a:pPr>
            <a:r>
              <a:rPr lang="fr-BF" b="1" dirty="0">
                <a:solidFill>
                  <a:srgbClr val="000000"/>
                </a:solidFill>
                <a:effectLst/>
                <a:ea typeface="Times New Roman" panose="02020603050405020304" pitchFamily="18" charset="0"/>
                <a:cs typeface="Times New Roman" panose="02020603050405020304" pitchFamily="18" charset="0"/>
              </a:rPr>
              <a:t>At the </a:t>
            </a:r>
            <a:r>
              <a:rPr lang="fr-BF" b="1" dirty="0" err="1">
                <a:solidFill>
                  <a:srgbClr val="000000"/>
                </a:solidFill>
                <a:effectLst/>
                <a:ea typeface="Times New Roman" panose="02020603050405020304" pitchFamily="18" charset="0"/>
                <a:cs typeface="Times New Roman" panose="02020603050405020304" pitchFamily="18" charset="0"/>
              </a:rPr>
              <a:t>same</a:t>
            </a:r>
            <a:r>
              <a:rPr lang="fr-BF" b="1" dirty="0">
                <a:solidFill>
                  <a:srgbClr val="000000"/>
                </a:solidFill>
                <a:effectLst/>
                <a:ea typeface="Times New Roman" panose="02020603050405020304" pitchFamily="18" charset="0"/>
                <a:cs typeface="Times New Roman" panose="02020603050405020304" pitchFamily="18" charset="0"/>
              </a:rPr>
              <a:t> time, global IR </a:t>
            </a:r>
            <a:r>
              <a:rPr lang="fr-BF" b="1" dirty="0" err="1">
                <a:solidFill>
                  <a:srgbClr val="000000"/>
                </a:solidFill>
                <a:effectLst/>
                <a:ea typeface="Times New Roman" panose="02020603050405020304" pitchFamily="18" charset="0"/>
                <a:cs typeface="Times New Roman" panose="02020603050405020304" pitchFamily="18" charset="0"/>
              </a:rPr>
              <a:t>does</a:t>
            </a:r>
            <a:r>
              <a:rPr lang="fr-BF" b="1" dirty="0">
                <a:solidFill>
                  <a:srgbClr val="000000"/>
                </a:solidFill>
                <a:effectLst/>
                <a:ea typeface="Times New Roman" panose="02020603050405020304" pitchFamily="18" charset="0"/>
                <a:cs typeface="Times New Roman" panose="02020603050405020304" pitchFamily="18" charset="0"/>
              </a:rPr>
              <a:t> not </a:t>
            </a:r>
            <a:r>
              <a:rPr lang="fr-BF" b="1" dirty="0" err="1">
                <a:solidFill>
                  <a:srgbClr val="000000"/>
                </a:solidFill>
                <a:effectLst/>
                <a:ea typeface="Times New Roman" panose="02020603050405020304" pitchFamily="18" charset="0"/>
                <a:cs typeface="Times New Roman" panose="02020603050405020304" pitchFamily="18" charset="0"/>
              </a:rPr>
              <a:t>leave</a:t>
            </a:r>
            <a:r>
              <a:rPr lang="fr-BF" b="1" dirty="0">
                <a:solidFill>
                  <a:srgbClr val="000000"/>
                </a:solidFill>
                <a:effectLst/>
                <a:ea typeface="Times New Roman" panose="02020603050405020304" pitchFamily="18" charset="0"/>
                <a:cs typeface="Times New Roman" panose="02020603050405020304" pitchFamily="18" charset="0"/>
              </a:rPr>
              <a:t> the mainstream </a:t>
            </a:r>
            <a:r>
              <a:rPr lang="fr-BF" b="1" dirty="0" err="1">
                <a:solidFill>
                  <a:srgbClr val="000000"/>
                </a:solidFill>
                <a:effectLst/>
                <a:ea typeface="Times New Roman" panose="02020603050405020304" pitchFamily="18" charset="0"/>
                <a:cs typeface="Times New Roman" panose="02020603050405020304" pitchFamily="18" charset="0"/>
              </a:rPr>
              <a:t>theories</a:t>
            </a:r>
            <a:r>
              <a:rPr lang="fr-BF" b="1" dirty="0">
                <a:solidFill>
                  <a:srgbClr val="000000"/>
                </a:solidFill>
                <a:effectLst/>
                <a:ea typeface="Times New Roman" panose="02020603050405020304" pitchFamily="18" charset="0"/>
                <a:cs typeface="Times New Roman" panose="02020603050405020304" pitchFamily="18" charset="0"/>
              </a:rPr>
              <a:t> – </a:t>
            </a:r>
            <a:r>
              <a:rPr lang="fr-BF" b="1" dirty="0" err="1">
                <a:solidFill>
                  <a:srgbClr val="000000"/>
                </a:solidFill>
                <a:effectLst/>
                <a:ea typeface="Times New Roman" panose="02020603050405020304" pitchFamily="18" charset="0"/>
                <a:cs typeface="Times New Roman" panose="02020603050405020304" pitchFamily="18" charset="0"/>
              </a:rPr>
              <a:t>realism</a:t>
            </a:r>
            <a:r>
              <a:rPr lang="fr-BF" b="1" dirty="0">
                <a:solidFill>
                  <a:srgbClr val="000000"/>
                </a:solidFill>
                <a:effectLst/>
                <a:ea typeface="Times New Roman" panose="02020603050405020304" pitchFamily="18" charset="0"/>
                <a:cs typeface="Times New Roman" panose="02020603050405020304" pitchFamily="18" charset="0"/>
              </a:rPr>
              <a:t>, </a:t>
            </a:r>
            <a:r>
              <a:rPr lang="fr-BF" b="1" dirty="0" err="1">
                <a:solidFill>
                  <a:srgbClr val="000000"/>
                </a:solidFill>
                <a:effectLst/>
                <a:ea typeface="Times New Roman" panose="02020603050405020304" pitchFamily="18" charset="0"/>
                <a:cs typeface="Times New Roman" panose="02020603050405020304" pitchFamily="18" charset="0"/>
              </a:rPr>
              <a:t>liberalism</a:t>
            </a:r>
            <a:r>
              <a:rPr lang="fr-BF" b="1" dirty="0">
                <a:solidFill>
                  <a:srgbClr val="000000"/>
                </a:solidFill>
                <a:effectLst/>
                <a:ea typeface="Times New Roman" panose="02020603050405020304" pitchFamily="18" charset="0"/>
                <a:cs typeface="Times New Roman" panose="02020603050405020304" pitchFamily="18" charset="0"/>
              </a:rPr>
              <a:t> and </a:t>
            </a:r>
            <a:r>
              <a:rPr lang="fr-BF" b="1" dirty="0" err="1">
                <a:solidFill>
                  <a:srgbClr val="000000"/>
                </a:solidFill>
                <a:effectLst/>
                <a:ea typeface="Times New Roman" panose="02020603050405020304" pitchFamily="18" charset="0"/>
                <a:cs typeface="Times New Roman" panose="02020603050405020304" pitchFamily="18" charset="0"/>
              </a:rPr>
              <a:t>constructivism</a:t>
            </a:r>
            <a:r>
              <a:rPr lang="fr-BF" b="1" dirty="0">
                <a:solidFill>
                  <a:srgbClr val="000000"/>
                </a:solidFill>
                <a:effectLst/>
                <a:ea typeface="Times New Roman" panose="02020603050405020304" pitchFamily="18" charset="0"/>
                <a:cs typeface="Times New Roman" panose="02020603050405020304" pitchFamily="18" charset="0"/>
              </a:rPr>
              <a:t> – </a:t>
            </a:r>
            <a:r>
              <a:rPr lang="fr-BF" b="1" i="1" dirty="0">
                <a:solidFill>
                  <a:srgbClr val="000000"/>
                </a:solidFill>
                <a:effectLst/>
                <a:ea typeface="Times New Roman" panose="02020603050405020304" pitchFamily="18" charset="0"/>
                <a:cs typeface="Times New Roman" panose="02020603050405020304" pitchFamily="18" charset="0"/>
              </a:rPr>
              <a:t>as </a:t>
            </a:r>
            <a:r>
              <a:rPr lang="fr-BF" b="1" i="1" dirty="0" err="1">
                <a:solidFill>
                  <a:srgbClr val="000000"/>
                </a:solidFill>
                <a:effectLst/>
                <a:ea typeface="Times New Roman" panose="02020603050405020304" pitchFamily="18" charset="0"/>
                <a:cs typeface="Times New Roman" panose="02020603050405020304" pitchFamily="18" charset="0"/>
              </a:rPr>
              <a:t>is</a:t>
            </a:r>
            <a:r>
              <a:rPr lang="fr-BF" b="1" dirty="0">
                <a:solidFill>
                  <a:srgbClr val="000000"/>
                </a:solidFill>
                <a:effectLst/>
                <a:ea typeface="Times New Roman" panose="02020603050405020304" pitchFamily="18" charset="0"/>
                <a:cs typeface="Times New Roman" panose="02020603050405020304" pitchFamily="18" charset="0"/>
              </a:rPr>
              <a:t>. </a:t>
            </a:r>
            <a:endParaRPr lang="tr-TR" b="1" dirty="0">
              <a:solidFill>
                <a:srgbClr val="000000"/>
              </a:solidFill>
              <a:effectLst/>
              <a:ea typeface="Times New Roman" panose="02020603050405020304" pitchFamily="18" charset="0"/>
              <a:cs typeface="Times New Roman" panose="02020603050405020304" pitchFamily="18" charset="0"/>
            </a:endParaRPr>
          </a:p>
          <a:p>
            <a:pPr lvl="1" algn="just">
              <a:lnSpc>
                <a:spcPct val="107000"/>
              </a:lnSpc>
              <a:spcAft>
                <a:spcPts val="800"/>
              </a:spcAft>
            </a:pPr>
            <a:r>
              <a:rPr lang="fr-BF" sz="2800" dirty="0" err="1">
                <a:solidFill>
                  <a:srgbClr val="000000"/>
                </a:solidFill>
                <a:effectLst/>
                <a:ea typeface="Times New Roman" panose="02020603050405020304" pitchFamily="18" charset="0"/>
                <a:cs typeface="Times New Roman" panose="02020603050405020304" pitchFamily="18" charset="0"/>
              </a:rPr>
              <a:t>Instead</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it</a:t>
            </a:r>
            <a:r>
              <a:rPr lang="fr-BF" sz="2800" dirty="0">
                <a:solidFill>
                  <a:srgbClr val="000000"/>
                </a:solidFill>
                <a:effectLst/>
                <a:ea typeface="Times New Roman" panose="02020603050405020304" pitchFamily="18" charset="0"/>
                <a:cs typeface="Times New Roman" panose="02020603050405020304" pitchFamily="18" charset="0"/>
              </a:rPr>
              <a:t> urges </a:t>
            </a:r>
            <a:r>
              <a:rPr lang="fr-BF" sz="2800" dirty="0" err="1">
                <a:solidFill>
                  <a:srgbClr val="000000"/>
                </a:solidFill>
                <a:effectLst/>
                <a:ea typeface="Times New Roman" panose="02020603050405020304" pitchFamily="18" charset="0"/>
                <a:cs typeface="Times New Roman" panose="02020603050405020304" pitchFamily="18" charset="0"/>
              </a:rPr>
              <a:t>them</a:t>
            </a:r>
            <a:r>
              <a:rPr lang="fr-BF" sz="2800" dirty="0">
                <a:solidFill>
                  <a:srgbClr val="000000"/>
                </a:solidFill>
                <a:effectLst/>
                <a:ea typeface="Times New Roman" panose="02020603050405020304" pitchFamily="18" charset="0"/>
                <a:cs typeface="Times New Roman" panose="02020603050405020304" pitchFamily="18" charset="0"/>
              </a:rPr>
              <a:t> to </a:t>
            </a:r>
            <a:r>
              <a:rPr lang="fr-BF" sz="2800" dirty="0" err="1">
                <a:solidFill>
                  <a:srgbClr val="000000"/>
                </a:solidFill>
                <a:effectLst/>
                <a:ea typeface="Times New Roman" panose="02020603050405020304" pitchFamily="18" charset="0"/>
                <a:cs typeface="Times New Roman" panose="02020603050405020304" pitchFamily="18" charset="0"/>
              </a:rPr>
              <a:t>rethink</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their</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assumptions</a:t>
            </a:r>
            <a:r>
              <a:rPr lang="fr-BF" sz="2800" dirty="0">
                <a:solidFill>
                  <a:srgbClr val="000000"/>
                </a:solidFill>
                <a:effectLst/>
                <a:ea typeface="Times New Roman" panose="02020603050405020304" pitchFamily="18" charset="0"/>
                <a:cs typeface="Times New Roman" panose="02020603050405020304" pitchFamily="18" charset="0"/>
              </a:rPr>
              <a:t> and </a:t>
            </a:r>
            <a:r>
              <a:rPr lang="fr-BF" sz="2800" dirty="0" err="1">
                <a:solidFill>
                  <a:srgbClr val="000000"/>
                </a:solidFill>
                <a:effectLst/>
                <a:ea typeface="Times New Roman" panose="02020603050405020304" pitchFamily="18" charset="0"/>
                <a:cs typeface="Times New Roman" panose="02020603050405020304" pitchFamily="18" charset="0"/>
              </a:rPr>
              <a:t>broaden</a:t>
            </a:r>
            <a:r>
              <a:rPr lang="fr-BF" sz="2800" dirty="0">
                <a:solidFill>
                  <a:srgbClr val="000000"/>
                </a:solidFill>
                <a:effectLst/>
                <a:ea typeface="Times New Roman" panose="02020603050405020304" pitchFamily="18" charset="0"/>
                <a:cs typeface="Times New Roman" panose="02020603050405020304" pitchFamily="18" charset="0"/>
              </a:rPr>
              <a:t> the scope of </a:t>
            </a:r>
            <a:r>
              <a:rPr lang="fr-BF" sz="2800" dirty="0" err="1">
                <a:solidFill>
                  <a:srgbClr val="000000"/>
                </a:solidFill>
                <a:effectLst/>
                <a:ea typeface="Times New Roman" panose="02020603050405020304" pitchFamily="18" charset="0"/>
                <a:cs typeface="Times New Roman" panose="02020603050405020304" pitchFamily="18" charset="0"/>
              </a:rPr>
              <a:t>their</a:t>
            </a:r>
            <a:r>
              <a:rPr lang="fr-BF" sz="2800" dirty="0">
                <a:solidFill>
                  <a:srgbClr val="000000"/>
                </a:solidFill>
                <a:effectLst/>
                <a:ea typeface="Times New Roman" panose="02020603050405020304" pitchFamily="18" charset="0"/>
                <a:cs typeface="Times New Roman" panose="02020603050405020304" pitchFamily="18" charset="0"/>
              </a:rPr>
              <a:t> investigation. </a:t>
            </a:r>
            <a:endParaRPr lang="tr-TR" sz="2800" dirty="0">
              <a:solidFill>
                <a:srgbClr val="000000"/>
              </a:solidFill>
              <a:effectLst/>
              <a:ea typeface="Times New Roman" panose="02020603050405020304" pitchFamily="18" charset="0"/>
              <a:cs typeface="Times New Roman" panose="02020603050405020304" pitchFamily="18" charset="0"/>
            </a:endParaRPr>
          </a:p>
          <a:p>
            <a:pPr lvl="1" algn="just">
              <a:lnSpc>
                <a:spcPct val="107000"/>
              </a:lnSpc>
              <a:spcAft>
                <a:spcPts val="800"/>
              </a:spcAft>
            </a:pPr>
            <a:r>
              <a:rPr lang="fr-BF" sz="2800" dirty="0">
                <a:solidFill>
                  <a:srgbClr val="000000"/>
                </a:solidFill>
                <a:effectLst/>
                <a:ea typeface="Times New Roman" panose="02020603050405020304" pitchFamily="18" charset="0"/>
                <a:cs typeface="Times New Roman" panose="02020603050405020304" pitchFamily="18" charset="0"/>
              </a:rPr>
              <a:t>For </a:t>
            </a:r>
            <a:r>
              <a:rPr lang="fr-BF" sz="2800" dirty="0" err="1">
                <a:solidFill>
                  <a:srgbClr val="000000"/>
                </a:solidFill>
                <a:effectLst/>
                <a:ea typeface="Times New Roman" panose="02020603050405020304" pitchFamily="18" charset="0"/>
                <a:cs typeface="Times New Roman" panose="02020603050405020304" pitchFamily="18" charset="0"/>
              </a:rPr>
              <a:t>realism</a:t>
            </a:r>
            <a:r>
              <a:rPr lang="fr-BF" sz="2800" dirty="0">
                <a:solidFill>
                  <a:srgbClr val="000000"/>
                </a:solidFill>
                <a:effectLst/>
                <a:ea typeface="Times New Roman" panose="02020603050405020304" pitchFamily="18" charset="0"/>
                <a:cs typeface="Times New Roman" panose="02020603050405020304" pitchFamily="18" charset="0"/>
              </a:rPr>
              <a:t>, the challenge </a:t>
            </a:r>
            <a:r>
              <a:rPr lang="fr-BF" sz="2800" dirty="0" err="1">
                <a:solidFill>
                  <a:srgbClr val="000000"/>
                </a:solidFill>
                <a:effectLst/>
                <a:ea typeface="Times New Roman" panose="02020603050405020304" pitchFamily="18" charset="0"/>
                <a:cs typeface="Times New Roman" panose="02020603050405020304" pitchFamily="18" charset="0"/>
              </a:rPr>
              <a:t>is</a:t>
            </a:r>
            <a:r>
              <a:rPr lang="fr-BF" sz="2800" dirty="0">
                <a:solidFill>
                  <a:srgbClr val="000000"/>
                </a:solidFill>
                <a:effectLst/>
                <a:ea typeface="Times New Roman" panose="02020603050405020304" pitchFamily="18" charset="0"/>
                <a:cs typeface="Times New Roman" panose="02020603050405020304" pitchFamily="18" charset="0"/>
              </a:rPr>
              <a:t> to look </a:t>
            </a:r>
            <a:r>
              <a:rPr lang="fr-BF" sz="2800" dirty="0" err="1">
                <a:solidFill>
                  <a:srgbClr val="000000"/>
                </a:solidFill>
                <a:effectLst/>
                <a:ea typeface="Times New Roman" panose="02020603050405020304" pitchFamily="18" charset="0"/>
                <a:cs typeface="Times New Roman" panose="02020603050405020304" pitchFamily="18" charset="0"/>
              </a:rPr>
              <a:t>beyond</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conflicts</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induced</a:t>
            </a:r>
            <a:r>
              <a:rPr lang="fr-BF" sz="2800" dirty="0">
                <a:solidFill>
                  <a:srgbClr val="000000"/>
                </a:solidFill>
                <a:effectLst/>
                <a:ea typeface="Times New Roman" panose="02020603050405020304" pitchFamily="18" charset="0"/>
                <a:cs typeface="Times New Roman" panose="02020603050405020304" pitchFamily="18" charset="0"/>
              </a:rPr>
              <a:t> by national </a:t>
            </a:r>
            <a:r>
              <a:rPr lang="fr-BF" sz="2800" dirty="0" err="1">
                <a:solidFill>
                  <a:srgbClr val="000000"/>
                </a:solidFill>
                <a:effectLst/>
                <a:ea typeface="Times New Roman" panose="02020603050405020304" pitchFamily="18" charset="0"/>
                <a:cs typeface="Times New Roman" panose="02020603050405020304" pitchFamily="18" charset="0"/>
              </a:rPr>
              <a:t>interest</a:t>
            </a:r>
            <a:r>
              <a:rPr lang="fr-BF" sz="2800" dirty="0">
                <a:solidFill>
                  <a:srgbClr val="000000"/>
                </a:solidFill>
                <a:effectLst/>
                <a:ea typeface="Times New Roman" panose="02020603050405020304" pitchFamily="18" charset="0"/>
                <a:cs typeface="Times New Roman" panose="02020603050405020304" pitchFamily="18" charset="0"/>
              </a:rPr>
              <a:t> and distribution of power and </a:t>
            </a:r>
            <a:r>
              <a:rPr lang="fr-BF" sz="2800" dirty="0" err="1">
                <a:solidFill>
                  <a:srgbClr val="000000"/>
                </a:solidFill>
                <a:effectLst/>
                <a:ea typeface="Times New Roman" panose="02020603050405020304" pitchFamily="18" charset="0"/>
                <a:cs typeface="Times New Roman" panose="02020603050405020304" pitchFamily="18" charset="0"/>
              </a:rPr>
              <a:t>acknowledge</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other</a:t>
            </a:r>
            <a:r>
              <a:rPr lang="fr-BF" sz="2800" dirty="0">
                <a:solidFill>
                  <a:srgbClr val="000000"/>
                </a:solidFill>
                <a:effectLst/>
                <a:ea typeface="Times New Roman" panose="02020603050405020304" pitchFamily="18" charset="0"/>
                <a:cs typeface="Times New Roman" panose="02020603050405020304" pitchFamily="18" charset="0"/>
              </a:rPr>
              <a:t> sources of </a:t>
            </a:r>
            <a:r>
              <a:rPr lang="fr-BF" sz="2800" dirty="0" err="1">
                <a:solidFill>
                  <a:srgbClr val="000000"/>
                </a:solidFill>
                <a:effectLst/>
                <a:ea typeface="Times New Roman" panose="02020603050405020304" pitchFamily="18" charset="0"/>
                <a:cs typeface="Times New Roman" panose="02020603050405020304" pitchFamily="18" charset="0"/>
              </a:rPr>
              <a:t>agency</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including</a:t>
            </a:r>
            <a:r>
              <a:rPr lang="fr-BF" sz="2800" dirty="0">
                <a:solidFill>
                  <a:srgbClr val="000000"/>
                </a:solidFill>
                <a:effectLst/>
                <a:ea typeface="Times New Roman" panose="02020603050405020304" pitchFamily="18" charset="0"/>
                <a:cs typeface="Times New Roman" panose="02020603050405020304" pitchFamily="18" charset="0"/>
              </a:rPr>
              <a:t> culture, </a:t>
            </a:r>
            <a:r>
              <a:rPr lang="fr-BF" sz="2800" dirty="0" err="1">
                <a:solidFill>
                  <a:srgbClr val="000000"/>
                </a:solidFill>
                <a:effectLst/>
                <a:ea typeface="Times New Roman" panose="02020603050405020304" pitchFamily="18" charset="0"/>
                <a:cs typeface="Times New Roman" panose="02020603050405020304" pitchFamily="18" charset="0"/>
              </a:rPr>
              <a:t>ideas</a:t>
            </a:r>
            <a:r>
              <a:rPr lang="fr-BF" sz="2800" dirty="0">
                <a:solidFill>
                  <a:srgbClr val="000000"/>
                </a:solidFill>
                <a:effectLst/>
                <a:ea typeface="Times New Roman" panose="02020603050405020304" pitchFamily="18" charset="0"/>
                <a:cs typeface="Times New Roman" panose="02020603050405020304" pitchFamily="18" charset="0"/>
              </a:rPr>
              <a:t> and </a:t>
            </a:r>
            <a:r>
              <a:rPr lang="fr-BF" sz="2800" dirty="0" err="1">
                <a:solidFill>
                  <a:srgbClr val="000000"/>
                </a:solidFill>
                <a:effectLst/>
                <a:ea typeface="Times New Roman" panose="02020603050405020304" pitchFamily="18" charset="0"/>
                <a:cs typeface="Times New Roman" panose="02020603050405020304" pitchFamily="18" charset="0"/>
              </a:rPr>
              <a:t>norms</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that</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make</a:t>
            </a:r>
            <a:r>
              <a:rPr lang="fr-BF" sz="2800" dirty="0">
                <a:solidFill>
                  <a:srgbClr val="000000"/>
                </a:solidFill>
                <a:effectLst/>
                <a:ea typeface="Times New Roman" panose="02020603050405020304" pitchFamily="18" charset="0"/>
                <a:cs typeface="Times New Roman" panose="02020603050405020304" pitchFamily="18" charset="0"/>
              </a:rPr>
              <a:t> states and civilisations not clash, but </a:t>
            </a:r>
            <a:r>
              <a:rPr lang="fr-BF" sz="2800" dirty="0" err="1">
                <a:solidFill>
                  <a:srgbClr val="000000"/>
                </a:solidFill>
                <a:effectLst/>
                <a:ea typeface="Times New Roman" panose="02020603050405020304" pitchFamily="18" charset="0"/>
                <a:cs typeface="Times New Roman" panose="02020603050405020304" pitchFamily="18" charset="0"/>
              </a:rPr>
              <a:t>embrace</a:t>
            </a:r>
            <a:r>
              <a:rPr lang="fr-BF" sz="2800" dirty="0">
                <a:solidFill>
                  <a:srgbClr val="000000"/>
                </a:solidFill>
                <a:effectLst/>
                <a:ea typeface="Times New Roman" panose="02020603050405020304" pitchFamily="18" charset="0"/>
                <a:cs typeface="Times New Roman" panose="02020603050405020304" pitchFamily="18" charset="0"/>
              </a:rPr>
              <a:t> and </a:t>
            </a:r>
            <a:r>
              <a:rPr lang="fr-BF" sz="2800" dirty="0" err="1">
                <a:solidFill>
                  <a:srgbClr val="000000"/>
                </a:solidFill>
                <a:effectLst/>
                <a:ea typeface="Times New Roman" panose="02020603050405020304" pitchFamily="18" charset="0"/>
                <a:cs typeface="Times New Roman" panose="02020603050405020304" pitchFamily="18" charset="0"/>
              </a:rPr>
              <a:t>learn</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from</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each</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other</a:t>
            </a:r>
            <a:r>
              <a:rPr lang="fr-BF" sz="2800" dirty="0">
                <a:solidFill>
                  <a:srgbClr val="000000"/>
                </a:solidFill>
                <a:effectLst/>
                <a:ea typeface="Times New Roman" panose="02020603050405020304" pitchFamily="18" charset="0"/>
                <a:cs typeface="Times New Roman" panose="02020603050405020304" pitchFamily="18" charset="0"/>
              </a:rPr>
              <a:t>. </a:t>
            </a:r>
            <a:endParaRPr lang="tr-TR" sz="2800" dirty="0">
              <a:solidFill>
                <a:srgbClr val="000000"/>
              </a:solidFill>
              <a:effectLst/>
              <a:ea typeface="Times New Roman" panose="02020603050405020304" pitchFamily="18" charset="0"/>
              <a:cs typeface="Times New Roman" panose="02020603050405020304" pitchFamily="18" charset="0"/>
            </a:endParaRPr>
          </a:p>
          <a:p>
            <a:endParaRPr lang="fr-FR" dirty="0"/>
          </a:p>
        </p:txBody>
      </p:sp>
    </p:spTree>
    <p:extLst>
      <p:ext uri="{BB962C8B-B14F-4D97-AF65-F5344CB8AC3E}">
        <p14:creationId xmlns:p14="http://schemas.microsoft.com/office/powerpoint/2010/main" val="41318691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CA26C1-B142-42F5-95C1-4031D3B831C4}"/>
              </a:ext>
            </a:extLst>
          </p:cNvPr>
          <p:cNvSpPr>
            <a:spLocks noGrp="1"/>
          </p:cNvSpPr>
          <p:nvPr>
            <p:ph idx="1"/>
          </p:nvPr>
        </p:nvSpPr>
        <p:spPr>
          <a:xfrm>
            <a:off x="838200" y="693019"/>
            <a:ext cx="10515600" cy="5483944"/>
          </a:xfrm>
        </p:spPr>
        <p:txBody>
          <a:bodyPr>
            <a:normAutofit/>
          </a:bodyPr>
          <a:lstStyle/>
          <a:p>
            <a:pPr lvl="1" algn="just">
              <a:lnSpc>
                <a:spcPct val="107000"/>
              </a:lnSpc>
              <a:spcAft>
                <a:spcPts val="800"/>
              </a:spcAft>
            </a:pP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For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liberals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there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similar</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challenge to look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beyond</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American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hegemony</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as the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starting</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point of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investigating</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multilateralism</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and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regionalism</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and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their</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institutional</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forms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endParaRPr lang="tr-TR"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endParaRPr>
          </a:p>
          <a:p>
            <a:pPr lvl="1" algn="just">
              <a:lnSpc>
                <a:spcPct val="107000"/>
              </a:lnSpc>
              <a:spcAft>
                <a:spcPts val="800"/>
              </a:spcAft>
            </a:pP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Liberalism</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also</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needs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to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acknowledge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the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significant</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variations in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cooperative</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behaviour</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that</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exist</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in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different</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local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contexts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as no single model of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integration</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or interactions can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account</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for all or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most</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of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them</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endParaRPr lang="tr-TR"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endParaRPr>
          </a:p>
          <a:p>
            <a:pPr lvl="1" algn="just">
              <a:lnSpc>
                <a:spcPct val="107000"/>
              </a:lnSpc>
              <a:spcAft>
                <a:spcPts val="800"/>
              </a:spcAft>
            </a:pP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For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constructivism</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taking</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stock of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different</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forms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of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agency</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in the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creation</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and diffusion of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ideas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and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norms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fr-BF" sz="280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remains</a:t>
            </a:r>
            <a:r>
              <a:rPr lang="fr-BF" sz="2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 major challenge.</a:t>
            </a:r>
            <a:endParaRPr lang="fr-BF"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21936356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19A11F-2B67-4506-A9B1-9F70B8162A9E}"/>
              </a:ext>
            </a:extLst>
          </p:cNvPr>
          <p:cNvSpPr>
            <a:spLocks noGrp="1"/>
          </p:cNvSpPr>
          <p:nvPr>
            <p:ph idx="1"/>
          </p:nvPr>
        </p:nvSpPr>
        <p:spPr>
          <a:xfrm>
            <a:off x="838200" y="616017"/>
            <a:ext cx="10515600" cy="5560946"/>
          </a:xfrm>
        </p:spPr>
        <p:txBody>
          <a:bodyPr>
            <a:normAutofit lnSpcReduction="10000"/>
          </a:bodyPr>
          <a:lstStyle/>
          <a:p>
            <a:pPr algn="just"/>
            <a:r>
              <a:rPr lang="fr-BF" b="1" dirty="0" err="1">
                <a:solidFill>
                  <a:srgbClr val="000000"/>
                </a:solidFill>
                <a:effectLst/>
                <a:ea typeface="Times New Roman" panose="02020603050405020304" pitchFamily="18" charset="0"/>
                <a:cs typeface="Times New Roman" panose="02020603050405020304" pitchFamily="18" charset="0"/>
              </a:rPr>
              <a:t>Fourth</a:t>
            </a:r>
            <a:r>
              <a:rPr lang="fr-BF" b="1" dirty="0">
                <a:solidFill>
                  <a:srgbClr val="000000"/>
                </a:solidFill>
                <a:effectLst/>
                <a:ea typeface="Times New Roman" panose="02020603050405020304" pitchFamily="18" charset="0"/>
                <a:cs typeface="Times New Roman" panose="02020603050405020304" pitchFamily="18" charset="0"/>
              </a:rPr>
              <a:t>, global IR </a:t>
            </a:r>
            <a:r>
              <a:rPr lang="fr-BF" b="1" dirty="0" err="1">
                <a:solidFill>
                  <a:srgbClr val="000000"/>
                </a:solidFill>
                <a:effectLst/>
                <a:ea typeface="Times New Roman" panose="02020603050405020304" pitchFamily="18" charset="0"/>
                <a:cs typeface="Times New Roman" panose="02020603050405020304" pitchFamily="18" charset="0"/>
              </a:rPr>
              <a:t>gives</a:t>
            </a:r>
            <a:r>
              <a:rPr lang="fr-BF" b="1" dirty="0">
                <a:solidFill>
                  <a:srgbClr val="000000"/>
                </a:solidFill>
                <a:effectLst/>
                <a:ea typeface="Times New Roman" panose="02020603050405020304" pitchFamily="18" charset="0"/>
                <a:cs typeface="Times New Roman" panose="02020603050405020304" pitchFamily="18" charset="0"/>
              </a:rPr>
              <a:t> centre stage to </a:t>
            </a:r>
            <a:r>
              <a:rPr lang="fr-BF" b="1" dirty="0" err="1">
                <a:solidFill>
                  <a:srgbClr val="000000"/>
                </a:solidFill>
                <a:effectLst/>
                <a:ea typeface="Times New Roman" panose="02020603050405020304" pitchFamily="18" charset="0"/>
                <a:cs typeface="Times New Roman" panose="02020603050405020304" pitchFamily="18" charset="0"/>
              </a:rPr>
              <a:t>regions</a:t>
            </a:r>
            <a:r>
              <a:rPr lang="fr-BF" b="1" dirty="0">
                <a:solidFill>
                  <a:srgbClr val="000000"/>
                </a:solidFill>
                <a:effectLst/>
                <a:ea typeface="Times New Roman" panose="02020603050405020304" pitchFamily="18" charset="0"/>
                <a:cs typeface="Times New Roman" panose="02020603050405020304" pitchFamily="18" charset="0"/>
              </a:rPr>
              <a:t>. </a:t>
            </a:r>
            <a:endParaRPr lang="tr-TR" b="1" dirty="0">
              <a:solidFill>
                <a:srgbClr val="000000"/>
              </a:solidFill>
              <a:effectLst/>
              <a:ea typeface="Times New Roman" panose="02020603050405020304" pitchFamily="18" charset="0"/>
              <a:cs typeface="Times New Roman" panose="02020603050405020304" pitchFamily="18" charset="0"/>
            </a:endParaRPr>
          </a:p>
          <a:p>
            <a:pPr lvl="1" algn="just"/>
            <a:r>
              <a:rPr lang="fr-BF" sz="2800" dirty="0" err="1">
                <a:solidFill>
                  <a:srgbClr val="000000"/>
                </a:solidFill>
                <a:effectLst/>
                <a:ea typeface="Times New Roman" panose="02020603050405020304" pitchFamily="18" charset="0"/>
                <a:cs typeface="Times New Roman" panose="02020603050405020304" pitchFamily="18" charset="0"/>
              </a:rPr>
              <a:t>Regionalism</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today</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is</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less</a:t>
            </a:r>
            <a:r>
              <a:rPr lang="fr-BF" sz="2800" dirty="0">
                <a:solidFill>
                  <a:srgbClr val="000000"/>
                </a:solidFill>
                <a:effectLst/>
                <a:ea typeface="Times New Roman" panose="02020603050405020304" pitchFamily="18" charset="0"/>
                <a:cs typeface="Times New Roman" panose="02020603050405020304" pitchFamily="18" charset="0"/>
              </a:rPr>
              <a:t> state-</a:t>
            </a:r>
            <a:r>
              <a:rPr lang="fr-BF" sz="2800" dirty="0" err="1">
                <a:solidFill>
                  <a:srgbClr val="000000"/>
                </a:solidFill>
                <a:effectLst/>
                <a:ea typeface="Times New Roman" panose="02020603050405020304" pitchFamily="18" charset="0"/>
                <a:cs typeface="Times New Roman" panose="02020603050405020304" pitchFamily="18" charset="0"/>
              </a:rPr>
              <a:t>centric</a:t>
            </a:r>
            <a:r>
              <a:rPr lang="fr-BF" sz="2800" dirty="0">
                <a:solidFill>
                  <a:srgbClr val="000000"/>
                </a:solidFill>
                <a:effectLst/>
                <a:ea typeface="Times New Roman" panose="02020603050405020304" pitchFamily="18" charset="0"/>
                <a:cs typeface="Times New Roman" panose="02020603050405020304" pitchFamily="18" charset="0"/>
              </a:rPr>
              <a:t> and </a:t>
            </a:r>
            <a:r>
              <a:rPr lang="fr-BF" sz="2800" dirty="0" err="1">
                <a:solidFill>
                  <a:srgbClr val="000000"/>
                </a:solidFill>
                <a:effectLst/>
                <a:ea typeface="Times New Roman" panose="02020603050405020304" pitchFamily="18" charset="0"/>
                <a:cs typeface="Times New Roman" panose="02020603050405020304" pitchFamily="18" charset="0"/>
              </a:rPr>
              <a:t>encompasses</a:t>
            </a:r>
            <a:r>
              <a:rPr lang="fr-BF" sz="2800" dirty="0">
                <a:solidFill>
                  <a:srgbClr val="000000"/>
                </a:solidFill>
                <a:effectLst/>
                <a:ea typeface="Times New Roman" panose="02020603050405020304" pitchFamily="18" charset="0"/>
                <a:cs typeface="Times New Roman" panose="02020603050405020304" pitchFamily="18" charset="0"/>
              </a:rPr>
              <a:t> an </a:t>
            </a:r>
            <a:r>
              <a:rPr lang="fr-BF" sz="2800" dirty="0" err="1">
                <a:solidFill>
                  <a:srgbClr val="000000"/>
                </a:solidFill>
                <a:effectLst/>
                <a:ea typeface="Times New Roman" panose="02020603050405020304" pitchFamily="18" charset="0"/>
                <a:cs typeface="Times New Roman" panose="02020603050405020304" pitchFamily="18" charset="0"/>
              </a:rPr>
              <a:t>ever-widening</a:t>
            </a:r>
            <a:r>
              <a:rPr lang="fr-BF" sz="2800" dirty="0">
                <a:solidFill>
                  <a:srgbClr val="000000"/>
                </a:solidFill>
                <a:effectLst/>
                <a:ea typeface="Times New Roman" panose="02020603050405020304" pitchFamily="18" charset="0"/>
                <a:cs typeface="Times New Roman" panose="02020603050405020304" pitchFamily="18" charset="0"/>
              </a:rPr>
              <a:t> range of </a:t>
            </a:r>
            <a:r>
              <a:rPr lang="fr-BF" sz="2800" dirty="0" err="1">
                <a:solidFill>
                  <a:srgbClr val="000000"/>
                </a:solidFill>
                <a:effectLst/>
                <a:ea typeface="Times New Roman" panose="02020603050405020304" pitchFamily="18" charset="0"/>
                <a:cs typeface="Times New Roman" panose="02020603050405020304" pitchFamily="18" charset="0"/>
              </a:rPr>
              <a:t>actors</a:t>
            </a:r>
            <a:r>
              <a:rPr lang="fr-BF" sz="2800" dirty="0">
                <a:solidFill>
                  <a:srgbClr val="000000"/>
                </a:solidFill>
                <a:effectLst/>
                <a:ea typeface="Times New Roman" panose="02020603050405020304" pitchFamily="18" charset="0"/>
                <a:cs typeface="Times New Roman" panose="02020603050405020304" pitchFamily="18" charset="0"/>
              </a:rPr>
              <a:t> and issues. </a:t>
            </a:r>
            <a:endParaRPr lang="tr-TR" sz="2800" dirty="0">
              <a:solidFill>
                <a:srgbClr val="000000"/>
              </a:solidFill>
              <a:effectLst/>
              <a:ea typeface="Times New Roman" panose="02020603050405020304" pitchFamily="18" charset="0"/>
              <a:cs typeface="Times New Roman" panose="02020603050405020304" pitchFamily="18" charset="0"/>
            </a:endParaRPr>
          </a:p>
          <a:p>
            <a:pPr lvl="1" algn="just"/>
            <a:r>
              <a:rPr lang="fr-BF" sz="2800" dirty="0" err="1">
                <a:solidFill>
                  <a:srgbClr val="000000"/>
                </a:solidFill>
                <a:effectLst/>
                <a:ea typeface="Times New Roman" panose="02020603050405020304" pitchFamily="18" charset="0"/>
                <a:cs typeface="Times New Roman" panose="02020603050405020304" pitchFamily="18" charset="0"/>
              </a:rPr>
              <a:t>Regionalism</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is</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sometimes</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viewed</a:t>
            </a:r>
            <a:r>
              <a:rPr lang="fr-BF" sz="2800" dirty="0">
                <a:solidFill>
                  <a:srgbClr val="000000"/>
                </a:solidFill>
                <a:effectLst/>
                <a:ea typeface="Times New Roman" panose="02020603050405020304" pitchFamily="18" charset="0"/>
                <a:cs typeface="Times New Roman" panose="02020603050405020304" pitchFamily="18" charset="0"/>
              </a:rPr>
              <a:t> as the </a:t>
            </a:r>
            <a:r>
              <a:rPr lang="fr-BF" sz="2800" dirty="0" err="1">
                <a:solidFill>
                  <a:srgbClr val="000000"/>
                </a:solidFill>
                <a:effectLst/>
                <a:ea typeface="Times New Roman" panose="02020603050405020304" pitchFamily="18" charset="0"/>
                <a:cs typeface="Times New Roman" panose="02020603050405020304" pitchFamily="18" charset="0"/>
              </a:rPr>
              <a:t>antithesis</a:t>
            </a:r>
            <a:r>
              <a:rPr lang="fr-BF" sz="2800" dirty="0">
                <a:solidFill>
                  <a:srgbClr val="000000"/>
                </a:solidFill>
                <a:effectLst/>
                <a:ea typeface="Times New Roman" panose="02020603050405020304" pitchFamily="18" charset="0"/>
                <a:cs typeface="Times New Roman" panose="02020603050405020304" pitchFamily="18" charset="0"/>
              </a:rPr>
              <a:t> of </a:t>
            </a:r>
            <a:r>
              <a:rPr lang="fr-BF" sz="2800" dirty="0" err="1">
                <a:solidFill>
                  <a:srgbClr val="000000"/>
                </a:solidFill>
                <a:effectLst/>
                <a:ea typeface="Times New Roman" panose="02020603050405020304" pitchFamily="18" charset="0"/>
                <a:cs typeface="Times New Roman" panose="02020603050405020304" pitchFamily="18" charset="0"/>
              </a:rPr>
              <a:t>universalism</a:t>
            </a:r>
            <a:r>
              <a:rPr lang="fr-BF" sz="2800" dirty="0">
                <a:solidFill>
                  <a:srgbClr val="000000"/>
                </a:solidFill>
                <a:effectLst/>
                <a:ea typeface="Times New Roman" panose="02020603050405020304" pitchFamily="18" charset="0"/>
                <a:cs typeface="Times New Roman" panose="02020603050405020304" pitchFamily="18" charset="0"/>
              </a:rPr>
              <a:t>, but the   </a:t>
            </a:r>
            <a:r>
              <a:rPr lang="fr-BF" sz="2800" dirty="0" err="1">
                <a:solidFill>
                  <a:srgbClr val="000000"/>
                </a:solidFill>
                <a:effectLst/>
                <a:ea typeface="Times New Roman" panose="02020603050405020304" pitchFamily="18" charset="0"/>
                <a:cs typeface="Times New Roman" panose="02020603050405020304" pitchFamily="18" charset="0"/>
              </a:rPr>
              <a:t>two</a:t>
            </a:r>
            <a:r>
              <a:rPr lang="fr-BF" sz="2800" dirty="0">
                <a:solidFill>
                  <a:srgbClr val="000000"/>
                </a:solidFill>
                <a:effectLst/>
                <a:ea typeface="Times New Roman" panose="02020603050405020304" pitchFamily="18" charset="0"/>
                <a:cs typeface="Times New Roman" panose="02020603050405020304" pitchFamily="18" charset="0"/>
              </a:rPr>
              <a:t> can </a:t>
            </a:r>
            <a:r>
              <a:rPr lang="fr-BF" sz="2800" dirty="0" err="1">
                <a:solidFill>
                  <a:srgbClr val="000000"/>
                </a:solidFill>
                <a:effectLst/>
                <a:ea typeface="Times New Roman" panose="02020603050405020304" pitchFamily="18" charset="0"/>
                <a:cs typeface="Times New Roman" panose="02020603050405020304" pitchFamily="18" charset="0"/>
              </a:rPr>
              <a:t>be</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complimentary</a:t>
            </a:r>
            <a:r>
              <a:rPr lang="fr-BF" sz="2800" dirty="0">
                <a:solidFill>
                  <a:srgbClr val="000000"/>
                </a:solidFill>
                <a:effectLst/>
                <a:ea typeface="Times New Roman" panose="02020603050405020304" pitchFamily="18" charset="0"/>
                <a:cs typeface="Times New Roman" panose="02020603050405020304" pitchFamily="18" charset="0"/>
              </a:rPr>
              <a:t>. </a:t>
            </a:r>
            <a:endParaRPr lang="tr-TR" sz="2800" dirty="0">
              <a:solidFill>
                <a:srgbClr val="000000"/>
              </a:solidFill>
              <a:effectLst/>
              <a:ea typeface="Times New Roman" panose="02020603050405020304" pitchFamily="18" charset="0"/>
              <a:cs typeface="Times New Roman" panose="02020603050405020304" pitchFamily="18" charset="0"/>
            </a:endParaRPr>
          </a:p>
          <a:p>
            <a:pPr lvl="1" algn="just"/>
            <a:r>
              <a:rPr lang="fr-BF" sz="2800" dirty="0" err="1">
                <a:solidFill>
                  <a:srgbClr val="000000"/>
                </a:solidFill>
                <a:effectLst/>
                <a:ea typeface="Times New Roman" panose="02020603050405020304" pitchFamily="18" charset="0"/>
                <a:cs typeface="Times New Roman" panose="02020603050405020304" pitchFamily="18" charset="0"/>
              </a:rPr>
              <a:t>Groupings</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such</a:t>
            </a:r>
            <a:r>
              <a:rPr lang="fr-BF" sz="2800" dirty="0">
                <a:solidFill>
                  <a:srgbClr val="000000"/>
                </a:solidFill>
                <a:effectLst/>
                <a:ea typeface="Times New Roman" panose="02020603050405020304" pitchFamily="18" charset="0"/>
                <a:cs typeface="Times New Roman" panose="02020603050405020304" pitchFamily="18" charset="0"/>
              </a:rPr>
              <a:t> as the European Union (EU), Association of </a:t>
            </a:r>
            <a:r>
              <a:rPr lang="fr-BF" sz="2800" dirty="0" err="1">
                <a:solidFill>
                  <a:srgbClr val="000000"/>
                </a:solidFill>
                <a:effectLst/>
                <a:ea typeface="Times New Roman" panose="02020603050405020304" pitchFamily="18" charset="0"/>
                <a:cs typeface="Times New Roman" panose="02020603050405020304" pitchFamily="18" charset="0"/>
              </a:rPr>
              <a:t>Southeast</a:t>
            </a:r>
            <a:r>
              <a:rPr lang="fr-BF" sz="2800" dirty="0">
                <a:solidFill>
                  <a:srgbClr val="000000"/>
                </a:solidFill>
                <a:effectLst/>
                <a:ea typeface="Times New Roman" panose="02020603050405020304" pitchFamily="18" charset="0"/>
                <a:cs typeface="Times New Roman" panose="02020603050405020304" pitchFamily="18" charset="0"/>
              </a:rPr>
              <a:t> Asian Nations (ASEAN), and the </a:t>
            </a:r>
            <a:r>
              <a:rPr lang="fr-BF" sz="2800" dirty="0" err="1">
                <a:solidFill>
                  <a:srgbClr val="000000"/>
                </a:solidFill>
                <a:effectLst/>
                <a:ea typeface="Times New Roman" panose="02020603050405020304" pitchFamily="18" charset="0"/>
                <a:cs typeface="Times New Roman" panose="02020603050405020304" pitchFamily="18" charset="0"/>
              </a:rPr>
              <a:t>African</a:t>
            </a:r>
            <a:r>
              <a:rPr lang="fr-BF" sz="2800" dirty="0">
                <a:solidFill>
                  <a:srgbClr val="000000"/>
                </a:solidFill>
                <a:effectLst/>
                <a:ea typeface="Times New Roman" panose="02020603050405020304" pitchFamily="18" charset="0"/>
                <a:cs typeface="Times New Roman" panose="02020603050405020304" pitchFamily="18" charset="0"/>
              </a:rPr>
              <a:t> Union (AU) </a:t>
            </a:r>
            <a:r>
              <a:rPr lang="fr-BF" sz="2800" dirty="0" err="1">
                <a:solidFill>
                  <a:srgbClr val="000000"/>
                </a:solidFill>
                <a:effectLst/>
                <a:ea typeface="Times New Roman" panose="02020603050405020304" pitchFamily="18" charset="0"/>
                <a:cs typeface="Times New Roman" panose="02020603050405020304" pitchFamily="18" charset="0"/>
              </a:rPr>
              <a:t>actually</a:t>
            </a:r>
            <a:r>
              <a:rPr lang="fr-BF" sz="2800" dirty="0">
                <a:solidFill>
                  <a:srgbClr val="000000"/>
                </a:solidFill>
                <a:effectLst/>
                <a:ea typeface="Times New Roman" panose="02020603050405020304" pitchFamily="18" charset="0"/>
                <a:cs typeface="Times New Roman" panose="02020603050405020304" pitchFamily="18" charset="0"/>
              </a:rPr>
              <a:t> compliment the </a:t>
            </a:r>
            <a:r>
              <a:rPr lang="fr-BF" sz="2800" dirty="0" err="1">
                <a:solidFill>
                  <a:srgbClr val="000000"/>
                </a:solidFill>
                <a:effectLst/>
                <a:ea typeface="Times New Roman" panose="02020603050405020304" pitchFamily="18" charset="0"/>
                <a:cs typeface="Times New Roman" panose="02020603050405020304" pitchFamily="18" charset="0"/>
              </a:rPr>
              <a:t>role</a:t>
            </a:r>
            <a:r>
              <a:rPr lang="fr-BF" sz="2800" dirty="0">
                <a:solidFill>
                  <a:srgbClr val="000000"/>
                </a:solidFill>
                <a:effectLst/>
                <a:ea typeface="Times New Roman" panose="02020603050405020304" pitchFamily="18" charset="0"/>
                <a:cs typeface="Times New Roman" panose="02020603050405020304" pitchFamily="18" charset="0"/>
              </a:rPr>
              <a:t> of the United Nations in </a:t>
            </a:r>
            <a:r>
              <a:rPr lang="fr-BF" sz="2800" dirty="0" err="1">
                <a:solidFill>
                  <a:srgbClr val="000000"/>
                </a:solidFill>
                <a:effectLst/>
                <a:ea typeface="Times New Roman" panose="02020603050405020304" pitchFamily="18" charset="0"/>
                <a:cs typeface="Times New Roman" panose="02020603050405020304" pitchFamily="18" charset="0"/>
              </a:rPr>
              <a:t>peacekeeping</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humanitarian</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operations</a:t>
            </a:r>
            <a:r>
              <a:rPr lang="fr-BF" sz="2800" dirty="0">
                <a:solidFill>
                  <a:srgbClr val="000000"/>
                </a:solidFill>
                <a:effectLst/>
                <a:ea typeface="Times New Roman" panose="02020603050405020304" pitchFamily="18" charset="0"/>
                <a:cs typeface="Times New Roman" panose="02020603050405020304" pitchFamily="18" charset="0"/>
              </a:rPr>
              <a:t> and </a:t>
            </a:r>
            <a:r>
              <a:rPr lang="fr-BF" sz="2800" dirty="0" err="1">
                <a:solidFill>
                  <a:srgbClr val="000000"/>
                </a:solidFill>
                <a:effectLst/>
                <a:ea typeface="Times New Roman" panose="02020603050405020304" pitchFamily="18" charset="0"/>
                <a:cs typeface="Times New Roman" panose="02020603050405020304" pitchFamily="18" charset="0"/>
              </a:rPr>
              <a:t>conflict</a:t>
            </a:r>
            <a:r>
              <a:rPr lang="fr-BF" sz="2800" dirty="0">
                <a:solidFill>
                  <a:srgbClr val="000000"/>
                </a:solidFill>
                <a:effectLst/>
                <a:ea typeface="Times New Roman" panose="02020603050405020304" pitchFamily="18" charset="0"/>
                <a:cs typeface="Times New Roman" panose="02020603050405020304" pitchFamily="18" charset="0"/>
              </a:rPr>
              <a:t> management. </a:t>
            </a:r>
            <a:endParaRPr lang="tr-TR" sz="2800" dirty="0">
              <a:solidFill>
                <a:srgbClr val="000000"/>
              </a:solidFill>
              <a:effectLst/>
              <a:ea typeface="Times New Roman" panose="02020603050405020304" pitchFamily="18" charset="0"/>
              <a:cs typeface="Times New Roman" panose="02020603050405020304" pitchFamily="18" charset="0"/>
            </a:endParaRPr>
          </a:p>
          <a:p>
            <a:pPr lvl="1" algn="just"/>
            <a:r>
              <a:rPr lang="fr-BF" sz="2800" dirty="0">
                <a:solidFill>
                  <a:srgbClr val="000000"/>
                </a:solidFill>
                <a:effectLst/>
                <a:ea typeface="Times New Roman" panose="02020603050405020304" pitchFamily="18" charset="0"/>
                <a:cs typeface="Times New Roman" panose="02020603050405020304" pitchFamily="18" charset="0"/>
              </a:rPr>
              <a:t>The </a:t>
            </a:r>
            <a:r>
              <a:rPr lang="fr-BF" sz="2800" dirty="0" err="1">
                <a:solidFill>
                  <a:srgbClr val="000000"/>
                </a:solidFill>
                <a:effectLst/>
                <a:ea typeface="Times New Roman" panose="02020603050405020304" pitchFamily="18" charset="0"/>
                <a:cs typeface="Times New Roman" panose="02020603050405020304" pitchFamily="18" charset="0"/>
              </a:rPr>
              <a:t>study</a:t>
            </a:r>
            <a:r>
              <a:rPr lang="fr-BF" sz="2800" dirty="0">
                <a:solidFill>
                  <a:srgbClr val="000000"/>
                </a:solidFill>
                <a:effectLst/>
                <a:ea typeface="Times New Roman" panose="02020603050405020304" pitchFamily="18" charset="0"/>
                <a:cs typeface="Times New Roman" panose="02020603050405020304" pitchFamily="18" charset="0"/>
              </a:rPr>
              <a:t> of </a:t>
            </a:r>
            <a:r>
              <a:rPr lang="fr-BF" sz="2800" dirty="0" err="1">
                <a:solidFill>
                  <a:srgbClr val="000000"/>
                </a:solidFill>
                <a:effectLst/>
                <a:ea typeface="Times New Roman" panose="02020603050405020304" pitchFamily="18" charset="0"/>
                <a:cs typeface="Times New Roman" panose="02020603050405020304" pitchFamily="18" charset="0"/>
              </a:rPr>
              <a:t>regions</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is</a:t>
            </a:r>
            <a:r>
              <a:rPr lang="fr-BF" sz="2800" dirty="0">
                <a:solidFill>
                  <a:srgbClr val="000000"/>
                </a:solidFill>
                <a:effectLst/>
                <a:ea typeface="Times New Roman" panose="02020603050405020304" pitchFamily="18" charset="0"/>
                <a:cs typeface="Times New Roman" panose="02020603050405020304" pitchFamily="18" charset="0"/>
              </a:rPr>
              <a:t> not </a:t>
            </a:r>
            <a:r>
              <a:rPr lang="fr-BF" sz="2800" dirty="0" err="1">
                <a:solidFill>
                  <a:srgbClr val="000000"/>
                </a:solidFill>
                <a:effectLst/>
                <a:ea typeface="Times New Roman" panose="02020603050405020304" pitchFamily="18" charset="0"/>
                <a:cs typeface="Times New Roman" panose="02020603050405020304" pitchFamily="18" charset="0"/>
              </a:rPr>
              <a:t>just</a:t>
            </a:r>
            <a:r>
              <a:rPr lang="fr-BF" sz="2800" dirty="0">
                <a:solidFill>
                  <a:srgbClr val="000000"/>
                </a:solidFill>
                <a:effectLst/>
                <a:ea typeface="Times New Roman" panose="02020603050405020304" pitchFamily="18" charset="0"/>
                <a:cs typeface="Times New Roman" panose="02020603050405020304" pitchFamily="18" charset="0"/>
              </a:rPr>
              <a:t> about how </a:t>
            </a:r>
            <a:r>
              <a:rPr lang="fr-BF" sz="2800" dirty="0" err="1">
                <a:solidFill>
                  <a:srgbClr val="000000"/>
                </a:solidFill>
                <a:effectLst/>
                <a:ea typeface="Times New Roman" panose="02020603050405020304" pitchFamily="18" charset="0"/>
                <a:cs typeface="Times New Roman" panose="02020603050405020304" pitchFamily="18" charset="0"/>
              </a:rPr>
              <a:t>regions</a:t>
            </a:r>
            <a:r>
              <a:rPr lang="fr-BF" sz="2800" dirty="0">
                <a:solidFill>
                  <a:srgbClr val="000000"/>
                </a:solidFill>
                <a:effectLst/>
                <a:ea typeface="Times New Roman" panose="02020603050405020304" pitchFamily="18" charset="0"/>
                <a:cs typeface="Times New Roman" panose="02020603050405020304" pitchFamily="18" charset="0"/>
              </a:rPr>
              <a:t> self-organise </a:t>
            </a:r>
            <a:r>
              <a:rPr lang="fr-BF" sz="2800" dirty="0" err="1">
                <a:solidFill>
                  <a:srgbClr val="000000"/>
                </a:solidFill>
                <a:effectLst/>
                <a:ea typeface="Times New Roman" panose="02020603050405020304" pitchFamily="18" charset="0"/>
                <a:cs typeface="Times New Roman" panose="02020603050405020304" pitchFamily="18" charset="0"/>
              </a:rPr>
              <a:t>their</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economic</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political</a:t>
            </a:r>
            <a:r>
              <a:rPr lang="fr-BF" sz="2800" dirty="0">
                <a:solidFill>
                  <a:srgbClr val="000000"/>
                </a:solidFill>
                <a:effectLst/>
                <a:ea typeface="Times New Roman" panose="02020603050405020304" pitchFamily="18" charset="0"/>
                <a:cs typeface="Times New Roman" panose="02020603050405020304" pitchFamily="18" charset="0"/>
              </a:rPr>
              <a:t> and cultural </a:t>
            </a:r>
            <a:r>
              <a:rPr lang="fr-BF" sz="2800" dirty="0" err="1">
                <a:solidFill>
                  <a:srgbClr val="000000"/>
                </a:solidFill>
                <a:effectLst/>
                <a:ea typeface="Times New Roman" panose="02020603050405020304" pitchFamily="18" charset="0"/>
                <a:cs typeface="Times New Roman" panose="02020603050405020304" pitchFamily="18" charset="0"/>
              </a:rPr>
              <a:t>space</a:t>
            </a:r>
            <a:r>
              <a:rPr lang="fr-BF" sz="2800" dirty="0">
                <a:solidFill>
                  <a:srgbClr val="000000"/>
                </a:solidFill>
                <a:effectLst/>
                <a:ea typeface="Times New Roman" panose="02020603050405020304" pitchFamily="18" charset="0"/>
                <a:cs typeface="Times New Roman" panose="02020603050405020304" pitchFamily="18" charset="0"/>
              </a:rPr>
              <a:t> – </a:t>
            </a:r>
            <a:r>
              <a:rPr lang="fr-BF" sz="2800" dirty="0" err="1">
                <a:solidFill>
                  <a:srgbClr val="000000"/>
                </a:solidFill>
                <a:effectLst/>
                <a:ea typeface="Times New Roman" panose="02020603050405020304" pitchFamily="18" charset="0"/>
                <a:cs typeface="Times New Roman" panose="02020603050405020304" pitchFamily="18" charset="0"/>
              </a:rPr>
              <a:t>it</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is</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also</a:t>
            </a:r>
            <a:r>
              <a:rPr lang="fr-BF" sz="2800" dirty="0">
                <a:solidFill>
                  <a:srgbClr val="000000"/>
                </a:solidFill>
                <a:effectLst/>
                <a:ea typeface="Times New Roman" panose="02020603050405020304" pitchFamily="18" charset="0"/>
                <a:cs typeface="Times New Roman" panose="02020603050405020304" pitchFamily="18" charset="0"/>
              </a:rPr>
              <a:t> about how </a:t>
            </a:r>
            <a:r>
              <a:rPr lang="fr-BF" sz="2800" dirty="0" err="1">
                <a:solidFill>
                  <a:srgbClr val="000000"/>
                </a:solidFill>
                <a:effectLst/>
                <a:ea typeface="Times New Roman" panose="02020603050405020304" pitchFamily="18" charset="0"/>
                <a:cs typeface="Times New Roman" panose="02020603050405020304" pitchFamily="18" charset="0"/>
              </a:rPr>
              <a:t>they</a:t>
            </a:r>
            <a:r>
              <a:rPr lang="fr-BF" sz="2800" dirty="0">
                <a:solidFill>
                  <a:srgbClr val="000000"/>
                </a:solidFill>
                <a:effectLst/>
                <a:ea typeface="Times New Roman" panose="02020603050405020304" pitchFamily="18" charset="0"/>
                <a:cs typeface="Times New Roman" panose="02020603050405020304" pitchFamily="18" charset="0"/>
              </a:rPr>
              <a:t> relate to </a:t>
            </a:r>
            <a:r>
              <a:rPr lang="fr-BF" sz="2800" dirty="0" err="1">
                <a:solidFill>
                  <a:srgbClr val="000000"/>
                </a:solidFill>
                <a:effectLst/>
                <a:ea typeface="Times New Roman" panose="02020603050405020304" pitchFamily="18" charset="0"/>
                <a:cs typeface="Times New Roman" panose="02020603050405020304" pitchFamily="18" charset="0"/>
              </a:rPr>
              <a:t>each</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other</a:t>
            </a:r>
            <a:r>
              <a:rPr lang="fr-BF" sz="2800" dirty="0">
                <a:solidFill>
                  <a:srgbClr val="000000"/>
                </a:solidFill>
                <a:effectLst/>
                <a:ea typeface="Times New Roman" panose="02020603050405020304" pitchFamily="18" charset="0"/>
                <a:cs typeface="Times New Roman" panose="02020603050405020304" pitchFamily="18" charset="0"/>
              </a:rPr>
              <a:t> to </a:t>
            </a:r>
            <a:r>
              <a:rPr lang="fr-BF" sz="2800" dirty="0" err="1">
                <a:solidFill>
                  <a:srgbClr val="000000"/>
                </a:solidFill>
                <a:effectLst/>
                <a:ea typeface="Times New Roman" panose="02020603050405020304" pitchFamily="18" charset="0"/>
                <a:cs typeface="Times New Roman" panose="02020603050405020304" pitchFamily="18" charset="0"/>
              </a:rPr>
              <a:t>shape</a:t>
            </a:r>
            <a:r>
              <a:rPr lang="fr-BF" sz="2800" dirty="0">
                <a:solidFill>
                  <a:srgbClr val="000000"/>
                </a:solidFill>
                <a:effectLst/>
                <a:ea typeface="Times New Roman" panose="02020603050405020304" pitchFamily="18" charset="0"/>
                <a:cs typeface="Times New Roman" panose="02020603050405020304" pitchFamily="18" charset="0"/>
              </a:rPr>
              <a:t> global </a:t>
            </a:r>
            <a:r>
              <a:rPr lang="fr-BF" sz="2800" dirty="0" err="1">
                <a:solidFill>
                  <a:srgbClr val="000000"/>
                </a:solidFill>
                <a:effectLst/>
                <a:ea typeface="Times New Roman" panose="02020603050405020304" pitchFamily="18" charset="0"/>
                <a:cs typeface="Times New Roman" panose="02020603050405020304" pitchFamily="18" charset="0"/>
              </a:rPr>
              <a:t>order</a:t>
            </a:r>
            <a:r>
              <a:rPr lang="fr-BF" sz="2800" dirty="0">
                <a:solidFill>
                  <a:srgbClr val="000000"/>
                </a:solidFill>
                <a:effectLst/>
                <a:ea typeface="Times New Roman" panose="02020603050405020304" pitchFamily="18" charset="0"/>
                <a:cs typeface="Times New Roman" panose="02020603050405020304" pitchFamily="18" charset="0"/>
              </a:rPr>
              <a:t>.</a:t>
            </a:r>
            <a:endParaRPr lang="tr-TR" sz="2800" dirty="0">
              <a:solidFill>
                <a:srgbClr val="000000"/>
              </a:solidFill>
              <a:effectLst/>
              <a:ea typeface="Times New Roman" panose="02020603050405020304" pitchFamily="18" charset="0"/>
              <a:cs typeface="Times New Roman" panose="02020603050405020304" pitchFamily="18" charset="0"/>
            </a:endParaRPr>
          </a:p>
          <a:p>
            <a:pPr lvl="1" algn="just"/>
            <a:r>
              <a:rPr lang="fr-BF" sz="2800" dirty="0">
                <a:solidFill>
                  <a:srgbClr val="000000"/>
                </a:solidFill>
                <a:effectLst/>
                <a:ea typeface="Times New Roman" panose="02020603050405020304" pitchFamily="18" charset="0"/>
                <a:cs typeface="Times New Roman" panose="02020603050405020304" pitchFamily="18" charset="0"/>
              </a:rPr>
              <a:t> In addition, </a:t>
            </a:r>
            <a:r>
              <a:rPr lang="fr-BF" sz="2800" dirty="0" err="1">
                <a:solidFill>
                  <a:srgbClr val="000000"/>
                </a:solidFill>
                <a:effectLst/>
                <a:ea typeface="Times New Roman" panose="02020603050405020304" pitchFamily="18" charset="0"/>
                <a:cs typeface="Times New Roman" panose="02020603050405020304" pitchFamily="18" charset="0"/>
              </a:rPr>
              <a:t>focusing</a:t>
            </a:r>
            <a:r>
              <a:rPr lang="fr-BF" sz="2800" dirty="0">
                <a:solidFill>
                  <a:srgbClr val="000000"/>
                </a:solidFill>
                <a:effectLst/>
                <a:ea typeface="Times New Roman" panose="02020603050405020304" pitchFamily="18" charset="0"/>
                <a:cs typeface="Times New Roman" panose="02020603050405020304" pitchFamily="18" charset="0"/>
              </a:rPr>
              <a:t> on </a:t>
            </a:r>
            <a:r>
              <a:rPr lang="fr-BF" sz="2800" dirty="0" err="1">
                <a:solidFill>
                  <a:srgbClr val="000000"/>
                </a:solidFill>
                <a:effectLst/>
                <a:ea typeface="Times New Roman" panose="02020603050405020304" pitchFamily="18" charset="0"/>
                <a:cs typeface="Times New Roman" panose="02020603050405020304" pitchFamily="18" charset="0"/>
              </a:rPr>
              <a:t>regions</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is</a:t>
            </a:r>
            <a:r>
              <a:rPr lang="fr-BF" sz="2800" dirty="0">
                <a:solidFill>
                  <a:srgbClr val="000000"/>
                </a:solidFill>
                <a:effectLst/>
                <a:ea typeface="Times New Roman" panose="02020603050405020304" pitchFamily="18" charset="0"/>
                <a:cs typeface="Times New Roman" panose="02020603050405020304" pitchFamily="18" charset="0"/>
              </a:rPr>
              <a:t> central to </a:t>
            </a:r>
            <a:r>
              <a:rPr lang="fr-BF" sz="2800" dirty="0" err="1">
                <a:solidFill>
                  <a:srgbClr val="000000"/>
                </a:solidFill>
                <a:effectLst/>
                <a:ea typeface="Times New Roman" panose="02020603050405020304" pitchFamily="18" charset="0"/>
                <a:cs typeface="Times New Roman" panose="02020603050405020304" pitchFamily="18" charset="0"/>
              </a:rPr>
              <a:t>forging</a:t>
            </a:r>
            <a:r>
              <a:rPr lang="fr-BF" sz="2800" dirty="0">
                <a:solidFill>
                  <a:srgbClr val="000000"/>
                </a:solidFill>
                <a:effectLst/>
                <a:ea typeface="Times New Roman" panose="02020603050405020304" pitchFamily="18" charset="0"/>
                <a:cs typeface="Times New Roman" panose="02020603050405020304" pitchFamily="18" charset="0"/>
              </a:rPr>
              <a:t> a close </a:t>
            </a:r>
            <a:r>
              <a:rPr lang="fr-BF" sz="2800" dirty="0" err="1">
                <a:solidFill>
                  <a:srgbClr val="000000"/>
                </a:solidFill>
                <a:effectLst/>
                <a:ea typeface="Times New Roman" panose="02020603050405020304" pitchFamily="18" charset="0"/>
                <a:cs typeface="Times New Roman" panose="02020603050405020304" pitchFamily="18" charset="0"/>
              </a:rPr>
              <a:t>integration</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between</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disciplinary</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approaches</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which</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often</a:t>
            </a:r>
            <a:r>
              <a:rPr lang="fr-BF" sz="2800" dirty="0">
                <a:solidFill>
                  <a:srgbClr val="000000"/>
                </a:solidFill>
                <a:effectLst/>
                <a:ea typeface="Times New Roman" panose="02020603050405020304" pitchFamily="18" charset="0"/>
                <a:cs typeface="Times New Roman" panose="02020603050405020304" pitchFamily="18" charset="0"/>
              </a:rPr>
              <a:t> have a global scope) and area (or </a:t>
            </a:r>
            <a:r>
              <a:rPr lang="fr-BF" sz="2800" dirty="0" err="1">
                <a:solidFill>
                  <a:srgbClr val="000000"/>
                </a:solidFill>
                <a:effectLst/>
                <a:ea typeface="Times New Roman" panose="02020603050405020304" pitchFamily="18" charset="0"/>
                <a:cs typeface="Times New Roman" panose="02020603050405020304" pitchFamily="18" charset="0"/>
              </a:rPr>
              <a:t>regional</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studies</a:t>
            </a:r>
            <a:r>
              <a:rPr lang="fr-BF" sz="2800" dirty="0">
                <a:solidFill>
                  <a:srgbClr val="000000"/>
                </a:solidFill>
                <a:effectLst/>
                <a:ea typeface="Times New Roman" panose="02020603050405020304" pitchFamily="18" charset="0"/>
                <a:cs typeface="Times New Roman" panose="02020603050405020304" pitchFamily="18" charset="0"/>
              </a:rPr>
              <a:t>.</a:t>
            </a:r>
            <a:endParaRPr lang="fr-BF" sz="2800" dirty="0">
              <a:effectLst/>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35941838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B2B438-92B6-4C25-AD6B-E062313FF4D4}"/>
              </a:ext>
            </a:extLst>
          </p:cNvPr>
          <p:cNvSpPr>
            <a:spLocks noGrp="1"/>
          </p:cNvSpPr>
          <p:nvPr>
            <p:ph idx="1"/>
          </p:nvPr>
        </p:nvSpPr>
        <p:spPr>
          <a:xfrm>
            <a:off x="838200" y="413886"/>
            <a:ext cx="10515600" cy="5763077"/>
          </a:xfrm>
        </p:spPr>
        <p:txBody>
          <a:bodyPr>
            <a:noAutofit/>
          </a:bodyPr>
          <a:lstStyle/>
          <a:p>
            <a:pPr algn="just"/>
            <a:r>
              <a:rPr lang="fr-BF" sz="2400" b="1" dirty="0" err="1">
                <a:solidFill>
                  <a:srgbClr val="000000"/>
                </a:solidFill>
                <a:effectLst/>
                <a:ea typeface="Times New Roman" panose="02020603050405020304" pitchFamily="18" charset="0"/>
                <a:cs typeface="Times New Roman" panose="02020603050405020304" pitchFamily="18" charset="0"/>
              </a:rPr>
              <a:t>Fifth</a:t>
            </a:r>
            <a:r>
              <a:rPr lang="fr-BF" sz="2400" b="1" dirty="0">
                <a:solidFill>
                  <a:srgbClr val="000000"/>
                </a:solidFill>
                <a:effectLst/>
                <a:ea typeface="Times New Roman" panose="02020603050405020304" pitchFamily="18" charset="0"/>
                <a:cs typeface="Times New Roman" panose="02020603050405020304" pitchFamily="18" charset="0"/>
              </a:rPr>
              <a:t>, a </a:t>
            </a:r>
            <a:r>
              <a:rPr lang="fr-BF" sz="2400" b="1" dirty="0" err="1">
                <a:solidFill>
                  <a:srgbClr val="000000"/>
                </a:solidFill>
                <a:effectLst/>
                <a:ea typeface="Times New Roman" panose="02020603050405020304" pitchFamily="18" charset="0"/>
                <a:cs typeface="Times New Roman" panose="02020603050405020304" pitchFamily="18" charset="0"/>
              </a:rPr>
              <a:t>truly</a:t>
            </a:r>
            <a:r>
              <a:rPr lang="fr-BF" sz="2400" b="1" dirty="0">
                <a:solidFill>
                  <a:srgbClr val="000000"/>
                </a:solidFill>
                <a:effectLst/>
                <a:ea typeface="Times New Roman" panose="02020603050405020304" pitchFamily="18" charset="0"/>
                <a:cs typeface="Times New Roman" panose="02020603050405020304" pitchFamily="18" charset="0"/>
              </a:rPr>
              <a:t> global IR </a:t>
            </a:r>
            <a:r>
              <a:rPr lang="fr-BF" sz="2400" b="1" dirty="0" err="1">
                <a:solidFill>
                  <a:srgbClr val="000000"/>
                </a:solidFill>
                <a:effectLst/>
                <a:ea typeface="Times New Roman" panose="02020603050405020304" pitchFamily="18" charset="0"/>
                <a:cs typeface="Times New Roman" panose="02020603050405020304" pitchFamily="18" charset="0"/>
              </a:rPr>
              <a:t>cannot</a:t>
            </a:r>
            <a:r>
              <a:rPr lang="fr-BF" sz="2400" b="1" dirty="0">
                <a:solidFill>
                  <a:srgbClr val="000000"/>
                </a:solidFill>
                <a:effectLst/>
                <a:ea typeface="Times New Roman" panose="02020603050405020304" pitchFamily="18" charset="0"/>
                <a:cs typeface="Times New Roman" panose="02020603050405020304" pitchFamily="18" charset="0"/>
              </a:rPr>
              <a:t> </a:t>
            </a:r>
            <a:r>
              <a:rPr lang="fr-BF" sz="2400" b="1" dirty="0" err="1">
                <a:solidFill>
                  <a:srgbClr val="000000"/>
                </a:solidFill>
                <a:effectLst/>
                <a:ea typeface="Times New Roman" panose="02020603050405020304" pitchFamily="18" charset="0"/>
                <a:cs typeface="Times New Roman" panose="02020603050405020304" pitchFamily="18" charset="0"/>
              </a:rPr>
              <a:t>be</a:t>
            </a:r>
            <a:r>
              <a:rPr lang="fr-BF" sz="2400" b="1" dirty="0">
                <a:solidFill>
                  <a:srgbClr val="000000"/>
                </a:solidFill>
                <a:effectLst/>
                <a:ea typeface="Times New Roman" panose="02020603050405020304" pitchFamily="18" charset="0"/>
                <a:cs typeface="Times New Roman" panose="02020603050405020304" pitchFamily="18" charset="0"/>
              </a:rPr>
              <a:t> </a:t>
            </a:r>
            <a:r>
              <a:rPr lang="fr-BF" sz="2400" b="1" dirty="0" err="1">
                <a:solidFill>
                  <a:srgbClr val="000000"/>
                </a:solidFill>
                <a:effectLst/>
                <a:ea typeface="Times New Roman" panose="02020603050405020304" pitchFamily="18" charset="0"/>
                <a:cs typeface="Times New Roman" panose="02020603050405020304" pitchFamily="18" charset="0"/>
              </a:rPr>
              <a:t>based</a:t>
            </a:r>
            <a:r>
              <a:rPr lang="fr-BF" sz="2400" b="1" dirty="0">
                <a:solidFill>
                  <a:srgbClr val="000000"/>
                </a:solidFill>
                <a:effectLst/>
                <a:ea typeface="Times New Roman" panose="02020603050405020304" pitchFamily="18" charset="0"/>
                <a:cs typeface="Times New Roman" panose="02020603050405020304" pitchFamily="18" charset="0"/>
              </a:rPr>
              <a:t> on cultural </a:t>
            </a:r>
            <a:r>
              <a:rPr lang="fr-BF" sz="2400" b="1" dirty="0" err="1">
                <a:solidFill>
                  <a:srgbClr val="000000"/>
                </a:solidFill>
                <a:effectLst/>
                <a:ea typeface="Times New Roman" panose="02020603050405020304" pitchFamily="18" charset="0"/>
                <a:cs typeface="Times New Roman" panose="02020603050405020304" pitchFamily="18" charset="0"/>
              </a:rPr>
              <a:t>exceptionalism</a:t>
            </a:r>
            <a:r>
              <a:rPr lang="fr-BF" sz="2400" b="1" dirty="0">
                <a:solidFill>
                  <a:srgbClr val="000000"/>
                </a:solidFill>
                <a:effectLst/>
                <a:ea typeface="Times New Roman" panose="02020603050405020304" pitchFamily="18" charset="0"/>
                <a:cs typeface="Times New Roman" panose="02020603050405020304" pitchFamily="18" charset="0"/>
              </a:rPr>
              <a:t> and </a:t>
            </a:r>
            <a:r>
              <a:rPr lang="fr-BF" sz="2400" b="1" dirty="0" err="1">
                <a:solidFill>
                  <a:srgbClr val="000000"/>
                </a:solidFill>
                <a:effectLst/>
                <a:ea typeface="Times New Roman" panose="02020603050405020304" pitchFamily="18" charset="0"/>
                <a:cs typeface="Times New Roman" panose="02020603050405020304" pitchFamily="18" charset="0"/>
              </a:rPr>
              <a:t>parochialism</a:t>
            </a:r>
            <a:r>
              <a:rPr lang="fr-BF" sz="2400" b="1" dirty="0">
                <a:solidFill>
                  <a:srgbClr val="000000"/>
                </a:solidFill>
                <a:effectLst/>
                <a:ea typeface="Times New Roman" panose="02020603050405020304" pitchFamily="18" charset="0"/>
                <a:cs typeface="Times New Roman" panose="02020603050405020304" pitchFamily="18" charset="0"/>
              </a:rPr>
              <a:t>. </a:t>
            </a:r>
            <a:endParaRPr lang="tr-TR" sz="2400" b="1" dirty="0">
              <a:solidFill>
                <a:srgbClr val="000000"/>
              </a:solidFill>
              <a:effectLst/>
              <a:ea typeface="Times New Roman" panose="02020603050405020304" pitchFamily="18" charset="0"/>
              <a:cs typeface="Times New Roman" panose="02020603050405020304" pitchFamily="18" charset="0"/>
            </a:endParaRPr>
          </a:p>
          <a:p>
            <a:pPr lvl="1" algn="just"/>
            <a:r>
              <a:rPr lang="fr-BF" dirty="0" err="1">
                <a:solidFill>
                  <a:srgbClr val="000000"/>
                </a:solidFill>
                <a:effectLst/>
                <a:ea typeface="Times New Roman" panose="02020603050405020304" pitchFamily="18" charset="0"/>
                <a:cs typeface="Times New Roman" panose="02020603050405020304" pitchFamily="18" charset="0"/>
              </a:rPr>
              <a:t>Exceptionalism</a:t>
            </a:r>
            <a:r>
              <a:rPr lang="fr-BF" dirty="0">
                <a:solidFill>
                  <a:srgbClr val="000000"/>
                </a:solidFill>
                <a:effectLst/>
                <a:ea typeface="Times New Roman" panose="02020603050405020304" pitchFamily="18" charset="0"/>
                <a:cs typeface="Times New Roman" panose="02020603050405020304" pitchFamily="18" charset="0"/>
              </a:rPr>
              <a:t> </a:t>
            </a:r>
            <a:r>
              <a:rPr lang="fr-BF" dirty="0" err="1">
                <a:solidFill>
                  <a:srgbClr val="000000"/>
                </a:solidFill>
                <a:effectLst/>
                <a:ea typeface="Times New Roman" panose="02020603050405020304" pitchFamily="18" charset="0"/>
                <a:cs typeface="Times New Roman" panose="02020603050405020304" pitchFamily="18" charset="0"/>
              </a:rPr>
              <a:t>is</a:t>
            </a:r>
            <a:r>
              <a:rPr lang="fr-BF" dirty="0">
                <a:solidFill>
                  <a:srgbClr val="000000"/>
                </a:solidFill>
                <a:effectLst/>
                <a:ea typeface="Times New Roman" panose="02020603050405020304" pitchFamily="18" charset="0"/>
                <a:cs typeface="Times New Roman" panose="02020603050405020304" pitchFamily="18" charset="0"/>
              </a:rPr>
              <a:t> the </a:t>
            </a:r>
            <a:r>
              <a:rPr lang="fr-BF" dirty="0" err="1">
                <a:solidFill>
                  <a:srgbClr val="000000"/>
                </a:solidFill>
                <a:effectLst/>
                <a:ea typeface="Times New Roman" panose="02020603050405020304" pitchFamily="18" charset="0"/>
                <a:cs typeface="Times New Roman" panose="02020603050405020304" pitchFamily="18" charset="0"/>
              </a:rPr>
              <a:t>tendency</a:t>
            </a:r>
            <a:r>
              <a:rPr lang="fr-BF" dirty="0">
                <a:solidFill>
                  <a:srgbClr val="000000"/>
                </a:solidFill>
                <a:effectLst/>
                <a:ea typeface="Times New Roman" panose="02020603050405020304" pitchFamily="18" charset="0"/>
                <a:cs typeface="Times New Roman" panose="02020603050405020304" pitchFamily="18" charset="0"/>
              </a:rPr>
              <a:t> to </a:t>
            </a:r>
            <a:r>
              <a:rPr lang="fr-BF" dirty="0" err="1">
                <a:solidFill>
                  <a:srgbClr val="000000"/>
                </a:solidFill>
                <a:effectLst/>
                <a:ea typeface="Times New Roman" panose="02020603050405020304" pitchFamily="18" charset="0"/>
                <a:cs typeface="Times New Roman" panose="02020603050405020304" pitchFamily="18" charset="0"/>
              </a:rPr>
              <a:t>present</a:t>
            </a:r>
            <a:r>
              <a:rPr lang="fr-BF" dirty="0">
                <a:solidFill>
                  <a:srgbClr val="000000"/>
                </a:solidFill>
                <a:effectLst/>
                <a:ea typeface="Times New Roman" panose="02020603050405020304" pitchFamily="18" charset="0"/>
                <a:cs typeface="Times New Roman" panose="02020603050405020304" pitchFamily="18" charset="0"/>
              </a:rPr>
              <a:t> the </a:t>
            </a:r>
            <a:r>
              <a:rPr lang="fr-BF" dirty="0" err="1">
                <a:solidFill>
                  <a:srgbClr val="000000"/>
                </a:solidFill>
                <a:effectLst/>
                <a:ea typeface="Times New Roman" panose="02020603050405020304" pitchFamily="18" charset="0"/>
                <a:cs typeface="Times New Roman" panose="02020603050405020304" pitchFamily="18" charset="0"/>
              </a:rPr>
              <a:t>characteristics</a:t>
            </a:r>
            <a:r>
              <a:rPr lang="fr-BF" dirty="0">
                <a:solidFill>
                  <a:srgbClr val="000000"/>
                </a:solidFill>
                <a:effectLst/>
                <a:ea typeface="Times New Roman" panose="02020603050405020304" pitchFamily="18" charset="0"/>
                <a:cs typeface="Times New Roman" panose="02020603050405020304" pitchFamily="18" charset="0"/>
              </a:rPr>
              <a:t> of a social group as </a:t>
            </a:r>
            <a:r>
              <a:rPr lang="fr-BF" dirty="0" err="1">
                <a:solidFill>
                  <a:srgbClr val="000000"/>
                </a:solidFill>
                <a:effectLst/>
                <a:ea typeface="Times New Roman" panose="02020603050405020304" pitchFamily="18" charset="0"/>
                <a:cs typeface="Times New Roman" panose="02020603050405020304" pitchFamily="18" charset="0"/>
              </a:rPr>
              <a:t>homogenous</a:t>
            </a:r>
            <a:r>
              <a:rPr lang="fr-BF" dirty="0">
                <a:solidFill>
                  <a:srgbClr val="000000"/>
                </a:solidFill>
                <a:effectLst/>
                <a:ea typeface="Times New Roman" panose="02020603050405020304" pitchFamily="18" charset="0"/>
                <a:cs typeface="Times New Roman" panose="02020603050405020304" pitchFamily="18" charset="0"/>
              </a:rPr>
              <a:t>, </a:t>
            </a:r>
            <a:r>
              <a:rPr lang="fr-BF" dirty="0" err="1">
                <a:solidFill>
                  <a:srgbClr val="000000"/>
                </a:solidFill>
                <a:effectLst/>
                <a:ea typeface="Times New Roman" panose="02020603050405020304" pitchFamily="18" charset="0"/>
                <a:cs typeface="Times New Roman" panose="02020603050405020304" pitchFamily="18" charset="0"/>
              </a:rPr>
              <a:t>collectively</a:t>
            </a:r>
            <a:r>
              <a:rPr lang="fr-BF" dirty="0">
                <a:solidFill>
                  <a:srgbClr val="000000"/>
                </a:solidFill>
                <a:effectLst/>
                <a:ea typeface="Times New Roman" panose="02020603050405020304" pitchFamily="18" charset="0"/>
                <a:cs typeface="Times New Roman" panose="02020603050405020304" pitchFamily="18" charset="0"/>
              </a:rPr>
              <a:t> unique and </a:t>
            </a:r>
            <a:r>
              <a:rPr lang="fr-BF" dirty="0" err="1">
                <a:solidFill>
                  <a:srgbClr val="000000"/>
                </a:solidFill>
                <a:effectLst/>
                <a:ea typeface="Times New Roman" panose="02020603050405020304" pitchFamily="18" charset="0"/>
                <a:cs typeface="Times New Roman" panose="02020603050405020304" pitchFamily="18" charset="0"/>
              </a:rPr>
              <a:t>superior</a:t>
            </a:r>
            <a:r>
              <a:rPr lang="fr-BF" dirty="0">
                <a:solidFill>
                  <a:srgbClr val="000000"/>
                </a:solidFill>
                <a:effectLst/>
                <a:ea typeface="Times New Roman" panose="02020603050405020304" pitchFamily="18" charset="0"/>
                <a:cs typeface="Times New Roman" panose="02020603050405020304" pitchFamily="18" charset="0"/>
              </a:rPr>
              <a:t> to </a:t>
            </a:r>
            <a:r>
              <a:rPr lang="fr-BF" dirty="0" err="1">
                <a:solidFill>
                  <a:srgbClr val="000000"/>
                </a:solidFill>
                <a:effectLst/>
                <a:ea typeface="Times New Roman" panose="02020603050405020304" pitchFamily="18" charset="0"/>
                <a:cs typeface="Times New Roman" panose="02020603050405020304" pitchFamily="18" charset="0"/>
              </a:rPr>
              <a:t>those</a:t>
            </a:r>
            <a:r>
              <a:rPr lang="fr-BF" dirty="0">
                <a:solidFill>
                  <a:srgbClr val="000000"/>
                </a:solidFill>
                <a:effectLst/>
                <a:ea typeface="Times New Roman" panose="02020603050405020304" pitchFamily="18" charset="0"/>
                <a:cs typeface="Times New Roman" panose="02020603050405020304" pitchFamily="18" charset="0"/>
              </a:rPr>
              <a:t> of </a:t>
            </a:r>
            <a:r>
              <a:rPr lang="fr-BF" dirty="0" err="1">
                <a:solidFill>
                  <a:srgbClr val="000000"/>
                </a:solidFill>
                <a:effectLst/>
                <a:ea typeface="Times New Roman" panose="02020603050405020304" pitchFamily="18" charset="0"/>
                <a:cs typeface="Times New Roman" panose="02020603050405020304" pitchFamily="18" charset="0"/>
              </a:rPr>
              <a:t>others</a:t>
            </a:r>
            <a:r>
              <a:rPr lang="fr-BF" dirty="0">
                <a:solidFill>
                  <a:srgbClr val="000000"/>
                </a:solidFill>
                <a:effectLst/>
                <a:ea typeface="Times New Roman" panose="02020603050405020304" pitchFamily="18" charset="0"/>
                <a:cs typeface="Times New Roman" panose="02020603050405020304" pitchFamily="18" charset="0"/>
              </a:rPr>
              <a:t>.</a:t>
            </a:r>
            <a:endParaRPr lang="tr-TR" dirty="0">
              <a:solidFill>
                <a:srgbClr val="000000"/>
              </a:solidFill>
              <a:effectLst/>
              <a:ea typeface="Times New Roman" panose="02020603050405020304" pitchFamily="18" charset="0"/>
              <a:cs typeface="Times New Roman" panose="02020603050405020304" pitchFamily="18" charset="0"/>
            </a:endParaRPr>
          </a:p>
          <a:p>
            <a:pPr lvl="1" algn="just"/>
            <a:r>
              <a:rPr lang="fr-BF" dirty="0">
                <a:solidFill>
                  <a:srgbClr val="000000"/>
                </a:solidFill>
                <a:effectLst/>
                <a:ea typeface="Times New Roman" panose="02020603050405020304" pitchFamily="18" charset="0"/>
                <a:cs typeface="Times New Roman" panose="02020603050405020304" pitchFamily="18" charset="0"/>
              </a:rPr>
              <a:t>Claims about </a:t>
            </a:r>
            <a:r>
              <a:rPr lang="fr-BF" dirty="0" err="1">
                <a:solidFill>
                  <a:srgbClr val="000000"/>
                </a:solidFill>
                <a:effectLst/>
                <a:ea typeface="Times New Roman" panose="02020603050405020304" pitchFamily="18" charset="0"/>
                <a:cs typeface="Times New Roman" panose="02020603050405020304" pitchFamily="18" charset="0"/>
              </a:rPr>
              <a:t>exceptionalism</a:t>
            </a:r>
            <a:r>
              <a:rPr lang="fr-BF" dirty="0">
                <a:solidFill>
                  <a:srgbClr val="000000"/>
                </a:solidFill>
                <a:effectLst/>
                <a:ea typeface="Times New Roman" panose="02020603050405020304" pitchFamily="18" charset="0"/>
                <a:cs typeface="Times New Roman" panose="02020603050405020304" pitchFamily="18" charset="0"/>
              </a:rPr>
              <a:t> are </a:t>
            </a:r>
            <a:r>
              <a:rPr lang="fr-BF" dirty="0" err="1">
                <a:solidFill>
                  <a:srgbClr val="000000"/>
                </a:solidFill>
                <a:effectLst/>
                <a:ea typeface="Times New Roman" panose="02020603050405020304" pitchFamily="18" charset="0"/>
                <a:cs typeface="Times New Roman" panose="02020603050405020304" pitchFamily="18" charset="0"/>
              </a:rPr>
              <a:t>frequently</a:t>
            </a:r>
            <a:r>
              <a:rPr lang="fr-BF" dirty="0">
                <a:solidFill>
                  <a:srgbClr val="000000"/>
                </a:solidFill>
                <a:effectLst/>
                <a:ea typeface="Times New Roman" panose="02020603050405020304" pitchFamily="18" charset="0"/>
                <a:cs typeface="Times New Roman" panose="02020603050405020304" pitchFamily="18" charset="0"/>
              </a:rPr>
              <a:t> </a:t>
            </a:r>
            <a:r>
              <a:rPr lang="fr-BF" dirty="0" err="1">
                <a:solidFill>
                  <a:srgbClr val="000000"/>
                </a:solidFill>
                <a:effectLst/>
                <a:ea typeface="Times New Roman" panose="02020603050405020304" pitchFamily="18" charset="0"/>
                <a:cs typeface="Times New Roman" panose="02020603050405020304" pitchFamily="18" charset="0"/>
              </a:rPr>
              <a:t>associated</a:t>
            </a:r>
            <a:r>
              <a:rPr lang="fr-BF" dirty="0">
                <a:solidFill>
                  <a:srgbClr val="000000"/>
                </a:solidFill>
                <a:effectLst/>
                <a:ea typeface="Times New Roman" panose="02020603050405020304" pitchFamily="18" charset="0"/>
                <a:cs typeface="Times New Roman" panose="02020603050405020304" pitchFamily="18" charset="0"/>
              </a:rPr>
              <a:t> </a:t>
            </a:r>
            <a:r>
              <a:rPr lang="fr-BF" dirty="0" err="1">
                <a:solidFill>
                  <a:srgbClr val="000000"/>
                </a:solidFill>
                <a:effectLst/>
                <a:ea typeface="Times New Roman" panose="02020603050405020304" pitchFamily="18" charset="0"/>
                <a:cs typeface="Times New Roman" panose="02020603050405020304" pitchFamily="18" charset="0"/>
              </a:rPr>
              <a:t>with</a:t>
            </a:r>
            <a:r>
              <a:rPr lang="fr-BF" dirty="0">
                <a:solidFill>
                  <a:srgbClr val="000000"/>
                </a:solidFill>
                <a:effectLst/>
                <a:ea typeface="Times New Roman" panose="02020603050405020304" pitchFamily="18" charset="0"/>
                <a:cs typeface="Times New Roman" panose="02020603050405020304" pitchFamily="18" charset="0"/>
              </a:rPr>
              <a:t> the </a:t>
            </a:r>
            <a:r>
              <a:rPr lang="fr-BF" dirty="0" err="1">
                <a:solidFill>
                  <a:srgbClr val="000000"/>
                </a:solidFill>
                <a:effectLst/>
                <a:ea typeface="Times New Roman" panose="02020603050405020304" pitchFamily="18" charset="0"/>
                <a:cs typeface="Times New Roman" panose="02020603050405020304" pitchFamily="18" charset="0"/>
              </a:rPr>
              <a:t>political</a:t>
            </a:r>
            <a:r>
              <a:rPr lang="fr-BF" dirty="0">
                <a:solidFill>
                  <a:srgbClr val="000000"/>
                </a:solidFill>
                <a:effectLst/>
                <a:ea typeface="Times New Roman" panose="02020603050405020304" pitchFamily="18" charset="0"/>
                <a:cs typeface="Times New Roman" panose="02020603050405020304" pitchFamily="18" charset="0"/>
              </a:rPr>
              <a:t> agendas and </a:t>
            </a:r>
            <a:r>
              <a:rPr lang="fr-BF" dirty="0" err="1">
                <a:solidFill>
                  <a:srgbClr val="000000"/>
                </a:solidFill>
                <a:effectLst/>
                <a:ea typeface="Times New Roman" panose="02020603050405020304" pitchFamily="18" charset="0"/>
                <a:cs typeface="Times New Roman" panose="02020603050405020304" pitchFamily="18" charset="0"/>
              </a:rPr>
              <a:t>purposes</a:t>
            </a:r>
            <a:r>
              <a:rPr lang="fr-BF" dirty="0">
                <a:solidFill>
                  <a:srgbClr val="000000"/>
                </a:solidFill>
                <a:effectLst/>
                <a:ea typeface="Times New Roman" panose="02020603050405020304" pitchFamily="18" charset="0"/>
                <a:cs typeface="Times New Roman" panose="02020603050405020304" pitchFamily="18" charset="0"/>
              </a:rPr>
              <a:t> of the </a:t>
            </a:r>
            <a:r>
              <a:rPr lang="fr-BF" dirty="0" err="1">
                <a:solidFill>
                  <a:srgbClr val="000000"/>
                </a:solidFill>
                <a:effectLst/>
                <a:ea typeface="Times New Roman" panose="02020603050405020304" pitchFamily="18" charset="0"/>
                <a:cs typeface="Times New Roman" panose="02020603050405020304" pitchFamily="18" charset="0"/>
              </a:rPr>
              <a:t>ruling</a:t>
            </a:r>
            <a:r>
              <a:rPr lang="fr-BF" dirty="0">
                <a:solidFill>
                  <a:srgbClr val="000000"/>
                </a:solidFill>
                <a:effectLst/>
                <a:ea typeface="Times New Roman" panose="02020603050405020304" pitchFamily="18" charset="0"/>
                <a:cs typeface="Times New Roman" panose="02020603050405020304" pitchFamily="18" charset="0"/>
              </a:rPr>
              <a:t> </a:t>
            </a:r>
            <a:r>
              <a:rPr lang="fr-BF" dirty="0" err="1">
                <a:solidFill>
                  <a:srgbClr val="000000"/>
                </a:solidFill>
                <a:effectLst/>
                <a:ea typeface="Times New Roman" panose="02020603050405020304" pitchFamily="18" charset="0"/>
                <a:cs typeface="Times New Roman" panose="02020603050405020304" pitchFamily="18" charset="0"/>
              </a:rPr>
              <a:t>elite</a:t>
            </a:r>
            <a:r>
              <a:rPr lang="fr-BF" dirty="0">
                <a:solidFill>
                  <a:srgbClr val="000000"/>
                </a:solidFill>
                <a:effectLst/>
                <a:ea typeface="Times New Roman" panose="02020603050405020304" pitchFamily="18" charset="0"/>
                <a:cs typeface="Times New Roman" panose="02020603050405020304" pitchFamily="18" charset="0"/>
              </a:rPr>
              <a:t>, as </a:t>
            </a:r>
            <a:r>
              <a:rPr lang="fr-BF" dirty="0" err="1">
                <a:solidFill>
                  <a:srgbClr val="000000"/>
                </a:solidFill>
                <a:effectLst/>
                <a:ea typeface="Times New Roman" panose="02020603050405020304" pitchFamily="18" charset="0"/>
                <a:cs typeface="Times New Roman" panose="02020603050405020304" pitchFamily="18" charset="0"/>
              </a:rPr>
              <a:t>evident</a:t>
            </a:r>
            <a:r>
              <a:rPr lang="fr-BF" dirty="0">
                <a:solidFill>
                  <a:srgbClr val="000000"/>
                </a:solidFill>
                <a:effectLst/>
                <a:ea typeface="Times New Roman" panose="02020603050405020304" pitchFamily="18" charset="0"/>
                <a:cs typeface="Times New Roman" panose="02020603050405020304" pitchFamily="18" charset="0"/>
              </a:rPr>
              <a:t> in concepts </a:t>
            </a:r>
            <a:r>
              <a:rPr lang="fr-BF" dirty="0" err="1">
                <a:solidFill>
                  <a:srgbClr val="000000"/>
                </a:solidFill>
                <a:effectLst/>
                <a:ea typeface="Times New Roman" panose="02020603050405020304" pitchFamily="18" charset="0"/>
                <a:cs typeface="Times New Roman" panose="02020603050405020304" pitchFamily="18" charset="0"/>
              </a:rPr>
              <a:t>such</a:t>
            </a:r>
            <a:r>
              <a:rPr lang="fr-BF" dirty="0">
                <a:solidFill>
                  <a:srgbClr val="000000"/>
                </a:solidFill>
                <a:effectLst/>
                <a:ea typeface="Times New Roman" panose="02020603050405020304" pitchFamily="18" charset="0"/>
                <a:cs typeface="Times New Roman" panose="02020603050405020304" pitchFamily="18" charset="0"/>
              </a:rPr>
              <a:t> as ‘Asian Values’ or ‘Asian </a:t>
            </a:r>
            <a:r>
              <a:rPr lang="fr-BF" dirty="0" err="1">
                <a:solidFill>
                  <a:srgbClr val="000000"/>
                </a:solidFill>
                <a:effectLst/>
                <a:ea typeface="Times New Roman" panose="02020603050405020304" pitchFamily="18" charset="0"/>
                <a:cs typeface="Times New Roman" panose="02020603050405020304" pitchFamily="18" charset="0"/>
              </a:rPr>
              <a:t>human</a:t>
            </a:r>
            <a:r>
              <a:rPr lang="fr-BF" dirty="0">
                <a:solidFill>
                  <a:srgbClr val="000000"/>
                </a:solidFill>
                <a:effectLst/>
                <a:ea typeface="Times New Roman" panose="02020603050405020304" pitchFamily="18" charset="0"/>
                <a:cs typeface="Times New Roman" panose="02020603050405020304" pitchFamily="18" charset="0"/>
              </a:rPr>
              <a:t> </a:t>
            </a:r>
            <a:r>
              <a:rPr lang="fr-BF" dirty="0" err="1">
                <a:solidFill>
                  <a:srgbClr val="000000"/>
                </a:solidFill>
                <a:effectLst/>
                <a:ea typeface="Times New Roman" panose="02020603050405020304" pitchFamily="18" charset="0"/>
                <a:cs typeface="Times New Roman" panose="02020603050405020304" pitchFamily="18" charset="0"/>
              </a:rPr>
              <a:t>rights</a:t>
            </a:r>
            <a:r>
              <a:rPr lang="fr-BF" dirty="0">
                <a:solidFill>
                  <a:srgbClr val="000000"/>
                </a:solidFill>
                <a:effectLst/>
                <a:ea typeface="Times New Roman" panose="02020603050405020304" pitchFamily="18" charset="0"/>
                <a:cs typeface="Times New Roman" panose="02020603050405020304" pitchFamily="18" charset="0"/>
              </a:rPr>
              <a:t>’ or ‘Asian </a:t>
            </a:r>
            <a:r>
              <a:rPr lang="fr-BF" dirty="0" err="1">
                <a:solidFill>
                  <a:srgbClr val="000000"/>
                </a:solidFill>
                <a:effectLst/>
                <a:ea typeface="Times New Roman" panose="02020603050405020304" pitchFamily="18" charset="0"/>
                <a:cs typeface="Times New Roman" panose="02020603050405020304" pitchFamily="18" charset="0"/>
              </a:rPr>
              <a:t>Democracy</a:t>
            </a:r>
            <a:r>
              <a:rPr lang="fr-BF" dirty="0">
                <a:solidFill>
                  <a:srgbClr val="000000"/>
                </a:solidFill>
                <a:effectLst/>
                <a:ea typeface="Times New Roman" panose="02020603050405020304" pitchFamily="18" charset="0"/>
                <a:cs typeface="Times New Roman" panose="02020603050405020304" pitchFamily="18" charset="0"/>
              </a:rPr>
              <a:t>’. </a:t>
            </a:r>
            <a:endParaRPr lang="tr-TR" dirty="0">
              <a:solidFill>
                <a:srgbClr val="000000"/>
              </a:solidFill>
              <a:effectLst/>
              <a:ea typeface="Times New Roman" panose="02020603050405020304" pitchFamily="18" charset="0"/>
              <a:cs typeface="Times New Roman" panose="02020603050405020304" pitchFamily="18" charset="0"/>
            </a:endParaRPr>
          </a:p>
          <a:p>
            <a:pPr lvl="1" algn="just"/>
            <a:r>
              <a:rPr lang="fr-BF" dirty="0" err="1">
                <a:solidFill>
                  <a:srgbClr val="000000"/>
                </a:solidFill>
                <a:effectLst/>
                <a:ea typeface="Times New Roman" panose="02020603050405020304" pitchFamily="18" charset="0"/>
                <a:cs typeface="Times New Roman" panose="02020603050405020304" pitchFamily="18" charset="0"/>
              </a:rPr>
              <a:t>These</a:t>
            </a:r>
            <a:r>
              <a:rPr lang="fr-BF" dirty="0">
                <a:solidFill>
                  <a:srgbClr val="000000"/>
                </a:solidFill>
                <a:effectLst/>
                <a:ea typeface="Times New Roman" panose="02020603050405020304" pitchFamily="18" charset="0"/>
                <a:cs typeface="Times New Roman" panose="02020603050405020304" pitchFamily="18" charset="0"/>
              </a:rPr>
              <a:t> are </a:t>
            </a:r>
            <a:r>
              <a:rPr lang="fr-BF" dirty="0" err="1">
                <a:solidFill>
                  <a:srgbClr val="000000"/>
                </a:solidFill>
                <a:effectLst/>
                <a:ea typeface="Times New Roman" panose="02020603050405020304" pitchFamily="18" charset="0"/>
                <a:cs typeface="Times New Roman" panose="02020603050405020304" pitchFamily="18" charset="0"/>
              </a:rPr>
              <a:t>usually</a:t>
            </a:r>
            <a:r>
              <a:rPr lang="fr-BF" dirty="0">
                <a:solidFill>
                  <a:srgbClr val="000000"/>
                </a:solidFill>
                <a:effectLst/>
                <a:ea typeface="Times New Roman" panose="02020603050405020304" pitchFamily="18" charset="0"/>
                <a:cs typeface="Times New Roman" panose="02020603050405020304" pitchFamily="18" charset="0"/>
              </a:rPr>
              <a:t> </a:t>
            </a:r>
            <a:r>
              <a:rPr lang="fr-BF" dirty="0" err="1">
                <a:solidFill>
                  <a:srgbClr val="000000"/>
                </a:solidFill>
                <a:effectLst/>
                <a:ea typeface="Times New Roman" panose="02020603050405020304" pitchFamily="18" charset="0"/>
                <a:cs typeface="Times New Roman" panose="02020603050405020304" pitchFamily="18" charset="0"/>
              </a:rPr>
              <a:t>associated</a:t>
            </a:r>
            <a:r>
              <a:rPr lang="fr-BF" dirty="0">
                <a:solidFill>
                  <a:srgbClr val="000000"/>
                </a:solidFill>
                <a:effectLst/>
                <a:ea typeface="Times New Roman" panose="02020603050405020304" pitchFamily="18" charset="0"/>
                <a:cs typeface="Times New Roman" panose="02020603050405020304" pitchFamily="18" charset="0"/>
              </a:rPr>
              <a:t> </a:t>
            </a:r>
            <a:r>
              <a:rPr lang="fr-BF" dirty="0" err="1">
                <a:solidFill>
                  <a:srgbClr val="000000"/>
                </a:solidFill>
                <a:effectLst/>
                <a:ea typeface="Times New Roman" panose="02020603050405020304" pitchFamily="18" charset="0"/>
                <a:cs typeface="Times New Roman" panose="02020603050405020304" pitchFamily="18" charset="0"/>
              </a:rPr>
              <a:t>with</a:t>
            </a:r>
            <a:r>
              <a:rPr lang="fr-BF" dirty="0">
                <a:solidFill>
                  <a:srgbClr val="000000"/>
                </a:solidFill>
                <a:effectLst/>
                <a:ea typeface="Times New Roman" panose="02020603050405020304" pitchFamily="18" charset="0"/>
                <a:cs typeface="Times New Roman" panose="02020603050405020304" pitchFamily="18" charset="0"/>
              </a:rPr>
              <a:t> variations of </a:t>
            </a:r>
            <a:r>
              <a:rPr lang="fr-BF" dirty="0" err="1">
                <a:solidFill>
                  <a:srgbClr val="000000"/>
                </a:solidFill>
                <a:effectLst/>
                <a:ea typeface="Times New Roman" panose="02020603050405020304" pitchFamily="18" charset="0"/>
                <a:cs typeface="Times New Roman" panose="02020603050405020304" pitchFamily="18" charset="0"/>
              </a:rPr>
              <a:t>authoritarian</a:t>
            </a:r>
            <a:r>
              <a:rPr lang="fr-BF" dirty="0">
                <a:solidFill>
                  <a:srgbClr val="000000"/>
                </a:solidFill>
                <a:effectLst/>
                <a:ea typeface="Times New Roman" panose="02020603050405020304" pitchFamily="18" charset="0"/>
                <a:cs typeface="Times New Roman" panose="02020603050405020304" pitchFamily="18" charset="0"/>
              </a:rPr>
              <a:t> </a:t>
            </a:r>
            <a:r>
              <a:rPr lang="fr-BF" dirty="0" err="1">
                <a:solidFill>
                  <a:srgbClr val="000000"/>
                </a:solidFill>
                <a:effectLst/>
                <a:ea typeface="Times New Roman" panose="02020603050405020304" pitchFamily="18" charset="0"/>
                <a:cs typeface="Times New Roman" panose="02020603050405020304" pitchFamily="18" charset="0"/>
              </a:rPr>
              <a:t>rule</a:t>
            </a:r>
            <a:r>
              <a:rPr lang="fr-BF" dirty="0">
                <a:solidFill>
                  <a:srgbClr val="000000"/>
                </a:solidFill>
                <a:effectLst/>
                <a:ea typeface="Times New Roman" panose="02020603050405020304" pitchFamily="18" charset="0"/>
                <a:cs typeface="Times New Roman" panose="02020603050405020304" pitchFamily="18" charset="0"/>
              </a:rPr>
              <a:t> </a:t>
            </a:r>
            <a:r>
              <a:rPr lang="fr-BF" dirty="0" err="1">
                <a:solidFill>
                  <a:srgbClr val="000000"/>
                </a:solidFill>
                <a:effectLst/>
                <a:ea typeface="Times New Roman" panose="02020603050405020304" pitchFamily="18" charset="0"/>
                <a:cs typeface="Times New Roman" panose="02020603050405020304" pitchFamily="18" charset="0"/>
              </a:rPr>
              <a:t>because</a:t>
            </a:r>
            <a:r>
              <a:rPr lang="fr-BF" dirty="0">
                <a:solidFill>
                  <a:srgbClr val="000000"/>
                </a:solidFill>
                <a:effectLst/>
                <a:ea typeface="Times New Roman" panose="02020603050405020304" pitchFamily="18" charset="0"/>
                <a:cs typeface="Times New Roman" panose="02020603050405020304" pitchFamily="18" charset="0"/>
              </a:rPr>
              <a:t> the </a:t>
            </a:r>
            <a:r>
              <a:rPr lang="fr-BF" dirty="0" err="1">
                <a:solidFill>
                  <a:srgbClr val="000000"/>
                </a:solidFill>
                <a:effectLst/>
                <a:ea typeface="Times New Roman" panose="02020603050405020304" pitchFamily="18" charset="0"/>
                <a:cs typeface="Times New Roman" panose="02020603050405020304" pitchFamily="18" charset="0"/>
              </a:rPr>
              <a:t>originated</a:t>
            </a:r>
            <a:r>
              <a:rPr lang="fr-BF" dirty="0">
                <a:solidFill>
                  <a:srgbClr val="000000"/>
                </a:solidFill>
                <a:effectLst/>
                <a:ea typeface="Times New Roman" panose="02020603050405020304" pitchFamily="18" charset="0"/>
                <a:cs typeface="Times New Roman" panose="02020603050405020304" pitchFamily="18" charset="0"/>
              </a:rPr>
              <a:t> in the 1990s </a:t>
            </a:r>
            <a:r>
              <a:rPr lang="fr-BF" dirty="0" err="1">
                <a:solidFill>
                  <a:srgbClr val="000000"/>
                </a:solidFill>
                <a:effectLst/>
                <a:ea typeface="Times New Roman" panose="02020603050405020304" pitchFamily="18" charset="0"/>
                <a:cs typeface="Times New Roman" panose="02020603050405020304" pitchFamily="18" charset="0"/>
              </a:rPr>
              <a:t>from</a:t>
            </a:r>
            <a:r>
              <a:rPr lang="fr-BF" dirty="0">
                <a:solidFill>
                  <a:srgbClr val="000000"/>
                </a:solidFill>
                <a:effectLst/>
                <a:ea typeface="Times New Roman" panose="02020603050405020304" pitchFamily="18" charset="0"/>
                <a:cs typeface="Times New Roman" panose="02020603050405020304" pitchFamily="18" charset="0"/>
              </a:rPr>
              <a:t> </a:t>
            </a:r>
            <a:r>
              <a:rPr lang="fr-BF" dirty="0" err="1">
                <a:solidFill>
                  <a:srgbClr val="000000"/>
                </a:solidFill>
                <a:effectLst/>
                <a:ea typeface="Times New Roman" panose="02020603050405020304" pitchFamily="18" charset="0"/>
                <a:cs typeface="Times New Roman" panose="02020603050405020304" pitchFamily="18" charset="0"/>
              </a:rPr>
              <a:t>such</a:t>
            </a:r>
            <a:r>
              <a:rPr lang="fr-BF" dirty="0">
                <a:solidFill>
                  <a:srgbClr val="000000"/>
                </a:solidFill>
                <a:effectLst/>
                <a:ea typeface="Times New Roman" panose="02020603050405020304" pitchFamily="18" charset="0"/>
                <a:cs typeface="Times New Roman" panose="02020603050405020304" pitchFamily="18" charset="0"/>
              </a:rPr>
              <a:t> countries as Lee </a:t>
            </a:r>
            <a:r>
              <a:rPr lang="fr-BF" dirty="0" err="1">
                <a:solidFill>
                  <a:srgbClr val="000000"/>
                </a:solidFill>
                <a:effectLst/>
                <a:ea typeface="Times New Roman" panose="02020603050405020304" pitchFamily="18" charset="0"/>
                <a:cs typeface="Times New Roman" panose="02020603050405020304" pitchFamily="18" charset="0"/>
              </a:rPr>
              <a:t>Kuan</a:t>
            </a:r>
            <a:r>
              <a:rPr lang="fr-BF" dirty="0">
                <a:solidFill>
                  <a:srgbClr val="000000"/>
                </a:solidFill>
                <a:effectLst/>
                <a:ea typeface="Times New Roman" panose="02020603050405020304" pitchFamily="18" charset="0"/>
                <a:cs typeface="Times New Roman" panose="02020603050405020304" pitchFamily="18" charset="0"/>
              </a:rPr>
              <a:t> </a:t>
            </a:r>
            <a:r>
              <a:rPr lang="fr-BF" dirty="0" err="1">
                <a:solidFill>
                  <a:srgbClr val="000000"/>
                </a:solidFill>
                <a:effectLst/>
                <a:ea typeface="Times New Roman" panose="02020603050405020304" pitchFamily="18" charset="0"/>
                <a:cs typeface="Times New Roman" panose="02020603050405020304" pitchFamily="18" charset="0"/>
              </a:rPr>
              <a:t>Yew’s</a:t>
            </a:r>
            <a:r>
              <a:rPr lang="fr-BF" dirty="0">
                <a:solidFill>
                  <a:srgbClr val="000000"/>
                </a:solidFill>
                <a:effectLst/>
                <a:ea typeface="Times New Roman" panose="02020603050405020304" pitchFamily="18" charset="0"/>
                <a:cs typeface="Times New Roman" panose="02020603050405020304" pitchFamily="18" charset="0"/>
              </a:rPr>
              <a:t> Singapore, </a:t>
            </a:r>
            <a:r>
              <a:rPr lang="fr-BF" dirty="0" err="1">
                <a:solidFill>
                  <a:srgbClr val="000000"/>
                </a:solidFill>
                <a:effectLst/>
                <a:ea typeface="Times New Roman" panose="02020603050405020304" pitchFamily="18" charset="0"/>
                <a:cs typeface="Times New Roman" panose="02020603050405020304" pitchFamily="18" charset="0"/>
              </a:rPr>
              <a:t>Mahathir</a:t>
            </a:r>
            <a:r>
              <a:rPr lang="fr-BF" dirty="0">
                <a:solidFill>
                  <a:srgbClr val="000000"/>
                </a:solidFill>
                <a:effectLst/>
                <a:ea typeface="Times New Roman" panose="02020603050405020304" pitchFamily="18" charset="0"/>
                <a:cs typeface="Times New Roman" panose="02020603050405020304" pitchFamily="18" charset="0"/>
              </a:rPr>
              <a:t> </a:t>
            </a:r>
            <a:r>
              <a:rPr lang="fr-BF" dirty="0" err="1">
                <a:solidFill>
                  <a:srgbClr val="000000"/>
                </a:solidFill>
                <a:effectLst/>
                <a:ea typeface="Times New Roman" panose="02020603050405020304" pitchFamily="18" charset="0"/>
                <a:cs typeface="Times New Roman" panose="02020603050405020304" pitchFamily="18" charset="0"/>
              </a:rPr>
              <a:t>Mohamad’s</a:t>
            </a:r>
            <a:r>
              <a:rPr lang="fr-BF" dirty="0">
                <a:solidFill>
                  <a:srgbClr val="000000"/>
                </a:solidFill>
                <a:effectLst/>
                <a:ea typeface="Times New Roman" panose="02020603050405020304" pitchFamily="18" charset="0"/>
                <a:cs typeface="Times New Roman" panose="02020603050405020304" pitchFamily="18" charset="0"/>
              </a:rPr>
              <a:t> Malaysia and Deng </a:t>
            </a:r>
            <a:r>
              <a:rPr lang="fr-BF" dirty="0" err="1">
                <a:solidFill>
                  <a:srgbClr val="000000"/>
                </a:solidFill>
                <a:effectLst/>
                <a:ea typeface="Times New Roman" panose="02020603050405020304" pitchFamily="18" charset="0"/>
                <a:cs typeface="Times New Roman" panose="02020603050405020304" pitchFamily="18" charset="0"/>
              </a:rPr>
              <a:t>Xiaoping’s</a:t>
            </a:r>
            <a:r>
              <a:rPr lang="fr-BF" dirty="0">
                <a:solidFill>
                  <a:srgbClr val="000000"/>
                </a:solidFill>
                <a:effectLst/>
                <a:ea typeface="Times New Roman" panose="02020603050405020304" pitchFamily="18" charset="0"/>
                <a:cs typeface="Times New Roman" panose="02020603050405020304" pitchFamily="18" charset="0"/>
              </a:rPr>
              <a:t> China.</a:t>
            </a:r>
            <a:endParaRPr lang="tr-TR" dirty="0">
              <a:solidFill>
                <a:srgbClr val="000000"/>
              </a:solidFill>
              <a:effectLst/>
              <a:ea typeface="Times New Roman" panose="02020603050405020304" pitchFamily="18" charset="0"/>
              <a:cs typeface="Times New Roman" panose="02020603050405020304" pitchFamily="18" charset="0"/>
            </a:endParaRPr>
          </a:p>
          <a:p>
            <a:pPr lvl="1" algn="just"/>
            <a:r>
              <a:rPr lang="fr-BF" dirty="0" err="1">
                <a:solidFill>
                  <a:srgbClr val="000000"/>
                </a:solidFill>
                <a:effectLst/>
                <a:ea typeface="Times New Roman" panose="02020603050405020304" pitchFamily="18" charset="0"/>
                <a:cs typeface="Times New Roman" panose="02020603050405020304" pitchFamily="18" charset="0"/>
              </a:rPr>
              <a:t>Similarly</a:t>
            </a:r>
            <a:r>
              <a:rPr lang="fr-BF" dirty="0">
                <a:solidFill>
                  <a:srgbClr val="000000"/>
                </a:solidFill>
                <a:effectLst/>
                <a:ea typeface="Times New Roman" panose="02020603050405020304" pitchFamily="18" charset="0"/>
                <a:cs typeface="Times New Roman" panose="02020603050405020304" pitchFamily="18" charset="0"/>
              </a:rPr>
              <a:t>, </a:t>
            </a:r>
            <a:r>
              <a:rPr lang="fr-BF" dirty="0" err="1">
                <a:solidFill>
                  <a:srgbClr val="000000"/>
                </a:solidFill>
                <a:effectLst/>
                <a:ea typeface="Times New Roman" panose="02020603050405020304" pitchFamily="18" charset="0"/>
                <a:cs typeface="Times New Roman" panose="02020603050405020304" pitchFamily="18" charset="0"/>
              </a:rPr>
              <a:t>exceptionalism</a:t>
            </a:r>
            <a:r>
              <a:rPr lang="fr-BF" dirty="0">
                <a:solidFill>
                  <a:srgbClr val="000000"/>
                </a:solidFill>
                <a:effectLst/>
                <a:ea typeface="Times New Roman" panose="02020603050405020304" pitchFamily="18" charset="0"/>
                <a:cs typeface="Times New Roman" panose="02020603050405020304" pitchFamily="18" charset="0"/>
              </a:rPr>
              <a:t> in IR </a:t>
            </a:r>
            <a:r>
              <a:rPr lang="fr-BF" dirty="0" err="1">
                <a:solidFill>
                  <a:srgbClr val="000000"/>
                </a:solidFill>
                <a:effectLst/>
                <a:ea typeface="Times New Roman" panose="02020603050405020304" pitchFamily="18" charset="0"/>
                <a:cs typeface="Times New Roman" panose="02020603050405020304" pitchFamily="18" charset="0"/>
              </a:rPr>
              <a:t>often</a:t>
            </a:r>
            <a:r>
              <a:rPr lang="fr-BF" dirty="0">
                <a:solidFill>
                  <a:srgbClr val="000000"/>
                </a:solidFill>
                <a:effectLst/>
                <a:ea typeface="Times New Roman" panose="02020603050405020304" pitchFamily="18" charset="0"/>
                <a:cs typeface="Times New Roman" panose="02020603050405020304" pitchFamily="18" charset="0"/>
              </a:rPr>
              <a:t> justifies the dominance of big </a:t>
            </a:r>
            <a:r>
              <a:rPr lang="fr-BF" dirty="0" err="1">
                <a:solidFill>
                  <a:srgbClr val="000000"/>
                </a:solidFill>
                <a:effectLst/>
                <a:ea typeface="Times New Roman" panose="02020603050405020304" pitchFamily="18" charset="0"/>
                <a:cs typeface="Times New Roman" panose="02020603050405020304" pitchFamily="18" charset="0"/>
              </a:rPr>
              <a:t>powers</a:t>
            </a:r>
            <a:r>
              <a:rPr lang="fr-BF" dirty="0">
                <a:solidFill>
                  <a:srgbClr val="000000"/>
                </a:solidFill>
                <a:effectLst/>
                <a:ea typeface="Times New Roman" panose="02020603050405020304" pitchFamily="18" charset="0"/>
                <a:cs typeface="Times New Roman" panose="02020603050405020304" pitchFamily="18" charset="0"/>
              </a:rPr>
              <a:t> over the </a:t>
            </a:r>
            <a:r>
              <a:rPr lang="fr-BF" dirty="0" err="1">
                <a:solidFill>
                  <a:srgbClr val="000000"/>
                </a:solidFill>
                <a:effectLst/>
                <a:ea typeface="Times New Roman" panose="02020603050405020304" pitchFamily="18" charset="0"/>
                <a:cs typeface="Times New Roman" panose="02020603050405020304" pitchFamily="18" charset="0"/>
              </a:rPr>
              <a:t>weak</a:t>
            </a:r>
            <a:r>
              <a:rPr lang="fr-BF" dirty="0">
                <a:solidFill>
                  <a:srgbClr val="000000"/>
                </a:solidFill>
                <a:effectLst/>
                <a:ea typeface="Times New Roman" panose="02020603050405020304" pitchFamily="18" charset="0"/>
                <a:cs typeface="Times New Roman" panose="02020603050405020304" pitchFamily="18" charset="0"/>
              </a:rPr>
              <a:t>. </a:t>
            </a:r>
            <a:endParaRPr lang="tr-TR" dirty="0">
              <a:solidFill>
                <a:srgbClr val="000000"/>
              </a:solidFill>
              <a:effectLst/>
              <a:ea typeface="Times New Roman" panose="02020603050405020304" pitchFamily="18" charset="0"/>
              <a:cs typeface="Times New Roman" panose="02020603050405020304" pitchFamily="18" charset="0"/>
            </a:endParaRPr>
          </a:p>
          <a:p>
            <a:pPr lvl="1" algn="just"/>
            <a:r>
              <a:rPr lang="fr-BF" dirty="0" err="1">
                <a:solidFill>
                  <a:srgbClr val="000000"/>
                </a:solidFill>
                <a:effectLst/>
                <a:ea typeface="Times New Roman" panose="02020603050405020304" pitchFamily="18" charset="0"/>
                <a:cs typeface="Times New Roman" panose="02020603050405020304" pitchFamily="18" charset="0"/>
              </a:rPr>
              <a:t>Today</a:t>
            </a:r>
            <a:r>
              <a:rPr lang="fr-BF" dirty="0">
                <a:solidFill>
                  <a:srgbClr val="000000"/>
                </a:solidFill>
                <a:effectLst/>
                <a:ea typeface="Times New Roman" panose="02020603050405020304" pitchFamily="18" charset="0"/>
                <a:cs typeface="Times New Roman" panose="02020603050405020304" pitchFamily="18" charset="0"/>
              </a:rPr>
              <a:t>, the </a:t>
            </a:r>
            <a:r>
              <a:rPr lang="fr-BF" dirty="0" err="1">
                <a:solidFill>
                  <a:srgbClr val="000000"/>
                </a:solidFill>
                <a:effectLst/>
                <a:ea typeface="Times New Roman" panose="02020603050405020304" pitchFamily="18" charset="0"/>
                <a:cs typeface="Times New Roman" panose="02020603050405020304" pitchFamily="18" charset="0"/>
              </a:rPr>
              <a:t>rise</a:t>
            </a:r>
            <a:r>
              <a:rPr lang="fr-BF" dirty="0">
                <a:solidFill>
                  <a:srgbClr val="000000"/>
                </a:solidFill>
                <a:effectLst/>
                <a:ea typeface="Times New Roman" panose="02020603050405020304" pitchFamily="18" charset="0"/>
                <a:cs typeface="Times New Roman" panose="02020603050405020304" pitchFamily="18" charset="0"/>
              </a:rPr>
              <a:t> of China has </a:t>
            </a:r>
            <a:r>
              <a:rPr lang="fr-BF" dirty="0" err="1">
                <a:solidFill>
                  <a:srgbClr val="000000"/>
                </a:solidFill>
                <a:effectLst/>
                <a:ea typeface="Times New Roman" panose="02020603050405020304" pitchFamily="18" charset="0"/>
                <a:cs typeface="Times New Roman" panose="02020603050405020304" pitchFamily="18" charset="0"/>
              </a:rPr>
              <a:t>raised</a:t>
            </a:r>
            <a:r>
              <a:rPr lang="fr-BF" dirty="0">
                <a:solidFill>
                  <a:srgbClr val="000000"/>
                </a:solidFill>
                <a:effectLst/>
                <a:ea typeface="Times New Roman" panose="02020603050405020304" pitchFamily="18" charset="0"/>
                <a:cs typeface="Times New Roman" panose="02020603050405020304" pitchFamily="18" charset="0"/>
              </a:rPr>
              <a:t> the </a:t>
            </a:r>
            <a:r>
              <a:rPr lang="fr-BF" dirty="0" err="1">
                <a:solidFill>
                  <a:srgbClr val="000000"/>
                </a:solidFill>
                <a:effectLst/>
                <a:ea typeface="Times New Roman" panose="02020603050405020304" pitchFamily="18" charset="0"/>
                <a:cs typeface="Times New Roman" panose="02020603050405020304" pitchFamily="18" charset="0"/>
              </a:rPr>
              <a:t>possibility</a:t>
            </a:r>
            <a:r>
              <a:rPr lang="fr-BF" dirty="0">
                <a:solidFill>
                  <a:srgbClr val="000000"/>
                </a:solidFill>
                <a:effectLst/>
                <a:ea typeface="Times New Roman" panose="02020603050405020304" pitchFamily="18" charset="0"/>
                <a:cs typeface="Times New Roman" panose="02020603050405020304" pitchFamily="18" charset="0"/>
              </a:rPr>
              <a:t> of an international system in Asia </a:t>
            </a:r>
            <a:r>
              <a:rPr lang="fr-BF" dirty="0" err="1">
                <a:solidFill>
                  <a:srgbClr val="000000"/>
                </a:solidFill>
                <a:effectLst/>
                <a:ea typeface="Times New Roman" panose="02020603050405020304" pitchFamily="18" charset="0"/>
                <a:cs typeface="Times New Roman" panose="02020603050405020304" pitchFamily="18" charset="0"/>
              </a:rPr>
              <a:t>dominated</a:t>
            </a:r>
            <a:r>
              <a:rPr lang="fr-BF" dirty="0">
                <a:solidFill>
                  <a:srgbClr val="000000"/>
                </a:solidFill>
                <a:effectLst/>
                <a:ea typeface="Times New Roman" panose="02020603050405020304" pitchFamily="18" charset="0"/>
                <a:cs typeface="Times New Roman" panose="02020603050405020304" pitchFamily="18" charset="0"/>
              </a:rPr>
              <a:t> by </a:t>
            </a:r>
            <a:r>
              <a:rPr lang="fr-BF" dirty="0" err="1">
                <a:solidFill>
                  <a:srgbClr val="000000"/>
                </a:solidFill>
                <a:effectLst/>
                <a:ea typeface="Times New Roman" panose="02020603050405020304" pitchFamily="18" charset="0"/>
                <a:cs typeface="Times New Roman" panose="02020603050405020304" pitchFamily="18" charset="0"/>
              </a:rPr>
              <a:t>Chinese</a:t>
            </a:r>
            <a:r>
              <a:rPr lang="fr-BF" dirty="0">
                <a:solidFill>
                  <a:srgbClr val="000000"/>
                </a:solidFill>
                <a:effectLst/>
                <a:ea typeface="Times New Roman" panose="02020603050405020304" pitchFamily="18" charset="0"/>
                <a:cs typeface="Times New Roman" panose="02020603050405020304" pitchFamily="18" charset="0"/>
              </a:rPr>
              <a:t> (</a:t>
            </a:r>
            <a:r>
              <a:rPr lang="fr-BF" dirty="0" err="1">
                <a:solidFill>
                  <a:srgbClr val="000000"/>
                </a:solidFill>
                <a:effectLst/>
                <a:ea typeface="Times New Roman" panose="02020603050405020304" pitchFamily="18" charset="0"/>
                <a:cs typeface="Times New Roman" panose="02020603050405020304" pitchFamily="18" charset="0"/>
              </a:rPr>
              <a:t>Confucian</a:t>
            </a:r>
            <a:r>
              <a:rPr lang="fr-BF" dirty="0">
                <a:solidFill>
                  <a:srgbClr val="000000"/>
                </a:solidFill>
                <a:effectLst/>
                <a:ea typeface="Times New Roman" panose="02020603050405020304" pitchFamily="18" charset="0"/>
                <a:cs typeface="Times New Roman" panose="02020603050405020304" pitchFamily="18" charset="0"/>
              </a:rPr>
              <a:t>) values</a:t>
            </a:r>
            <a:r>
              <a:rPr lang="tr-TR" dirty="0">
                <a:solidFill>
                  <a:srgbClr val="000000"/>
                </a:solidFill>
                <a:effectLst/>
                <a:ea typeface="Times New Roman" panose="02020603050405020304" pitchFamily="18" charset="0"/>
                <a:cs typeface="Times New Roman" panose="02020603050405020304" pitchFamily="18" charset="0"/>
              </a:rPr>
              <a:t>.</a:t>
            </a:r>
            <a:endParaRPr lang="fr-FR" dirty="0"/>
          </a:p>
        </p:txBody>
      </p:sp>
    </p:spTree>
    <p:extLst>
      <p:ext uri="{BB962C8B-B14F-4D97-AF65-F5344CB8AC3E}">
        <p14:creationId xmlns:p14="http://schemas.microsoft.com/office/powerpoint/2010/main" val="21168549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44F041-0EC7-4B22-A5E5-1B6C41E26B01}"/>
              </a:ext>
            </a:extLst>
          </p:cNvPr>
          <p:cNvSpPr>
            <a:spLocks noGrp="1"/>
          </p:cNvSpPr>
          <p:nvPr>
            <p:ph idx="1"/>
          </p:nvPr>
        </p:nvSpPr>
        <p:spPr>
          <a:xfrm>
            <a:off x="838200" y="394636"/>
            <a:ext cx="10515600" cy="5782327"/>
          </a:xfrm>
        </p:spPr>
        <p:txBody>
          <a:bodyPr>
            <a:normAutofit fontScale="92500" lnSpcReduction="10000"/>
          </a:bodyPr>
          <a:lstStyle/>
          <a:p>
            <a:pPr algn="just">
              <a:lnSpc>
                <a:spcPct val="107000"/>
              </a:lnSpc>
              <a:spcAft>
                <a:spcPts val="800"/>
              </a:spcAft>
            </a:pPr>
            <a:r>
              <a:rPr lang="fr-BF" b="1" dirty="0" err="1">
                <a:solidFill>
                  <a:srgbClr val="000000"/>
                </a:solidFill>
                <a:effectLst/>
                <a:ea typeface="Times New Roman" panose="02020603050405020304" pitchFamily="18" charset="0"/>
                <a:cs typeface="Times New Roman" panose="02020603050405020304" pitchFamily="18" charset="0"/>
              </a:rPr>
              <a:t>Finally</a:t>
            </a:r>
            <a:r>
              <a:rPr lang="fr-BF" b="1" dirty="0">
                <a:solidFill>
                  <a:srgbClr val="000000"/>
                </a:solidFill>
                <a:effectLst/>
                <a:ea typeface="Times New Roman" panose="02020603050405020304" pitchFamily="18" charset="0"/>
                <a:cs typeface="Times New Roman" panose="02020603050405020304" pitchFamily="18" charset="0"/>
              </a:rPr>
              <a:t>, global IR </a:t>
            </a:r>
            <a:r>
              <a:rPr lang="fr-BF" b="1" dirty="0" err="1">
                <a:solidFill>
                  <a:srgbClr val="000000"/>
                </a:solidFill>
                <a:effectLst/>
                <a:ea typeface="Times New Roman" panose="02020603050405020304" pitchFamily="18" charset="0"/>
                <a:cs typeface="Times New Roman" panose="02020603050405020304" pitchFamily="18" charset="0"/>
              </a:rPr>
              <a:t>takes</a:t>
            </a:r>
            <a:r>
              <a:rPr lang="fr-BF" b="1" dirty="0">
                <a:solidFill>
                  <a:srgbClr val="000000"/>
                </a:solidFill>
                <a:effectLst/>
                <a:ea typeface="Times New Roman" panose="02020603050405020304" pitchFamily="18" charset="0"/>
                <a:cs typeface="Times New Roman" panose="02020603050405020304" pitchFamily="18" charset="0"/>
              </a:rPr>
              <a:t> a </a:t>
            </a:r>
            <a:r>
              <a:rPr lang="fr-BF" b="1" dirty="0" err="1">
                <a:solidFill>
                  <a:srgbClr val="000000"/>
                </a:solidFill>
                <a:effectLst/>
                <a:ea typeface="Times New Roman" panose="02020603050405020304" pitchFamily="18" charset="0"/>
                <a:cs typeface="Times New Roman" panose="02020603050405020304" pitchFamily="18" charset="0"/>
              </a:rPr>
              <a:t>broad</a:t>
            </a:r>
            <a:r>
              <a:rPr lang="fr-BF" b="1" dirty="0">
                <a:solidFill>
                  <a:srgbClr val="000000"/>
                </a:solidFill>
                <a:effectLst/>
                <a:ea typeface="Times New Roman" panose="02020603050405020304" pitchFamily="18" charset="0"/>
                <a:cs typeface="Times New Roman" panose="02020603050405020304" pitchFamily="18" charset="0"/>
              </a:rPr>
              <a:t> conception of and multiple </a:t>
            </a:r>
            <a:r>
              <a:rPr lang="fr-BF" b="1" dirty="0" err="1">
                <a:solidFill>
                  <a:srgbClr val="000000"/>
                </a:solidFill>
                <a:effectLst/>
                <a:ea typeface="Times New Roman" panose="02020603050405020304" pitchFamily="18" charset="0"/>
                <a:cs typeface="Times New Roman" panose="02020603050405020304" pitchFamily="18" charset="0"/>
              </a:rPr>
              <a:t>forms</a:t>
            </a:r>
            <a:r>
              <a:rPr lang="fr-BF" b="1" dirty="0">
                <a:solidFill>
                  <a:srgbClr val="000000"/>
                </a:solidFill>
                <a:effectLst/>
                <a:ea typeface="Times New Roman" panose="02020603050405020304" pitchFamily="18" charset="0"/>
                <a:cs typeface="Times New Roman" panose="02020603050405020304" pitchFamily="18" charset="0"/>
              </a:rPr>
              <a:t> of </a:t>
            </a:r>
            <a:r>
              <a:rPr lang="fr-BF" b="1" dirty="0" err="1">
                <a:solidFill>
                  <a:srgbClr val="000000"/>
                </a:solidFill>
                <a:effectLst/>
                <a:ea typeface="Times New Roman" panose="02020603050405020304" pitchFamily="18" charset="0"/>
                <a:cs typeface="Times New Roman" panose="02020603050405020304" pitchFamily="18" charset="0"/>
              </a:rPr>
              <a:t>agency</a:t>
            </a:r>
            <a:r>
              <a:rPr lang="fr-BF" b="1" dirty="0">
                <a:solidFill>
                  <a:srgbClr val="000000"/>
                </a:solidFill>
                <a:effectLst/>
                <a:ea typeface="Times New Roman" panose="02020603050405020304" pitchFamily="18" charset="0"/>
                <a:cs typeface="Times New Roman" panose="02020603050405020304" pitchFamily="18" charset="0"/>
              </a:rPr>
              <a:t>. </a:t>
            </a:r>
            <a:endParaRPr lang="tr-TR" b="1" dirty="0">
              <a:solidFill>
                <a:srgbClr val="000000"/>
              </a:solidFill>
              <a:effectLst/>
              <a:ea typeface="Times New Roman" panose="02020603050405020304" pitchFamily="18" charset="0"/>
              <a:cs typeface="Times New Roman" panose="02020603050405020304" pitchFamily="18" charset="0"/>
            </a:endParaRPr>
          </a:p>
          <a:p>
            <a:pPr lvl="1" algn="just">
              <a:lnSpc>
                <a:spcPct val="107000"/>
              </a:lnSpc>
              <a:spcAft>
                <a:spcPts val="800"/>
              </a:spcAft>
            </a:pPr>
            <a:r>
              <a:rPr lang="fr-BF" sz="2800" dirty="0">
                <a:solidFill>
                  <a:srgbClr val="000000"/>
                </a:solidFill>
                <a:effectLst/>
                <a:ea typeface="Times New Roman" panose="02020603050405020304" pitchFamily="18" charset="0"/>
                <a:cs typeface="Times New Roman" panose="02020603050405020304" pitchFamily="18" charset="0"/>
              </a:rPr>
              <a:t> Not </a:t>
            </a:r>
            <a:r>
              <a:rPr lang="fr-BF" sz="2800" dirty="0" err="1">
                <a:solidFill>
                  <a:srgbClr val="000000"/>
                </a:solidFill>
                <a:effectLst/>
                <a:ea typeface="Times New Roman" panose="02020603050405020304" pitchFamily="18" charset="0"/>
                <a:cs typeface="Times New Roman" panose="02020603050405020304" pitchFamily="18" charset="0"/>
              </a:rPr>
              <a:t>so</a:t>
            </a:r>
            <a:r>
              <a:rPr lang="fr-BF" sz="2800" dirty="0">
                <a:solidFill>
                  <a:srgbClr val="000000"/>
                </a:solidFill>
                <a:effectLst/>
                <a:ea typeface="Times New Roman" panose="02020603050405020304" pitchFamily="18" charset="0"/>
                <a:cs typeface="Times New Roman" panose="02020603050405020304" pitchFamily="18" charset="0"/>
              </a:rPr>
              <a:t> long </a:t>
            </a:r>
            <a:r>
              <a:rPr lang="fr-BF" sz="2800" dirty="0" err="1">
                <a:solidFill>
                  <a:srgbClr val="000000"/>
                </a:solidFill>
                <a:effectLst/>
                <a:ea typeface="Times New Roman" panose="02020603050405020304" pitchFamily="18" charset="0"/>
                <a:cs typeface="Times New Roman" panose="02020603050405020304" pitchFamily="18" charset="0"/>
              </a:rPr>
              <a:t>ago</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agency</a:t>
            </a:r>
            <a:r>
              <a:rPr lang="fr-BF" sz="2800" dirty="0">
                <a:solidFill>
                  <a:srgbClr val="000000"/>
                </a:solidFill>
                <a:effectLst/>
                <a:ea typeface="Times New Roman" panose="02020603050405020304" pitchFamily="18" charset="0"/>
                <a:cs typeface="Times New Roman" panose="02020603050405020304" pitchFamily="18" charset="0"/>
              </a:rPr>
              <a:t> in international relations </a:t>
            </a:r>
            <a:r>
              <a:rPr lang="fr-BF" sz="2800" dirty="0" err="1">
                <a:solidFill>
                  <a:srgbClr val="000000"/>
                </a:solidFill>
                <a:effectLst/>
                <a:ea typeface="Times New Roman" panose="02020603050405020304" pitchFamily="18" charset="0"/>
                <a:cs typeface="Times New Roman" panose="02020603050405020304" pitchFamily="18" charset="0"/>
              </a:rPr>
              <a:t>was</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primarily</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viewed</a:t>
            </a:r>
            <a:r>
              <a:rPr lang="fr-BF" sz="2800" dirty="0">
                <a:solidFill>
                  <a:srgbClr val="000000"/>
                </a:solidFill>
                <a:effectLst/>
                <a:ea typeface="Times New Roman" panose="02020603050405020304" pitchFamily="18" charset="0"/>
                <a:cs typeface="Times New Roman" panose="02020603050405020304" pitchFamily="18" charset="0"/>
              </a:rPr>
              <a:t> in </a:t>
            </a:r>
            <a:r>
              <a:rPr lang="fr-BF" sz="2800" dirty="0" err="1">
                <a:solidFill>
                  <a:srgbClr val="000000"/>
                </a:solidFill>
                <a:effectLst/>
                <a:ea typeface="Times New Roman" panose="02020603050405020304" pitchFamily="18" charset="0"/>
                <a:cs typeface="Times New Roman" panose="02020603050405020304" pitchFamily="18" charset="0"/>
              </a:rPr>
              <a:t>terms</a:t>
            </a:r>
            <a:r>
              <a:rPr lang="fr-BF" sz="2800" dirty="0">
                <a:solidFill>
                  <a:srgbClr val="000000"/>
                </a:solidFill>
                <a:effectLst/>
                <a:ea typeface="Times New Roman" panose="02020603050405020304" pitchFamily="18" charset="0"/>
                <a:cs typeface="Times New Roman" panose="02020603050405020304" pitchFamily="18" charset="0"/>
              </a:rPr>
              <a:t> of a ‘standard of civilisation’ in </a:t>
            </a:r>
            <a:r>
              <a:rPr lang="fr-BF" sz="2800" dirty="0" err="1">
                <a:solidFill>
                  <a:srgbClr val="000000"/>
                </a:solidFill>
                <a:effectLst/>
                <a:ea typeface="Times New Roman" panose="02020603050405020304" pitchFamily="18" charset="0"/>
                <a:cs typeface="Times New Roman" panose="02020603050405020304" pitchFamily="18" charset="0"/>
              </a:rPr>
              <a:t>which</a:t>
            </a:r>
            <a:r>
              <a:rPr lang="fr-BF" sz="2800" dirty="0">
                <a:solidFill>
                  <a:srgbClr val="000000"/>
                </a:solidFill>
                <a:effectLst/>
                <a:ea typeface="Times New Roman" panose="02020603050405020304" pitchFamily="18" charset="0"/>
                <a:cs typeface="Times New Roman" panose="02020603050405020304" pitchFamily="18" charset="0"/>
              </a:rPr>
              <a:t> the </a:t>
            </a:r>
            <a:r>
              <a:rPr lang="fr-BF" sz="2800" dirty="0" err="1">
                <a:solidFill>
                  <a:srgbClr val="000000"/>
                </a:solidFill>
                <a:effectLst/>
                <a:ea typeface="Times New Roman" panose="02020603050405020304" pitchFamily="18" charset="0"/>
                <a:cs typeface="Times New Roman" panose="02020603050405020304" pitchFamily="18" charset="0"/>
              </a:rPr>
              <a:t>decisive</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element</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was</a:t>
            </a:r>
            <a:r>
              <a:rPr lang="fr-BF" sz="2800" dirty="0">
                <a:solidFill>
                  <a:srgbClr val="000000"/>
                </a:solidFill>
                <a:effectLst/>
                <a:ea typeface="Times New Roman" panose="02020603050405020304" pitchFamily="18" charset="0"/>
                <a:cs typeface="Times New Roman" panose="02020603050405020304" pitchFamily="18" charset="0"/>
              </a:rPr>
              <a:t> the</a:t>
            </a:r>
            <a:r>
              <a:rPr lang="tr-TR" sz="2800" dirty="0">
                <a:ea typeface="Calibri" panose="020F0502020204030204" pitchFamily="34"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capacity</a:t>
            </a:r>
            <a:r>
              <a:rPr lang="fr-BF" sz="2800" dirty="0">
                <a:solidFill>
                  <a:srgbClr val="000000"/>
                </a:solidFill>
                <a:effectLst/>
                <a:ea typeface="Times New Roman" panose="02020603050405020304" pitchFamily="18" charset="0"/>
                <a:cs typeface="Times New Roman" panose="02020603050405020304" pitchFamily="18" charset="0"/>
              </a:rPr>
              <a:t> of states to </a:t>
            </a:r>
            <a:r>
              <a:rPr lang="fr-BF" sz="2800" dirty="0" err="1">
                <a:solidFill>
                  <a:srgbClr val="000000"/>
                </a:solidFill>
                <a:effectLst/>
                <a:ea typeface="Times New Roman" panose="02020603050405020304" pitchFamily="18" charset="0"/>
                <a:cs typeface="Times New Roman" panose="02020603050405020304" pitchFamily="18" charset="0"/>
              </a:rPr>
              <a:t>defend</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their</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sovereignty</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wage</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war</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negotiate</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treaties</a:t>
            </a:r>
            <a:r>
              <a:rPr lang="fr-BF" sz="2800" dirty="0">
                <a:solidFill>
                  <a:srgbClr val="000000"/>
                </a:solidFill>
                <a:effectLst/>
                <a:ea typeface="Times New Roman" panose="02020603050405020304" pitchFamily="18" charset="0"/>
                <a:cs typeface="Times New Roman" panose="02020603050405020304" pitchFamily="18" charset="0"/>
              </a:rPr>
              <a:t>, enforce compliance and manage the balance of power. </a:t>
            </a:r>
            <a:endParaRPr lang="tr-TR" sz="2800" dirty="0">
              <a:solidFill>
                <a:srgbClr val="000000"/>
              </a:solidFill>
              <a:effectLst/>
              <a:ea typeface="Times New Roman" panose="02020603050405020304" pitchFamily="18" charset="0"/>
              <a:cs typeface="Times New Roman" panose="02020603050405020304" pitchFamily="18" charset="0"/>
            </a:endParaRPr>
          </a:p>
          <a:p>
            <a:pPr lvl="1" algn="just">
              <a:lnSpc>
                <a:spcPct val="107000"/>
              </a:lnSpc>
              <a:spcAft>
                <a:spcPts val="800"/>
              </a:spcAft>
            </a:pPr>
            <a:r>
              <a:rPr lang="fr-BF" sz="2800" dirty="0">
                <a:solidFill>
                  <a:srgbClr val="000000"/>
                </a:solidFill>
                <a:effectLst/>
                <a:ea typeface="Times New Roman" panose="02020603050405020304" pitchFamily="18" charset="0"/>
                <a:cs typeface="Times New Roman" panose="02020603050405020304" pitchFamily="18" charset="0"/>
              </a:rPr>
              <a:t>This self-</a:t>
            </a:r>
            <a:r>
              <a:rPr lang="fr-BF" sz="2800" dirty="0" err="1">
                <a:solidFill>
                  <a:srgbClr val="000000"/>
                </a:solidFill>
                <a:effectLst/>
                <a:ea typeface="Times New Roman" panose="02020603050405020304" pitchFamily="18" charset="0"/>
                <a:cs typeface="Times New Roman" panose="02020603050405020304" pitchFamily="18" charset="0"/>
              </a:rPr>
              <a:t>serving</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ahistorical</a:t>
            </a:r>
            <a:r>
              <a:rPr lang="fr-BF" sz="2800" dirty="0">
                <a:solidFill>
                  <a:srgbClr val="000000"/>
                </a:solidFill>
                <a:effectLst/>
                <a:ea typeface="Times New Roman" panose="02020603050405020304" pitchFamily="18" charset="0"/>
                <a:cs typeface="Times New Roman" panose="02020603050405020304" pitchFamily="18" charset="0"/>
              </a:rPr>
              <a:t> and </a:t>
            </a:r>
            <a:r>
              <a:rPr lang="fr-BF" sz="2800" dirty="0" err="1">
                <a:solidFill>
                  <a:srgbClr val="000000"/>
                </a:solidFill>
                <a:effectLst/>
                <a:ea typeface="Times New Roman" panose="02020603050405020304" pitchFamily="18" charset="0"/>
                <a:cs typeface="Times New Roman" panose="02020603050405020304" pitchFamily="18" charset="0"/>
              </a:rPr>
              <a:t>brazenly</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racist</a:t>
            </a:r>
            <a:r>
              <a:rPr lang="fr-BF" sz="2800" dirty="0">
                <a:solidFill>
                  <a:srgbClr val="000000"/>
                </a:solidFill>
                <a:effectLst/>
                <a:ea typeface="Times New Roman" panose="02020603050405020304" pitchFamily="18" charset="0"/>
                <a:cs typeface="Times New Roman" panose="02020603050405020304" pitchFamily="18" charset="0"/>
              </a:rPr>
              <a:t> formulation by the European colonial </a:t>
            </a:r>
            <a:r>
              <a:rPr lang="fr-BF" sz="2800" dirty="0" err="1">
                <a:solidFill>
                  <a:srgbClr val="000000"/>
                </a:solidFill>
                <a:effectLst/>
                <a:ea typeface="Times New Roman" panose="02020603050405020304" pitchFamily="18" charset="0"/>
                <a:cs typeface="Times New Roman" panose="02020603050405020304" pitchFamily="18" charset="0"/>
              </a:rPr>
              <a:t>powers</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ignored</a:t>
            </a:r>
            <a:r>
              <a:rPr lang="fr-BF" sz="2800" dirty="0">
                <a:solidFill>
                  <a:srgbClr val="000000"/>
                </a:solidFill>
                <a:effectLst/>
                <a:ea typeface="Times New Roman" panose="02020603050405020304" pitchFamily="18" charset="0"/>
                <a:cs typeface="Times New Roman" panose="02020603050405020304" pitchFamily="18" charset="0"/>
              </a:rPr>
              <a:t> the </a:t>
            </a:r>
            <a:r>
              <a:rPr lang="fr-BF" sz="2800" dirty="0" err="1">
                <a:solidFill>
                  <a:srgbClr val="000000"/>
                </a:solidFill>
                <a:effectLst/>
                <a:ea typeface="Times New Roman" panose="02020603050405020304" pitchFamily="18" charset="0"/>
                <a:cs typeface="Times New Roman" panose="02020603050405020304" pitchFamily="18" charset="0"/>
              </a:rPr>
              <a:t>fact</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that</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even</a:t>
            </a:r>
            <a:r>
              <a:rPr lang="fr-BF" sz="2800" dirty="0">
                <a:solidFill>
                  <a:srgbClr val="000000"/>
                </a:solidFill>
                <a:effectLst/>
                <a:ea typeface="Times New Roman" panose="02020603050405020304" pitchFamily="18" charset="0"/>
                <a:cs typeface="Times New Roman" panose="02020603050405020304" pitchFamily="18" charset="0"/>
              </a:rPr>
              <a:t> the </a:t>
            </a:r>
            <a:r>
              <a:rPr lang="fr-BF" sz="2800" dirty="0" err="1">
                <a:solidFill>
                  <a:srgbClr val="000000"/>
                </a:solidFill>
                <a:effectLst/>
                <a:ea typeface="Times New Roman" panose="02020603050405020304" pitchFamily="18" charset="0"/>
                <a:cs typeface="Times New Roman" panose="02020603050405020304" pitchFamily="18" charset="0"/>
              </a:rPr>
              <a:t>most</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sophisticated</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forms</a:t>
            </a:r>
            <a:r>
              <a:rPr lang="fr-BF" sz="2800" dirty="0">
                <a:solidFill>
                  <a:srgbClr val="000000"/>
                </a:solidFill>
                <a:effectLst/>
                <a:ea typeface="Times New Roman" panose="02020603050405020304" pitchFamily="18" charset="0"/>
                <a:cs typeface="Times New Roman" panose="02020603050405020304" pitchFamily="18" charset="0"/>
              </a:rPr>
              <a:t> of </a:t>
            </a:r>
            <a:r>
              <a:rPr lang="fr-BF" sz="2800" dirty="0" err="1">
                <a:solidFill>
                  <a:srgbClr val="000000"/>
                </a:solidFill>
                <a:effectLst/>
                <a:ea typeface="Times New Roman" panose="02020603050405020304" pitchFamily="18" charset="0"/>
                <a:cs typeface="Times New Roman" panose="02020603050405020304" pitchFamily="18" charset="0"/>
              </a:rPr>
              <a:t>statecraft</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were</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present</a:t>
            </a:r>
            <a:r>
              <a:rPr lang="fr-BF" sz="2800" dirty="0">
                <a:solidFill>
                  <a:srgbClr val="000000"/>
                </a:solidFill>
                <a:effectLst/>
                <a:ea typeface="Times New Roman" panose="02020603050405020304" pitchFamily="18" charset="0"/>
                <a:cs typeface="Times New Roman" panose="02020603050405020304" pitchFamily="18" charset="0"/>
              </a:rPr>
              <a:t> in </a:t>
            </a:r>
            <a:r>
              <a:rPr lang="fr-BF" sz="2800" dirty="0" err="1">
                <a:solidFill>
                  <a:srgbClr val="000000"/>
                </a:solidFill>
                <a:effectLst/>
                <a:ea typeface="Times New Roman" panose="02020603050405020304" pitchFamily="18" charset="0"/>
                <a:cs typeface="Times New Roman" panose="02020603050405020304" pitchFamily="18" charset="0"/>
              </a:rPr>
              <a:t>many</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early</a:t>
            </a:r>
            <a:r>
              <a:rPr lang="fr-BF" sz="2800" dirty="0">
                <a:solidFill>
                  <a:srgbClr val="000000"/>
                </a:solidFill>
                <a:effectLst/>
                <a:ea typeface="Times New Roman" panose="02020603050405020304" pitchFamily="18" charset="0"/>
                <a:cs typeface="Times New Roman" panose="02020603050405020304" pitchFamily="18" charset="0"/>
              </a:rPr>
              <a:t> non-Western civilisations. </a:t>
            </a:r>
            <a:endParaRPr lang="tr-TR" sz="2800" dirty="0">
              <a:solidFill>
                <a:srgbClr val="000000"/>
              </a:solidFill>
              <a:effectLst/>
              <a:ea typeface="Times New Roman" panose="02020603050405020304" pitchFamily="18" charset="0"/>
              <a:cs typeface="Times New Roman" panose="02020603050405020304" pitchFamily="18" charset="0"/>
            </a:endParaRPr>
          </a:p>
          <a:p>
            <a:pPr lvl="1" algn="just">
              <a:lnSpc>
                <a:spcPct val="107000"/>
              </a:lnSpc>
              <a:spcAft>
                <a:spcPts val="800"/>
              </a:spcAft>
            </a:pPr>
            <a:r>
              <a:rPr lang="fr-BF" sz="2800" dirty="0" err="1">
                <a:solidFill>
                  <a:srgbClr val="000000"/>
                </a:solidFill>
                <a:effectLst/>
                <a:ea typeface="Times New Roman" panose="02020603050405020304" pitchFamily="18" charset="0"/>
                <a:cs typeface="Times New Roman" panose="02020603050405020304" pitchFamily="18" charset="0"/>
              </a:rPr>
              <a:t>While</a:t>
            </a:r>
            <a:r>
              <a:rPr lang="fr-BF" sz="2800" dirty="0">
                <a:solidFill>
                  <a:srgbClr val="000000"/>
                </a:solidFill>
                <a:effectLst/>
                <a:ea typeface="Times New Roman" panose="02020603050405020304" pitchFamily="18" charset="0"/>
                <a:cs typeface="Times New Roman" panose="02020603050405020304" pitchFamily="18" charset="0"/>
              </a:rPr>
              <a:t> the mainstream IR </a:t>
            </a:r>
            <a:r>
              <a:rPr lang="fr-BF" sz="2800" dirty="0" err="1">
                <a:solidFill>
                  <a:srgbClr val="000000"/>
                </a:solidFill>
                <a:effectLst/>
                <a:ea typeface="Times New Roman" panose="02020603050405020304" pitchFamily="18" charset="0"/>
                <a:cs typeface="Times New Roman" panose="02020603050405020304" pitchFamily="18" charset="0"/>
              </a:rPr>
              <a:t>theories</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viewed</a:t>
            </a:r>
            <a:r>
              <a:rPr lang="fr-BF" sz="2800" dirty="0">
                <a:solidFill>
                  <a:srgbClr val="000000"/>
                </a:solidFill>
                <a:effectLst/>
                <a:ea typeface="Times New Roman" panose="02020603050405020304" pitchFamily="18" charset="0"/>
                <a:cs typeface="Times New Roman" panose="02020603050405020304" pitchFamily="18" charset="0"/>
              </a:rPr>
              <a:t> the </a:t>
            </a:r>
            <a:r>
              <a:rPr lang="fr-BF" sz="2800" dirty="0" err="1">
                <a:solidFill>
                  <a:srgbClr val="000000"/>
                </a:solidFill>
                <a:effectLst/>
                <a:ea typeface="Times New Roman" panose="02020603050405020304" pitchFamily="18" charset="0"/>
                <a:cs typeface="Times New Roman" panose="02020603050405020304" pitchFamily="18" charset="0"/>
              </a:rPr>
              <a:t>so-called</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Third</a:t>
            </a:r>
            <a:r>
              <a:rPr lang="fr-BF" sz="2800" dirty="0">
                <a:solidFill>
                  <a:srgbClr val="000000"/>
                </a:solidFill>
                <a:effectLst/>
                <a:ea typeface="Times New Roman" panose="02020603050405020304" pitchFamily="18" charset="0"/>
                <a:cs typeface="Times New Roman" panose="02020603050405020304" pitchFamily="18" charset="0"/>
              </a:rPr>
              <a:t> World or Global South as marginal to the </a:t>
            </a:r>
            <a:r>
              <a:rPr lang="fr-BF" sz="2800" dirty="0" err="1">
                <a:solidFill>
                  <a:srgbClr val="000000"/>
                </a:solidFill>
                <a:effectLst/>
                <a:ea typeface="Times New Roman" panose="02020603050405020304" pitchFamily="18" charset="0"/>
                <a:cs typeface="Times New Roman" panose="02020603050405020304" pitchFamily="18" charset="0"/>
              </a:rPr>
              <a:t>games</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that</a:t>
            </a:r>
            <a:r>
              <a:rPr lang="fr-BF" sz="2800" dirty="0">
                <a:solidFill>
                  <a:srgbClr val="000000"/>
                </a:solidFill>
                <a:effectLst/>
                <a:ea typeface="Times New Roman" panose="02020603050405020304" pitchFamily="18" charset="0"/>
                <a:cs typeface="Times New Roman" panose="02020603050405020304" pitchFamily="18" charset="0"/>
              </a:rPr>
              <a:t> nations </a:t>
            </a:r>
            <a:r>
              <a:rPr lang="fr-BF" sz="2800" dirty="0" err="1">
                <a:solidFill>
                  <a:srgbClr val="000000"/>
                </a:solidFill>
                <a:effectLst/>
                <a:ea typeface="Times New Roman" panose="02020603050405020304" pitchFamily="18" charset="0"/>
                <a:cs typeface="Times New Roman" panose="02020603050405020304" pitchFamily="18" charset="0"/>
              </a:rPr>
              <a:t>play</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some</a:t>
            </a:r>
            <a:r>
              <a:rPr lang="fr-BF" sz="2800" dirty="0">
                <a:solidFill>
                  <a:srgbClr val="000000"/>
                </a:solidFill>
                <a:effectLst/>
                <a:ea typeface="Times New Roman" panose="02020603050405020304" pitchFamily="18" charset="0"/>
                <a:cs typeface="Times New Roman" panose="02020603050405020304" pitchFamily="18" charset="0"/>
              </a:rPr>
              <a:t> of the </a:t>
            </a:r>
            <a:r>
              <a:rPr lang="fr-BF" sz="2800" dirty="0" err="1">
                <a:solidFill>
                  <a:srgbClr val="000000"/>
                </a:solidFill>
                <a:effectLst/>
                <a:ea typeface="Times New Roman" panose="02020603050405020304" pitchFamily="18" charset="0"/>
                <a:cs typeface="Times New Roman" panose="02020603050405020304" pitchFamily="18" charset="0"/>
              </a:rPr>
              <a:t>critical</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theories</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actually</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thrived</a:t>
            </a:r>
            <a:r>
              <a:rPr lang="fr-BF" sz="2800" dirty="0">
                <a:solidFill>
                  <a:srgbClr val="000000"/>
                </a:solidFill>
                <a:effectLst/>
                <a:ea typeface="Times New Roman" panose="02020603050405020304" pitchFamily="18" charset="0"/>
                <a:cs typeface="Times New Roman" panose="02020603050405020304" pitchFamily="18" charset="0"/>
              </a:rPr>
              <a:t> on </a:t>
            </a:r>
            <a:r>
              <a:rPr lang="fr-BF" sz="2800" dirty="0" err="1">
                <a:solidFill>
                  <a:srgbClr val="000000"/>
                </a:solidFill>
                <a:effectLst/>
                <a:ea typeface="Times New Roman" panose="02020603050405020304" pitchFamily="18" charset="0"/>
                <a:cs typeface="Times New Roman" panose="02020603050405020304" pitchFamily="18" charset="0"/>
              </a:rPr>
              <a:t>this</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presumed</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marginality</a:t>
            </a:r>
            <a:r>
              <a:rPr lang="fr-BF" sz="2800" dirty="0">
                <a:solidFill>
                  <a:srgbClr val="000000"/>
                </a:solidFill>
                <a:effectLst/>
                <a:ea typeface="Times New Roman" panose="02020603050405020304" pitchFamily="18" charset="0"/>
                <a:cs typeface="Times New Roman" panose="02020603050405020304" pitchFamily="18" charset="0"/>
              </a:rPr>
              <a:t>. </a:t>
            </a:r>
            <a:endParaRPr lang="tr-TR" sz="2800" dirty="0">
              <a:solidFill>
                <a:srgbClr val="000000"/>
              </a:solidFill>
              <a:effectLst/>
              <a:ea typeface="Times New Roman" panose="02020603050405020304" pitchFamily="18" charset="0"/>
              <a:cs typeface="Times New Roman" panose="02020603050405020304" pitchFamily="18" charset="0"/>
            </a:endParaRPr>
          </a:p>
          <a:p>
            <a:endParaRPr lang="fr-FR" dirty="0"/>
          </a:p>
        </p:txBody>
      </p:sp>
    </p:spTree>
    <p:extLst>
      <p:ext uri="{BB962C8B-B14F-4D97-AF65-F5344CB8AC3E}">
        <p14:creationId xmlns:p14="http://schemas.microsoft.com/office/powerpoint/2010/main" val="1795077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702ABE-ACAB-42D1-B7E1-AE9D0581C8F9}"/>
              </a:ext>
            </a:extLst>
          </p:cNvPr>
          <p:cNvSpPr>
            <a:spLocks noGrp="1"/>
          </p:cNvSpPr>
          <p:nvPr>
            <p:ph idx="1"/>
          </p:nvPr>
        </p:nvSpPr>
        <p:spPr>
          <a:xfrm>
            <a:off x="838200" y="702644"/>
            <a:ext cx="10515600" cy="5474319"/>
          </a:xfrm>
        </p:spPr>
        <p:txBody>
          <a:bodyPr>
            <a:normAutofit lnSpcReduction="10000"/>
          </a:bodyPr>
          <a:lstStyle/>
          <a:p>
            <a:pPr algn="just">
              <a:lnSpc>
                <a:spcPct val="107000"/>
              </a:lnSpc>
              <a:spcAft>
                <a:spcPts val="800"/>
              </a:spcAft>
            </a:pPr>
            <a:r>
              <a:rPr lang="fr-BF" sz="2800" b="1" dirty="0" err="1">
                <a:solidFill>
                  <a:srgbClr val="000000"/>
                </a:solidFill>
                <a:effectLst/>
                <a:ea typeface="Times New Roman" panose="02020603050405020304" pitchFamily="18" charset="0"/>
                <a:cs typeface="Times New Roman" panose="02020603050405020304" pitchFamily="18" charset="0"/>
              </a:rPr>
              <a:t>They</a:t>
            </a:r>
            <a:r>
              <a:rPr lang="fr-BF" sz="2800" b="1" dirty="0">
                <a:solidFill>
                  <a:srgbClr val="000000"/>
                </a:solidFill>
                <a:effectLst/>
                <a:ea typeface="Times New Roman" panose="02020603050405020304" pitchFamily="18" charset="0"/>
                <a:cs typeface="Times New Roman" panose="02020603050405020304" pitchFamily="18" charset="0"/>
              </a:rPr>
              <a:t> </a:t>
            </a:r>
            <a:r>
              <a:rPr lang="fr-BF" sz="2800" b="1" dirty="0" err="1">
                <a:solidFill>
                  <a:srgbClr val="000000"/>
                </a:solidFill>
                <a:effectLst/>
                <a:ea typeface="Times New Roman" panose="02020603050405020304" pitchFamily="18" charset="0"/>
                <a:cs typeface="Times New Roman" panose="02020603050405020304" pitchFamily="18" charset="0"/>
              </a:rPr>
              <a:t>rightly</a:t>
            </a:r>
            <a:r>
              <a:rPr lang="fr-BF" sz="2800" b="1" dirty="0">
                <a:solidFill>
                  <a:srgbClr val="000000"/>
                </a:solidFill>
                <a:effectLst/>
                <a:ea typeface="Times New Roman" panose="02020603050405020304" pitchFamily="18" charset="0"/>
                <a:cs typeface="Times New Roman" panose="02020603050405020304" pitchFamily="18" charset="0"/>
              </a:rPr>
              <a:t> </a:t>
            </a:r>
            <a:r>
              <a:rPr lang="fr-BF" sz="2800" b="1" dirty="0" err="1">
                <a:solidFill>
                  <a:srgbClr val="000000"/>
                </a:solidFill>
                <a:effectLst/>
                <a:ea typeface="Times New Roman" panose="02020603050405020304" pitchFamily="18" charset="0"/>
                <a:cs typeface="Times New Roman" panose="02020603050405020304" pitchFamily="18" charset="0"/>
              </a:rPr>
              <a:t>criticised</a:t>
            </a:r>
            <a:r>
              <a:rPr lang="fr-BF" sz="2800" b="1" dirty="0">
                <a:solidFill>
                  <a:srgbClr val="000000"/>
                </a:solidFill>
                <a:effectLst/>
                <a:ea typeface="Times New Roman" panose="02020603050405020304" pitchFamily="18" charset="0"/>
                <a:cs typeface="Times New Roman" panose="02020603050405020304" pitchFamily="18" charset="0"/>
              </a:rPr>
              <a:t> mainstream </a:t>
            </a:r>
            <a:r>
              <a:rPr lang="fr-BF" sz="2800" b="1" dirty="0" err="1">
                <a:solidFill>
                  <a:srgbClr val="000000"/>
                </a:solidFill>
                <a:effectLst/>
                <a:ea typeface="Times New Roman" panose="02020603050405020304" pitchFamily="18" charset="0"/>
                <a:cs typeface="Times New Roman" panose="02020603050405020304" pitchFamily="18" charset="0"/>
              </a:rPr>
              <a:t>theories</a:t>
            </a:r>
            <a:r>
              <a:rPr lang="fr-BF" sz="2800" b="1" dirty="0">
                <a:solidFill>
                  <a:srgbClr val="000000"/>
                </a:solidFill>
                <a:effectLst/>
                <a:ea typeface="Times New Roman" panose="02020603050405020304" pitchFamily="18" charset="0"/>
                <a:cs typeface="Times New Roman" panose="02020603050405020304" pitchFamily="18" charset="0"/>
              </a:rPr>
              <a:t> for </a:t>
            </a:r>
            <a:r>
              <a:rPr lang="fr-BF" sz="2800" b="1" dirty="0" err="1">
                <a:solidFill>
                  <a:srgbClr val="000000"/>
                </a:solidFill>
                <a:effectLst/>
                <a:ea typeface="Times New Roman" panose="02020603050405020304" pitchFamily="18" charset="0"/>
                <a:cs typeface="Times New Roman" panose="02020603050405020304" pitchFamily="18" charset="0"/>
              </a:rPr>
              <a:t>excluding</a:t>
            </a:r>
            <a:r>
              <a:rPr lang="fr-BF" sz="2800" b="1" dirty="0">
                <a:solidFill>
                  <a:srgbClr val="000000"/>
                </a:solidFill>
                <a:effectLst/>
                <a:ea typeface="Times New Roman" panose="02020603050405020304" pitchFamily="18" charset="0"/>
                <a:cs typeface="Times New Roman" panose="02020603050405020304" pitchFamily="18" charset="0"/>
              </a:rPr>
              <a:t> the South but </a:t>
            </a:r>
            <a:r>
              <a:rPr lang="fr-BF" sz="2800" b="1" dirty="0" err="1">
                <a:solidFill>
                  <a:srgbClr val="000000"/>
                </a:solidFill>
                <a:effectLst/>
                <a:ea typeface="Times New Roman" panose="02020603050405020304" pitchFamily="18" charset="0"/>
                <a:cs typeface="Times New Roman" panose="02020603050405020304" pitchFamily="18" charset="0"/>
              </a:rPr>
              <a:t>did</a:t>
            </a:r>
            <a:r>
              <a:rPr lang="fr-BF" sz="2800" b="1" dirty="0">
                <a:solidFill>
                  <a:srgbClr val="000000"/>
                </a:solidFill>
                <a:effectLst/>
                <a:ea typeface="Times New Roman" panose="02020603050405020304" pitchFamily="18" charset="0"/>
                <a:cs typeface="Times New Roman" panose="02020603050405020304" pitchFamily="18" charset="0"/>
              </a:rPr>
              <a:t> </a:t>
            </a:r>
            <a:r>
              <a:rPr lang="fr-BF" sz="2800" b="1" dirty="0" err="1">
                <a:solidFill>
                  <a:srgbClr val="000000"/>
                </a:solidFill>
                <a:effectLst/>
                <a:ea typeface="Times New Roman" panose="02020603050405020304" pitchFamily="18" charset="0"/>
                <a:cs typeface="Times New Roman" panose="02020603050405020304" pitchFamily="18" charset="0"/>
              </a:rPr>
              <a:t>little</a:t>
            </a:r>
            <a:r>
              <a:rPr lang="fr-BF" sz="2800" b="1" dirty="0">
                <a:solidFill>
                  <a:srgbClr val="000000"/>
                </a:solidFill>
                <a:effectLst/>
                <a:ea typeface="Times New Roman" panose="02020603050405020304" pitchFamily="18" charset="0"/>
                <a:cs typeface="Times New Roman" panose="02020603050405020304" pitchFamily="18" charset="0"/>
              </a:rPr>
              <a:t> exploration of alternative </a:t>
            </a:r>
            <a:r>
              <a:rPr lang="fr-BF" sz="2800" b="1" dirty="0" err="1">
                <a:solidFill>
                  <a:srgbClr val="000000"/>
                </a:solidFill>
                <a:effectLst/>
                <a:ea typeface="Times New Roman" panose="02020603050405020304" pitchFamily="18" charset="0"/>
                <a:cs typeface="Times New Roman" panose="02020603050405020304" pitchFamily="18" charset="0"/>
              </a:rPr>
              <a:t>forms</a:t>
            </a:r>
            <a:r>
              <a:rPr lang="fr-BF" sz="2800" b="1" dirty="0">
                <a:solidFill>
                  <a:srgbClr val="000000"/>
                </a:solidFill>
                <a:effectLst/>
                <a:ea typeface="Times New Roman" panose="02020603050405020304" pitchFamily="18" charset="0"/>
                <a:cs typeface="Times New Roman" panose="02020603050405020304" pitchFamily="18" charset="0"/>
              </a:rPr>
              <a:t> of </a:t>
            </a:r>
            <a:r>
              <a:rPr lang="fr-BF" sz="2800" b="1" dirty="0" err="1">
                <a:solidFill>
                  <a:srgbClr val="000000"/>
                </a:solidFill>
                <a:effectLst/>
                <a:ea typeface="Times New Roman" panose="02020603050405020304" pitchFamily="18" charset="0"/>
                <a:cs typeface="Times New Roman" panose="02020603050405020304" pitchFamily="18" charset="0"/>
              </a:rPr>
              <a:t>agency</a:t>
            </a:r>
            <a:r>
              <a:rPr lang="fr-BF" sz="2800" b="1" dirty="0">
                <a:solidFill>
                  <a:srgbClr val="000000"/>
                </a:solidFill>
                <a:effectLst/>
                <a:ea typeface="Times New Roman" panose="02020603050405020304" pitchFamily="18" charset="0"/>
                <a:cs typeface="Times New Roman" panose="02020603050405020304" pitchFamily="18" charset="0"/>
              </a:rPr>
              <a:t> in the South. </a:t>
            </a:r>
            <a:endParaRPr lang="tr-TR" sz="2800" b="1" dirty="0">
              <a:solidFill>
                <a:srgbClr val="000000"/>
              </a:solidFill>
              <a:effectLst/>
              <a:ea typeface="Times New Roman" panose="02020603050405020304" pitchFamily="18" charset="0"/>
              <a:cs typeface="Times New Roman" panose="02020603050405020304" pitchFamily="18" charset="0"/>
            </a:endParaRPr>
          </a:p>
          <a:p>
            <a:pPr algn="just">
              <a:lnSpc>
                <a:spcPct val="107000"/>
              </a:lnSpc>
              <a:spcAft>
                <a:spcPts val="800"/>
              </a:spcAft>
            </a:pPr>
            <a:r>
              <a:rPr lang="fr-BF" sz="2800" i="1" dirty="0" err="1">
                <a:solidFill>
                  <a:srgbClr val="000000"/>
                </a:solidFill>
                <a:effectLst/>
                <a:ea typeface="Times New Roman" panose="02020603050405020304" pitchFamily="18" charset="0"/>
                <a:cs typeface="Times New Roman" panose="02020603050405020304" pitchFamily="18" charset="0"/>
              </a:rPr>
              <a:t>While</a:t>
            </a:r>
            <a:r>
              <a:rPr lang="fr-BF" sz="2800" i="1" dirty="0">
                <a:solidFill>
                  <a:srgbClr val="000000"/>
                </a:solidFill>
                <a:effectLst/>
                <a:ea typeface="Times New Roman" panose="02020603050405020304" pitchFamily="18" charset="0"/>
                <a:cs typeface="Times New Roman" panose="02020603050405020304" pitchFamily="18" charset="0"/>
              </a:rPr>
              <a:t> global </a:t>
            </a:r>
            <a:r>
              <a:rPr lang="fr-BF" sz="2800" i="1" dirty="0" err="1">
                <a:solidFill>
                  <a:srgbClr val="000000"/>
                </a:solidFill>
                <a:effectLst/>
                <a:ea typeface="Times New Roman" panose="02020603050405020304" pitchFamily="18" charset="0"/>
                <a:cs typeface="Times New Roman" panose="02020603050405020304" pitchFamily="18" charset="0"/>
              </a:rPr>
              <a:t>disparities</a:t>
            </a:r>
            <a:r>
              <a:rPr lang="fr-BF" sz="2800" i="1" dirty="0">
                <a:solidFill>
                  <a:srgbClr val="000000"/>
                </a:solidFill>
                <a:effectLst/>
                <a:ea typeface="Times New Roman" panose="02020603050405020304" pitchFamily="18" charset="0"/>
                <a:cs typeface="Times New Roman" panose="02020603050405020304" pitchFamily="18" charset="0"/>
              </a:rPr>
              <a:t> in </a:t>
            </a:r>
            <a:r>
              <a:rPr lang="fr-BF" sz="2800" i="1" dirty="0" err="1">
                <a:solidFill>
                  <a:srgbClr val="000000"/>
                </a:solidFill>
                <a:effectLst/>
                <a:ea typeface="Times New Roman" panose="02020603050405020304" pitchFamily="18" charset="0"/>
                <a:cs typeface="Times New Roman" panose="02020603050405020304" pitchFamily="18" charset="0"/>
              </a:rPr>
              <a:t>material</a:t>
            </a:r>
            <a:r>
              <a:rPr lang="fr-BF" sz="2800" i="1" dirty="0">
                <a:solidFill>
                  <a:srgbClr val="000000"/>
                </a:solidFill>
                <a:effectLst/>
                <a:ea typeface="Times New Roman" panose="02020603050405020304" pitchFamily="18" charset="0"/>
                <a:cs typeface="Times New Roman" panose="02020603050405020304" pitchFamily="18" charset="0"/>
              </a:rPr>
              <a:t> power are not </a:t>
            </a:r>
            <a:r>
              <a:rPr lang="fr-BF" sz="2800" i="1" dirty="0" err="1">
                <a:solidFill>
                  <a:srgbClr val="000000"/>
                </a:solidFill>
                <a:effectLst/>
                <a:ea typeface="Times New Roman" panose="02020603050405020304" pitchFamily="18" charset="0"/>
                <a:cs typeface="Times New Roman" panose="02020603050405020304" pitchFamily="18" charset="0"/>
              </a:rPr>
              <a:t>going</a:t>
            </a:r>
            <a:r>
              <a:rPr lang="fr-BF" sz="2800" i="1" dirty="0">
                <a:solidFill>
                  <a:srgbClr val="000000"/>
                </a:solidFill>
                <a:effectLst/>
                <a:ea typeface="Times New Roman" panose="02020603050405020304" pitchFamily="18" charset="0"/>
                <a:cs typeface="Times New Roman" panose="02020603050405020304" pitchFamily="18" charset="0"/>
              </a:rPr>
              <a:t> to </a:t>
            </a:r>
            <a:r>
              <a:rPr lang="fr-BF" sz="2800" i="1" dirty="0" err="1">
                <a:solidFill>
                  <a:srgbClr val="000000"/>
                </a:solidFill>
                <a:effectLst/>
                <a:ea typeface="Times New Roman" panose="02020603050405020304" pitchFamily="18" charset="0"/>
                <a:cs typeface="Times New Roman" panose="02020603050405020304" pitchFamily="18" charset="0"/>
              </a:rPr>
              <a:t>disappear</a:t>
            </a:r>
            <a:r>
              <a:rPr lang="fr-BF" sz="2800" i="1" dirty="0">
                <a:solidFill>
                  <a:srgbClr val="000000"/>
                </a:solidFill>
                <a:effectLst/>
                <a:ea typeface="Times New Roman" panose="02020603050405020304" pitchFamily="18" charset="0"/>
                <a:cs typeface="Times New Roman" panose="02020603050405020304" pitchFamily="18" charset="0"/>
              </a:rPr>
              <a:t>, </a:t>
            </a:r>
            <a:r>
              <a:rPr lang="fr-BF" sz="2800" i="1" dirty="0" err="1">
                <a:solidFill>
                  <a:srgbClr val="000000"/>
                </a:solidFill>
                <a:effectLst/>
                <a:ea typeface="Times New Roman" panose="02020603050405020304" pitchFamily="18" charset="0"/>
                <a:cs typeface="Times New Roman" panose="02020603050405020304" pitchFamily="18" charset="0"/>
              </a:rPr>
              <a:t>we</a:t>
            </a:r>
            <a:r>
              <a:rPr lang="fr-BF" sz="2800" i="1" dirty="0">
                <a:solidFill>
                  <a:srgbClr val="000000"/>
                </a:solidFill>
                <a:effectLst/>
                <a:ea typeface="Times New Roman" panose="02020603050405020304" pitchFamily="18" charset="0"/>
                <a:cs typeface="Times New Roman" panose="02020603050405020304" pitchFamily="18" charset="0"/>
              </a:rPr>
              <a:t> </a:t>
            </a:r>
            <a:r>
              <a:rPr lang="fr-BF" sz="2800" i="1" dirty="0" err="1">
                <a:solidFill>
                  <a:srgbClr val="000000"/>
                </a:solidFill>
                <a:effectLst/>
                <a:ea typeface="Times New Roman" panose="02020603050405020304" pitchFamily="18" charset="0"/>
                <a:cs typeface="Times New Roman" panose="02020603050405020304" pitchFamily="18" charset="0"/>
              </a:rPr>
              <a:t>need</a:t>
            </a:r>
            <a:r>
              <a:rPr lang="fr-BF" sz="2800" i="1" dirty="0">
                <a:solidFill>
                  <a:srgbClr val="000000"/>
                </a:solidFill>
                <a:effectLst/>
                <a:ea typeface="Times New Roman" panose="02020603050405020304" pitchFamily="18" charset="0"/>
                <a:cs typeface="Times New Roman" panose="02020603050405020304" pitchFamily="18" charset="0"/>
              </a:rPr>
              <a:t> to </a:t>
            </a:r>
            <a:r>
              <a:rPr lang="fr-BF" sz="2800" i="1" dirty="0" err="1">
                <a:solidFill>
                  <a:srgbClr val="000000"/>
                </a:solidFill>
                <a:effectLst/>
                <a:ea typeface="Times New Roman" panose="02020603050405020304" pitchFamily="18" charset="0"/>
                <a:cs typeface="Times New Roman" panose="02020603050405020304" pitchFamily="18" charset="0"/>
              </a:rPr>
              <a:t>adopt</a:t>
            </a:r>
            <a:r>
              <a:rPr lang="fr-BF" sz="2800" i="1" dirty="0">
                <a:solidFill>
                  <a:srgbClr val="000000"/>
                </a:solidFill>
                <a:effectLst/>
                <a:ea typeface="Times New Roman" panose="02020603050405020304" pitchFamily="18" charset="0"/>
                <a:cs typeface="Times New Roman" panose="02020603050405020304" pitchFamily="18" charset="0"/>
              </a:rPr>
              <a:t> a </a:t>
            </a:r>
            <a:r>
              <a:rPr lang="fr-BF" sz="2800" i="1" dirty="0" err="1">
                <a:solidFill>
                  <a:srgbClr val="000000"/>
                </a:solidFill>
                <a:effectLst/>
                <a:ea typeface="Times New Roman" panose="02020603050405020304" pitchFamily="18" charset="0"/>
                <a:cs typeface="Times New Roman" panose="02020603050405020304" pitchFamily="18" charset="0"/>
              </a:rPr>
              <a:t>broader</a:t>
            </a:r>
            <a:r>
              <a:rPr lang="fr-BF" sz="2800" i="1" dirty="0">
                <a:solidFill>
                  <a:srgbClr val="000000"/>
                </a:solidFill>
                <a:effectLst/>
                <a:ea typeface="Times New Roman" panose="02020603050405020304" pitchFamily="18" charset="0"/>
                <a:cs typeface="Times New Roman" panose="02020603050405020304" pitchFamily="18" charset="0"/>
              </a:rPr>
              <a:t> </a:t>
            </a:r>
            <a:r>
              <a:rPr lang="fr-BF" sz="2800" i="1" dirty="0" err="1">
                <a:solidFill>
                  <a:srgbClr val="000000"/>
                </a:solidFill>
                <a:effectLst/>
                <a:ea typeface="Times New Roman" panose="02020603050405020304" pitchFamily="18" charset="0"/>
                <a:cs typeface="Times New Roman" panose="02020603050405020304" pitchFamily="18" charset="0"/>
              </a:rPr>
              <a:t>view</a:t>
            </a:r>
            <a:r>
              <a:rPr lang="fr-BF" sz="2800" i="1" dirty="0">
                <a:solidFill>
                  <a:srgbClr val="000000"/>
                </a:solidFill>
                <a:effectLst/>
                <a:ea typeface="Times New Roman" panose="02020603050405020304" pitchFamily="18" charset="0"/>
                <a:cs typeface="Times New Roman" panose="02020603050405020304" pitchFamily="18" charset="0"/>
              </a:rPr>
              <a:t> of </a:t>
            </a:r>
            <a:r>
              <a:rPr lang="fr-BF" sz="2800" i="1" dirty="0" err="1">
                <a:solidFill>
                  <a:srgbClr val="000000"/>
                </a:solidFill>
                <a:effectLst/>
                <a:ea typeface="Times New Roman" panose="02020603050405020304" pitchFamily="18" charset="0"/>
                <a:cs typeface="Times New Roman" panose="02020603050405020304" pitchFamily="18" charset="0"/>
              </a:rPr>
              <a:t>agency</a:t>
            </a:r>
            <a:r>
              <a:rPr lang="fr-BF" sz="2800" i="1" dirty="0">
                <a:solidFill>
                  <a:srgbClr val="000000"/>
                </a:solidFill>
                <a:effectLst/>
                <a:ea typeface="Times New Roman" panose="02020603050405020304" pitchFamily="18" charset="0"/>
                <a:cs typeface="Times New Roman" panose="02020603050405020304" pitchFamily="18" charset="0"/>
              </a:rPr>
              <a:t> in international relations, </a:t>
            </a:r>
            <a:r>
              <a:rPr lang="fr-BF" sz="2800" i="1" dirty="0" err="1">
                <a:solidFill>
                  <a:srgbClr val="000000"/>
                </a:solidFill>
                <a:effectLst/>
                <a:ea typeface="Times New Roman" panose="02020603050405020304" pitchFamily="18" charset="0"/>
                <a:cs typeface="Times New Roman" panose="02020603050405020304" pitchFamily="18" charset="0"/>
              </a:rPr>
              <a:t>going</a:t>
            </a:r>
            <a:r>
              <a:rPr lang="fr-BF" sz="2800" i="1" dirty="0">
                <a:solidFill>
                  <a:srgbClr val="000000"/>
                </a:solidFill>
                <a:effectLst/>
                <a:ea typeface="Times New Roman" panose="02020603050405020304" pitchFamily="18" charset="0"/>
                <a:cs typeface="Times New Roman" panose="02020603050405020304" pitchFamily="18" charset="0"/>
              </a:rPr>
              <a:t> </a:t>
            </a:r>
            <a:r>
              <a:rPr lang="fr-BF" sz="2800" i="1" dirty="0" err="1">
                <a:solidFill>
                  <a:srgbClr val="000000"/>
                </a:solidFill>
                <a:effectLst/>
                <a:ea typeface="Times New Roman" panose="02020603050405020304" pitchFamily="18" charset="0"/>
                <a:cs typeface="Times New Roman" panose="02020603050405020304" pitchFamily="18" charset="0"/>
              </a:rPr>
              <a:t>beyond</a:t>
            </a:r>
            <a:r>
              <a:rPr lang="fr-BF" sz="2800" i="1" dirty="0">
                <a:solidFill>
                  <a:srgbClr val="000000"/>
                </a:solidFill>
                <a:effectLst/>
                <a:ea typeface="Times New Roman" panose="02020603050405020304" pitchFamily="18" charset="0"/>
                <a:cs typeface="Times New Roman" panose="02020603050405020304" pitchFamily="18" charset="0"/>
              </a:rPr>
              <a:t> </a:t>
            </a:r>
            <a:r>
              <a:rPr lang="fr-BF" sz="2800" i="1" dirty="0" err="1">
                <a:solidFill>
                  <a:srgbClr val="000000"/>
                </a:solidFill>
                <a:effectLst/>
                <a:ea typeface="Times New Roman" panose="02020603050405020304" pitchFamily="18" charset="0"/>
                <a:cs typeface="Times New Roman" panose="02020603050405020304" pitchFamily="18" charset="0"/>
              </a:rPr>
              <a:t>military</a:t>
            </a:r>
            <a:r>
              <a:rPr lang="fr-BF" sz="2800" i="1" dirty="0">
                <a:solidFill>
                  <a:srgbClr val="000000"/>
                </a:solidFill>
                <a:effectLst/>
                <a:ea typeface="Times New Roman" panose="02020603050405020304" pitchFamily="18" charset="0"/>
                <a:cs typeface="Times New Roman" panose="02020603050405020304" pitchFamily="18" charset="0"/>
              </a:rPr>
              <a:t> power and </a:t>
            </a:r>
            <a:r>
              <a:rPr lang="fr-BF" sz="2800" i="1" dirty="0" err="1">
                <a:solidFill>
                  <a:srgbClr val="000000"/>
                </a:solidFill>
                <a:effectLst/>
                <a:ea typeface="Times New Roman" panose="02020603050405020304" pitchFamily="18" charset="0"/>
                <a:cs typeface="Times New Roman" panose="02020603050405020304" pitchFamily="18" charset="0"/>
              </a:rPr>
              <a:t>wealth</a:t>
            </a:r>
            <a:r>
              <a:rPr lang="fr-BF" sz="2800" i="1" dirty="0">
                <a:solidFill>
                  <a:srgbClr val="000000"/>
                </a:solidFill>
                <a:effectLst/>
                <a:ea typeface="Times New Roman" panose="02020603050405020304" pitchFamily="18" charset="0"/>
                <a:cs typeface="Times New Roman" panose="02020603050405020304" pitchFamily="18" charset="0"/>
              </a:rPr>
              <a:t>.</a:t>
            </a:r>
            <a:endParaRPr lang="tr-TR" sz="2800" i="1" dirty="0">
              <a:solidFill>
                <a:srgbClr val="000000"/>
              </a:solidFill>
              <a:effectLst/>
              <a:ea typeface="Times New Roman" panose="02020603050405020304" pitchFamily="18" charset="0"/>
              <a:cs typeface="Times New Roman" panose="02020603050405020304" pitchFamily="18" charset="0"/>
            </a:endParaRPr>
          </a:p>
          <a:p>
            <a:pPr algn="just">
              <a:lnSpc>
                <a:spcPct val="107000"/>
              </a:lnSpc>
              <a:spcAft>
                <a:spcPts val="800"/>
              </a:spcAft>
            </a:pPr>
            <a:r>
              <a:rPr lang="fr-BF" sz="2800" dirty="0">
                <a:solidFill>
                  <a:srgbClr val="000000"/>
                </a:solidFill>
                <a:effectLst/>
                <a:ea typeface="Times New Roman" panose="02020603050405020304" pitchFamily="18" charset="0"/>
                <a:cs typeface="Times New Roman" panose="02020603050405020304" pitchFamily="18" charset="0"/>
              </a:rPr>
              <a:t> </a:t>
            </a:r>
            <a:r>
              <a:rPr lang="fr-BF" sz="2800" b="1" dirty="0">
                <a:solidFill>
                  <a:srgbClr val="000000"/>
                </a:solidFill>
                <a:effectLst/>
                <a:ea typeface="Times New Roman" panose="02020603050405020304" pitchFamily="18" charset="0"/>
                <a:cs typeface="Times New Roman" panose="02020603050405020304" pitchFamily="18" charset="0"/>
              </a:rPr>
              <a:t>Agency </a:t>
            </a:r>
            <a:r>
              <a:rPr lang="fr-BF" sz="2800" b="1" dirty="0" err="1">
                <a:solidFill>
                  <a:srgbClr val="000000"/>
                </a:solidFill>
                <a:effectLst/>
                <a:ea typeface="Times New Roman" panose="02020603050405020304" pitchFamily="18" charset="0"/>
                <a:cs typeface="Times New Roman" panose="02020603050405020304" pitchFamily="18" charset="0"/>
              </a:rPr>
              <a:t>is</a:t>
            </a:r>
            <a:r>
              <a:rPr lang="fr-BF" sz="2800" b="1" dirty="0">
                <a:solidFill>
                  <a:srgbClr val="000000"/>
                </a:solidFill>
                <a:effectLst/>
                <a:ea typeface="Times New Roman" panose="02020603050405020304" pitchFamily="18" charset="0"/>
                <a:cs typeface="Times New Roman" panose="02020603050405020304" pitchFamily="18" charset="0"/>
              </a:rPr>
              <a:t> </a:t>
            </a:r>
            <a:r>
              <a:rPr lang="fr-BF" sz="2800" b="1" dirty="0" err="1">
                <a:solidFill>
                  <a:srgbClr val="000000"/>
                </a:solidFill>
                <a:effectLst/>
                <a:ea typeface="Times New Roman" panose="02020603050405020304" pitchFamily="18" charset="0"/>
                <a:cs typeface="Times New Roman" panose="02020603050405020304" pitchFamily="18" charset="0"/>
              </a:rPr>
              <a:t>both</a:t>
            </a:r>
            <a:r>
              <a:rPr lang="fr-BF" sz="2800" b="1" dirty="0">
                <a:solidFill>
                  <a:srgbClr val="000000"/>
                </a:solidFill>
                <a:effectLst/>
                <a:ea typeface="Times New Roman" panose="02020603050405020304" pitchFamily="18" charset="0"/>
                <a:cs typeface="Times New Roman" panose="02020603050405020304" pitchFamily="18" charset="0"/>
              </a:rPr>
              <a:t> </a:t>
            </a:r>
            <a:r>
              <a:rPr lang="fr-BF" sz="2800" b="1" dirty="0" err="1">
                <a:solidFill>
                  <a:srgbClr val="000000"/>
                </a:solidFill>
                <a:effectLst/>
                <a:ea typeface="Times New Roman" panose="02020603050405020304" pitchFamily="18" charset="0"/>
                <a:cs typeface="Times New Roman" panose="02020603050405020304" pitchFamily="18" charset="0"/>
              </a:rPr>
              <a:t>material</a:t>
            </a:r>
            <a:r>
              <a:rPr lang="fr-BF" sz="2800" b="1" dirty="0">
                <a:solidFill>
                  <a:srgbClr val="000000"/>
                </a:solidFill>
                <a:effectLst/>
                <a:ea typeface="Times New Roman" panose="02020603050405020304" pitchFamily="18" charset="0"/>
                <a:cs typeface="Times New Roman" panose="02020603050405020304" pitchFamily="18" charset="0"/>
              </a:rPr>
              <a:t> as </a:t>
            </a:r>
            <a:r>
              <a:rPr lang="fr-BF" sz="2800" b="1" dirty="0" err="1">
                <a:solidFill>
                  <a:srgbClr val="000000"/>
                </a:solidFill>
                <a:effectLst/>
                <a:ea typeface="Times New Roman" panose="02020603050405020304" pitchFamily="18" charset="0"/>
                <a:cs typeface="Times New Roman" panose="02020603050405020304" pitchFamily="18" charset="0"/>
              </a:rPr>
              <a:t>well</a:t>
            </a:r>
            <a:r>
              <a:rPr lang="fr-BF" sz="2800" b="1" dirty="0">
                <a:solidFill>
                  <a:srgbClr val="000000"/>
                </a:solidFill>
                <a:effectLst/>
                <a:ea typeface="Times New Roman" panose="02020603050405020304" pitchFamily="18" charset="0"/>
                <a:cs typeface="Times New Roman" panose="02020603050405020304" pitchFamily="18" charset="0"/>
              </a:rPr>
              <a:t> as </a:t>
            </a:r>
            <a:r>
              <a:rPr lang="fr-BF" sz="2800" b="1" dirty="0" err="1">
                <a:solidFill>
                  <a:srgbClr val="000000"/>
                </a:solidFill>
                <a:effectLst/>
                <a:ea typeface="Times New Roman" panose="02020603050405020304" pitchFamily="18" charset="0"/>
                <a:cs typeface="Times New Roman" panose="02020603050405020304" pitchFamily="18" charset="0"/>
              </a:rPr>
              <a:t>ideational</a:t>
            </a:r>
            <a:r>
              <a:rPr lang="fr-BF" sz="2800" b="1" dirty="0">
                <a:solidFill>
                  <a:srgbClr val="000000"/>
                </a:solidFill>
                <a:effectLst/>
                <a:ea typeface="Times New Roman" panose="02020603050405020304" pitchFamily="18" charset="0"/>
                <a:cs typeface="Times New Roman" panose="02020603050405020304" pitchFamily="18" charset="0"/>
              </a:rPr>
              <a:t>. </a:t>
            </a:r>
            <a:endParaRPr lang="tr-TR" sz="2800" b="1" dirty="0">
              <a:solidFill>
                <a:srgbClr val="000000"/>
              </a:solidFill>
              <a:effectLst/>
              <a:ea typeface="Times New Roman" panose="02020603050405020304" pitchFamily="18" charset="0"/>
              <a:cs typeface="Times New Roman" panose="02020603050405020304" pitchFamily="18" charset="0"/>
            </a:endParaRPr>
          </a:p>
          <a:p>
            <a:pPr algn="just">
              <a:lnSpc>
                <a:spcPct val="107000"/>
              </a:lnSpc>
              <a:spcAft>
                <a:spcPts val="800"/>
              </a:spcAft>
            </a:pPr>
            <a:r>
              <a:rPr lang="fr-BF" sz="2800" b="1" dirty="0">
                <a:solidFill>
                  <a:srgbClr val="000000"/>
                </a:solidFill>
                <a:effectLst/>
                <a:ea typeface="Times New Roman" panose="02020603050405020304" pitchFamily="18" charset="0"/>
                <a:cs typeface="Times New Roman" panose="02020603050405020304" pitchFamily="18" charset="0"/>
              </a:rPr>
              <a:t>Agency </a:t>
            </a:r>
            <a:r>
              <a:rPr lang="fr-BF" sz="2800" b="1" dirty="0" err="1">
                <a:solidFill>
                  <a:srgbClr val="000000"/>
                </a:solidFill>
                <a:effectLst/>
                <a:ea typeface="Times New Roman" panose="02020603050405020304" pitchFamily="18" charset="0"/>
                <a:cs typeface="Times New Roman" panose="02020603050405020304" pitchFamily="18" charset="0"/>
              </a:rPr>
              <a:t>is</a:t>
            </a:r>
            <a:r>
              <a:rPr lang="fr-BF" sz="2800" b="1" dirty="0">
                <a:solidFill>
                  <a:srgbClr val="000000"/>
                </a:solidFill>
                <a:effectLst/>
                <a:ea typeface="Times New Roman" panose="02020603050405020304" pitchFamily="18" charset="0"/>
                <a:cs typeface="Times New Roman" panose="02020603050405020304" pitchFamily="18" charset="0"/>
              </a:rPr>
              <a:t> not the </a:t>
            </a:r>
            <a:r>
              <a:rPr lang="fr-BF" sz="2800" b="1" dirty="0" err="1">
                <a:solidFill>
                  <a:srgbClr val="000000"/>
                </a:solidFill>
                <a:effectLst/>
                <a:ea typeface="Times New Roman" panose="02020603050405020304" pitchFamily="18" charset="0"/>
                <a:cs typeface="Times New Roman" panose="02020603050405020304" pitchFamily="18" charset="0"/>
              </a:rPr>
              <a:t>prerogative</a:t>
            </a:r>
            <a:r>
              <a:rPr lang="fr-BF" sz="2800" b="1" dirty="0">
                <a:solidFill>
                  <a:srgbClr val="000000"/>
                </a:solidFill>
                <a:effectLst/>
                <a:ea typeface="Times New Roman" panose="02020603050405020304" pitchFamily="18" charset="0"/>
                <a:cs typeface="Times New Roman" panose="02020603050405020304" pitchFamily="18" charset="0"/>
              </a:rPr>
              <a:t> of the </a:t>
            </a:r>
            <a:r>
              <a:rPr lang="fr-BF" sz="2800" b="1" dirty="0" err="1">
                <a:solidFill>
                  <a:srgbClr val="000000"/>
                </a:solidFill>
                <a:effectLst/>
                <a:ea typeface="Times New Roman" panose="02020603050405020304" pitchFamily="18" charset="0"/>
                <a:cs typeface="Times New Roman" panose="02020603050405020304" pitchFamily="18" charset="0"/>
              </a:rPr>
              <a:t>strong</a:t>
            </a:r>
            <a:r>
              <a:rPr lang="fr-BF" sz="2800" b="1" dirty="0">
                <a:solidFill>
                  <a:srgbClr val="000000"/>
                </a:solidFill>
                <a:effectLst/>
                <a:ea typeface="Times New Roman" panose="02020603050405020304" pitchFamily="18" charset="0"/>
                <a:cs typeface="Times New Roman" panose="02020603050405020304" pitchFamily="18" charset="0"/>
              </a:rPr>
              <a:t>, but can </a:t>
            </a:r>
            <a:r>
              <a:rPr lang="fr-BF" sz="2800" b="1" dirty="0" err="1">
                <a:solidFill>
                  <a:srgbClr val="000000"/>
                </a:solidFill>
                <a:effectLst/>
                <a:ea typeface="Times New Roman" panose="02020603050405020304" pitchFamily="18" charset="0"/>
                <a:cs typeface="Times New Roman" panose="02020603050405020304" pitchFamily="18" charset="0"/>
              </a:rPr>
              <a:t>manifest</a:t>
            </a:r>
            <a:r>
              <a:rPr lang="fr-BF" sz="2800" b="1" dirty="0">
                <a:solidFill>
                  <a:srgbClr val="000000"/>
                </a:solidFill>
                <a:effectLst/>
                <a:ea typeface="Times New Roman" panose="02020603050405020304" pitchFamily="18" charset="0"/>
                <a:cs typeface="Times New Roman" panose="02020603050405020304" pitchFamily="18" charset="0"/>
              </a:rPr>
              <a:t> as the </a:t>
            </a:r>
            <a:r>
              <a:rPr lang="fr-BF" sz="2800" b="1" dirty="0" err="1">
                <a:solidFill>
                  <a:srgbClr val="000000"/>
                </a:solidFill>
                <a:effectLst/>
                <a:ea typeface="Times New Roman" panose="02020603050405020304" pitchFamily="18" charset="0"/>
                <a:cs typeface="Times New Roman" panose="02020603050405020304" pitchFamily="18" charset="0"/>
              </a:rPr>
              <a:t>weapon</a:t>
            </a:r>
            <a:r>
              <a:rPr lang="fr-BF" sz="2800" b="1" dirty="0">
                <a:solidFill>
                  <a:srgbClr val="000000"/>
                </a:solidFill>
                <a:effectLst/>
                <a:ea typeface="Times New Roman" panose="02020603050405020304" pitchFamily="18" charset="0"/>
                <a:cs typeface="Times New Roman" panose="02020603050405020304" pitchFamily="18" charset="0"/>
              </a:rPr>
              <a:t> of the </a:t>
            </a:r>
            <a:r>
              <a:rPr lang="fr-BF" sz="2800" b="1" dirty="0" err="1">
                <a:solidFill>
                  <a:srgbClr val="000000"/>
                </a:solidFill>
                <a:effectLst/>
                <a:ea typeface="Times New Roman" panose="02020603050405020304" pitchFamily="18" charset="0"/>
                <a:cs typeface="Times New Roman" panose="02020603050405020304" pitchFamily="18" charset="0"/>
              </a:rPr>
              <a:t>weak</a:t>
            </a:r>
            <a:r>
              <a:rPr lang="fr-BF" sz="2800" b="1" dirty="0">
                <a:solidFill>
                  <a:srgbClr val="000000"/>
                </a:solidFill>
                <a:effectLst/>
                <a:ea typeface="Times New Roman" panose="02020603050405020304" pitchFamily="18" charset="0"/>
                <a:cs typeface="Times New Roman" panose="02020603050405020304" pitchFamily="18" charset="0"/>
              </a:rPr>
              <a:t>.</a:t>
            </a:r>
            <a:endParaRPr lang="tr-TR" sz="2800" b="1" dirty="0">
              <a:solidFill>
                <a:srgbClr val="000000"/>
              </a:solidFill>
              <a:effectLst/>
              <a:ea typeface="Times New Roman" panose="02020603050405020304" pitchFamily="18" charset="0"/>
              <a:cs typeface="Times New Roman" panose="02020603050405020304" pitchFamily="18" charset="0"/>
            </a:endParaRPr>
          </a:p>
          <a:p>
            <a:pPr algn="just">
              <a:lnSpc>
                <a:spcPct val="107000"/>
              </a:lnSpc>
              <a:spcAft>
                <a:spcPts val="800"/>
              </a:spcAft>
            </a:pPr>
            <a:r>
              <a:rPr lang="fr-BF" sz="2800" dirty="0">
                <a:solidFill>
                  <a:srgbClr val="000000"/>
                </a:solidFill>
                <a:effectLst/>
                <a:ea typeface="Times New Roman" panose="02020603050405020304" pitchFamily="18" charset="0"/>
                <a:cs typeface="Times New Roman" panose="02020603050405020304" pitchFamily="18" charset="0"/>
              </a:rPr>
              <a:t> Agency can </a:t>
            </a:r>
            <a:r>
              <a:rPr lang="fr-BF" sz="2800" dirty="0" err="1">
                <a:solidFill>
                  <a:srgbClr val="000000"/>
                </a:solidFill>
                <a:effectLst/>
                <a:ea typeface="Times New Roman" panose="02020603050405020304" pitchFamily="18" charset="0"/>
                <a:cs typeface="Times New Roman" panose="02020603050405020304" pitchFamily="18" charset="0"/>
              </a:rPr>
              <a:t>be</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exercised</a:t>
            </a:r>
            <a:r>
              <a:rPr lang="fr-BF" sz="2800" dirty="0">
                <a:solidFill>
                  <a:srgbClr val="000000"/>
                </a:solidFill>
                <a:effectLst/>
                <a:ea typeface="Times New Roman" panose="02020603050405020304" pitchFamily="18" charset="0"/>
                <a:cs typeface="Times New Roman" panose="02020603050405020304" pitchFamily="18" charset="0"/>
              </a:rPr>
              <a:t> in global transnational </a:t>
            </a:r>
            <a:r>
              <a:rPr lang="fr-BF" sz="2800" dirty="0" err="1">
                <a:solidFill>
                  <a:srgbClr val="000000"/>
                </a:solidFill>
                <a:effectLst/>
                <a:ea typeface="Times New Roman" panose="02020603050405020304" pitchFamily="18" charset="0"/>
                <a:cs typeface="Times New Roman" panose="02020603050405020304" pitchFamily="18" charset="0"/>
              </a:rPr>
              <a:t>space</a:t>
            </a:r>
            <a:r>
              <a:rPr lang="fr-BF" sz="2800" dirty="0">
                <a:solidFill>
                  <a:srgbClr val="000000"/>
                </a:solidFill>
                <a:effectLst/>
                <a:ea typeface="Times New Roman" panose="02020603050405020304" pitchFamily="18" charset="0"/>
                <a:cs typeface="Times New Roman" panose="02020603050405020304" pitchFamily="18" charset="0"/>
              </a:rPr>
              <a:t> as </a:t>
            </a:r>
            <a:r>
              <a:rPr lang="fr-BF" sz="2800" dirty="0" err="1">
                <a:solidFill>
                  <a:srgbClr val="000000"/>
                </a:solidFill>
                <a:effectLst/>
                <a:ea typeface="Times New Roman" panose="02020603050405020304" pitchFamily="18" charset="0"/>
                <a:cs typeface="Times New Roman" panose="02020603050405020304" pitchFamily="18" charset="0"/>
              </a:rPr>
              <a:t>well</a:t>
            </a:r>
            <a:r>
              <a:rPr lang="fr-BF" sz="2800" dirty="0">
                <a:solidFill>
                  <a:srgbClr val="000000"/>
                </a:solidFill>
                <a:effectLst/>
                <a:ea typeface="Times New Roman" panose="02020603050405020304" pitchFamily="18" charset="0"/>
                <a:cs typeface="Times New Roman" panose="02020603050405020304" pitchFamily="18" charset="0"/>
              </a:rPr>
              <a:t> as at </a:t>
            </a:r>
            <a:r>
              <a:rPr lang="fr-BF" sz="2800" dirty="0" err="1">
                <a:solidFill>
                  <a:srgbClr val="000000"/>
                </a:solidFill>
                <a:effectLst/>
                <a:ea typeface="Times New Roman" panose="02020603050405020304" pitchFamily="18" charset="0"/>
                <a:cs typeface="Times New Roman" panose="02020603050405020304" pitchFamily="18" charset="0"/>
              </a:rPr>
              <a:t>regional</a:t>
            </a:r>
            <a:r>
              <a:rPr lang="fr-BF" sz="2800" dirty="0">
                <a:solidFill>
                  <a:srgbClr val="000000"/>
                </a:solidFill>
                <a:effectLst/>
                <a:ea typeface="Times New Roman" panose="02020603050405020304" pitchFamily="18" charset="0"/>
                <a:cs typeface="Times New Roman" panose="02020603050405020304" pitchFamily="18" charset="0"/>
              </a:rPr>
              <a:t> and local </a:t>
            </a:r>
            <a:r>
              <a:rPr lang="fr-BF" sz="2800" dirty="0" err="1">
                <a:solidFill>
                  <a:srgbClr val="000000"/>
                </a:solidFill>
                <a:effectLst/>
                <a:ea typeface="Times New Roman" panose="02020603050405020304" pitchFamily="18" charset="0"/>
                <a:cs typeface="Times New Roman" panose="02020603050405020304" pitchFamily="18" charset="0"/>
              </a:rPr>
              <a:t>levels</a:t>
            </a:r>
            <a:r>
              <a:rPr lang="fr-BF" sz="2800" dirty="0">
                <a:solidFill>
                  <a:srgbClr val="000000"/>
                </a:solidFill>
                <a:effectLst/>
                <a:ea typeface="Times New Roman" panose="02020603050405020304" pitchFamily="18" charset="0"/>
                <a:cs typeface="Times New Roman" panose="02020603050405020304" pitchFamily="18" charset="0"/>
              </a:rPr>
              <a:t>. </a:t>
            </a:r>
            <a:endParaRPr lang="tr-TR" sz="2800" dirty="0">
              <a:solidFill>
                <a:srgbClr val="000000"/>
              </a:solidFill>
              <a:effectLst/>
              <a:ea typeface="Times New Roman" panose="02020603050405020304" pitchFamily="18" charset="0"/>
              <a:cs typeface="Times New Roman" panose="02020603050405020304" pitchFamily="18" charset="0"/>
            </a:endParaRPr>
          </a:p>
          <a:p>
            <a:endParaRPr lang="fr-FR" dirty="0"/>
          </a:p>
        </p:txBody>
      </p:sp>
    </p:spTree>
    <p:extLst>
      <p:ext uri="{BB962C8B-B14F-4D97-AF65-F5344CB8AC3E}">
        <p14:creationId xmlns:p14="http://schemas.microsoft.com/office/powerpoint/2010/main" val="183461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885849-53D2-487D-8360-E1D5AD0C85D7}"/>
              </a:ext>
            </a:extLst>
          </p:cNvPr>
          <p:cNvSpPr>
            <a:spLocks noGrp="1"/>
          </p:cNvSpPr>
          <p:nvPr>
            <p:ph idx="1"/>
          </p:nvPr>
        </p:nvSpPr>
        <p:spPr>
          <a:xfrm>
            <a:off x="838200" y="731520"/>
            <a:ext cx="10515600" cy="5445443"/>
          </a:xfrm>
        </p:spPr>
        <p:txBody>
          <a:bodyPr>
            <a:normAutofit fontScale="92500"/>
          </a:bodyPr>
          <a:lstStyle/>
          <a:p>
            <a:pPr algn="just">
              <a:lnSpc>
                <a:spcPct val="107000"/>
              </a:lnSpc>
              <a:spcAft>
                <a:spcPts val="800"/>
              </a:spcAft>
            </a:pPr>
            <a:r>
              <a:rPr lang="fr-BF" sz="2800" dirty="0">
                <a:effectLst/>
                <a:ea typeface="Times New Roman" panose="02020603050405020304" pitchFamily="18" charset="0"/>
                <a:cs typeface="Times New Roman" panose="02020603050405020304" pitchFamily="18" charset="0"/>
              </a:rPr>
              <a:t>Agency can </a:t>
            </a:r>
            <a:r>
              <a:rPr lang="fr-BF" sz="2800" dirty="0" err="1">
                <a:effectLst/>
                <a:ea typeface="Times New Roman" panose="02020603050405020304" pitchFamily="18" charset="0"/>
                <a:cs typeface="Times New Roman" panose="02020603050405020304" pitchFamily="18" charset="0"/>
              </a:rPr>
              <a:t>take</a:t>
            </a:r>
            <a:r>
              <a:rPr lang="fr-BF" sz="2800" dirty="0">
                <a:effectLst/>
                <a:ea typeface="Times New Roman" panose="02020603050405020304" pitchFamily="18" charset="0"/>
                <a:cs typeface="Times New Roman" panose="02020603050405020304" pitchFamily="18" charset="0"/>
              </a:rPr>
              <a:t> multiple </a:t>
            </a:r>
            <a:r>
              <a:rPr lang="fr-BF" sz="2800" dirty="0" err="1">
                <a:effectLst/>
                <a:ea typeface="Times New Roman" panose="02020603050405020304" pitchFamily="18" charset="0"/>
                <a:cs typeface="Times New Roman" panose="02020603050405020304" pitchFamily="18" charset="0"/>
              </a:rPr>
              <a:t>forms</a:t>
            </a:r>
            <a:r>
              <a:rPr lang="tr-TR" dirty="0">
                <a:ea typeface="Times New Roman" panose="02020603050405020304" pitchFamily="18" charset="0"/>
                <a:cs typeface="Times New Roman" panose="02020603050405020304" pitchFamily="18" charset="0"/>
              </a:rPr>
              <a:t> and is relationnal rather than static and incorporates both state and non state actors.</a:t>
            </a:r>
            <a:endParaRPr lang="tr-TR" sz="2800" dirty="0">
              <a:effectLst/>
              <a:ea typeface="Times New Roman" panose="02020603050405020304" pitchFamily="18" charset="0"/>
              <a:cs typeface="Times New Roman" panose="02020603050405020304" pitchFamily="18" charset="0"/>
            </a:endParaRPr>
          </a:p>
          <a:p>
            <a:pPr algn="just">
              <a:lnSpc>
                <a:spcPct val="107000"/>
              </a:lnSpc>
              <a:spcAft>
                <a:spcPts val="800"/>
              </a:spcAft>
            </a:pPr>
            <a:r>
              <a:rPr lang="fr-BF" sz="2800" dirty="0">
                <a:effectLst/>
                <a:ea typeface="Times New Roman" panose="02020603050405020304" pitchFamily="18" charset="0"/>
                <a:cs typeface="Times New Roman" panose="02020603050405020304" pitchFamily="18" charset="0"/>
              </a:rPr>
              <a:t> </a:t>
            </a:r>
            <a:r>
              <a:rPr lang="fr-BF" sz="2800" b="1" dirty="0">
                <a:effectLst/>
                <a:ea typeface="Times New Roman" panose="02020603050405020304" pitchFamily="18" charset="0"/>
                <a:cs typeface="Times New Roman" panose="02020603050405020304" pitchFamily="18" charset="0"/>
              </a:rPr>
              <a:t>Agency </a:t>
            </a:r>
            <a:r>
              <a:rPr lang="fr-BF" sz="2800" b="1" dirty="0" err="1">
                <a:effectLst/>
                <a:ea typeface="Times New Roman" panose="02020603050405020304" pitchFamily="18" charset="0"/>
                <a:cs typeface="Times New Roman" panose="02020603050405020304" pitchFamily="18" charset="0"/>
              </a:rPr>
              <a:t>means</a:t>
            </a:r>
            <a:r>
              <a:rPr lang="fr-BF" sz="2800" b="1" dirty="0">
                <a:effectLst/>
                <a:ea typeface="Times New Roman" panose="02020603050405020304" pitchFamily="18" charset="0"/>
                <a:cs typeface="Times New Roman" panose="02020603050405020304" pitchFamily="18" charset="0"/>
              </a:rPr>
              <a:t> </a:t>
            </a:r>
            <a:r>
              <a:rPr lang="fr-BF" sz="2800" b="1" dirty="0" err="1">
                <a:effectLst/>
                <a:ea typeface="Times New Roman" panose="02020603050405020304" pitchFamily="18" charset="0"/>
                <a:cs typeface="Times New Roman" panose="02020603050405020304" pitchFamily="18" charset="0"/>
              </a:rPr>
              <a:t>constructing</a:t>
            </a:r>
            <a:r>
              <a:rPr lang="fr-BF" sz="2800" b="1" dirty="0">
                <a:effectLst/>
                <a:ea typeface="Times New Roman" panose="02020603050405020304" pitchFamily="18" charset="0"/>
                <a:cs typeface="Times New Roman" panose="02020603050405020304" pitchFamily="18" charset="0"/>
              </a:rPr>
              <a:t> new </a:t>
            </a:r>
            <a:r>
              <a:rPr lang="fr-BF" sz="2800" b="1" dirty="0" err="1">
                <a:effectLst/>
                <a:ea typeface="Times New Roman" panose="02020603050405020304" pitchFamily="18" charset="0"/>
                <a:cs typeface="Times New Roman" panose="02020603050405020304" pitchFamily="18" charset="0"/>
              </a:rPr>
              <a:t>rules</a:t>
            </a:r>
            <a:r>
              <a:rPr lang="fr-BF" sz="2800" b="1" dirty="0">
                <a:effectLst/>
                <a:ea typeface="Times New Roman" panose="02020603050405020304" pitchFamily="18" charset="0"/>
                <a:cs typeface="Times New Roman" panose="02020603050405020304" pitchFamily="18" charset="0"/>
              </a:rPr>
              <a:t> and institutions at the </a:t>
            </a:r>
            <a:r>
              <a:rPr lang="fr-BF" sz="2800" b="1" dirty="0" err="1">
                <a:effectLst/>
                <a:ea typeface="Times New Roman" panose="02020603050405020304" pitchFamily="18" charset="0"/>
                <a:cs typeface="Times New Roman" panose="02020603050405020304" pitchFamily="18" charset="0"/>
              </a:rPr>
              <a:t>regional</a:t>
            </a:r>
            <a:r>
              <a:rPr lang="fr-BF" sz="2800" b="1" dirty="0">
                <a:effectLst/>
                <a:ea typeface="Times New Roman" panose="02020603050405020304" pitchFamily="18" charset="0"/>
                <a:cs typeface="Times New Roman" panose="02020603050405020304" pitchFamily="18" charset="0"/>
              </a:rPr>
              <a:t> </a:t>
            </a:r>
            <a:r>
              <a:rPr lang="fr-BF" sz="2800" b="1" dirty="0" err="1">
                <a:effectLst/>
                <a:ea typeface="Times New Roman" panose="02020603050405020304" pitchFamily="18" charset="0"/>
                <a:cs typeface="Times New Roman" panose="02020603050405020304" pitchFamily="18" charset="0"/>
              </a:rPr>
              <a:t>level</a:t>
            </a:r>
            <a:r>
              <a:rPr lang="fr-BF" sz="2800" b="1" dirty="0">
                <a:effectLst/>
                <a:ea typeface="Times New Roman" panose="02020603050405020304" pitchFamily="18" charset="0"/>
                <a:cs typeface="Times New Roman" panose="02020603050405020304" pitchFamily="18" charset="0"/>
              </a:rPr>
              <a:t> </a:t>
            </a:r>
            <a:r>
              <a:rPr lang="fr-BF" sz="2800" b="1" dirty="0" err="1">
                <a:effectLst/>
                <a:ea typeface="Times New Roman" panose="02020603050405020304" pitchFamily="18" charset="0"/>
                <a:cs typeface="Times New Roman" panose="02020603050405020304" pitchFamily="18" charset="0"/>
              </a:rPr>
              <a:t>either</a:t>
            </a:r>
            <a:r>
              <a:rPr lang="fr-BF" sz="2800" b="1" dirty="0">
                <a:effectLst/>
                <a:ea typeface="Times New Roman" panose="02020603050405020304" pitchFamily="18" charset="0"/>
                <a:cs typeface="Times New Roman" panose="02020603050405020304" pitchFamily="18" charset="0"/>
              </a:rPr>
              <a:t> to challenge or to support and </a:t>
            </a:r>
            <a:r>
              <a:rPr lang="fr-BF" sz="2800" b="1" dirty="0" err="1">
                <a:effectLst/>
                <a:ea typeface="Times New Roman" panose="02020603050405020304" pitchFamily="18" charset="0"/>
                <a:cs typeface="Times New Roman" panose="02020603050405020304" pitchFamily="18" charset="0"/>
              </a:rPr>
              <a:t>strengthen</a:t>
            </a:r>
            <a:r>
              <a:rPr lang="fr-BF" sz="2800" b="1" dirty="0">
                <a:effectLst/>
                <a:ea typeface="Times New Roman" panose="02020603050405020304" pitchFamily="18" charset="0"/>
                <a:cs typeface="Times New Roman" panose="02020603050405020304" pitchFamily="18" charset="0"/>
              </a:rPr>
              <a:t> global </a:t>
            </a:r>
            <a:r>
              <a:rPr lang="fr-BF" sz="2800" b="1" dirty="0" err="1">
                <a:effectLst/>
                <a:ea typeface="Times New Roman" panose="02020603050405020304" pitchFamily="18" charset="0"/>
                <a:cs typeface="Times New Roman" panose="02020603050405020304" pitchFamily="18" charset="0"/>
              </a:rPr>
              <a:t>order</a:t>
            </a:r>
            <a:r>
              <a:rPr lang="fr-BF" sz="2800" b="1" dirty="0">
                <a:effectLst/>
                <a:ea typeface="Times New Roman" panose="02020603050405020304" pitchFamily="18" charset="0"/>
                <a:cs typeface="Times New Roman" panose="02020603050405020304" pitchFamily="18" charset="0"/>
              </a:rPr>
              <a:t>.</a:t>
            </a:r>
            <a:endParaRPr lang="fr-BF" sz="2800" b="1" dirty="0">
              <a:effectLst/>
              <a:ea typeface="Calibri" panose="020F0502020204030204" pitchFamily="34" charset="0"/>
              <a:cs typeface="Times New Roman" panose="02020603050405020304" pitchFamily="18" charset="0"/>
            </a:endParaRPr>
          </a:p>
          <a:p>
            <a:pPr algn="just"/>
            <a:r>
              <a:rPr lang="en-US" b="0" i="0" dirty="0">
                <a:effectLst/>
              </a:rPr>
              <a:t>Agency, according to </a:t>
            </a:r>
            <a:r>
              <a:rPr lang="en-US" b="0" i="0" u="sng" dirty="0">
                <a:effectLst/>
                <a:hlinkClick r:id="rId2">
                  <a:extLst>
                    <a:ext uri="{A12FA001-AC4F-418D-AE19-62706E023703}">
                      <ahyp:hlinkClr xmlns:ahyp="http://schemas.microsoft.com/office/drawing/2018/hyperlinkcolor" val="tx"/>
                    </a:ext>
                  </a:extLst>
                </a:hlinkClick>
              </a:rPr>
              <a:t>Brown (2012</a:t>
            </a:r>
            <a:r>
              <a:rPr lang="en-US" b="0" i="0" dirty="0">
                <a:effectLst/>
              </a:rPr>
              <a:t>, p. 7), represents “the faculty of acting or exerting power.” African agency in this context in IR is therefore understood as African actors’ ability to negotiate and bargain with external actors in a manner that benefits Africans themselves. </a:t>
            </a:r>
            <a:endParaRPr lang="tr-TR" b="0" i="0" dirty="0">
              <a:effectLst/>
            </a:endParaRPr>
          </a:p>
          <a:p>
            <a:pPr algn="just"/>
            <a:r>
              <a:rPr lang="en-US" b="0" i="0" dirty="0">
                <a:effectLst/>
              </a:rPr>
              <a:t>Furthermore, African agency entails fostering home-grown African initiatives to improve socio-economic well-being and to project a posture of power and self-help in international engagement (</a:t>
            </a:r>
            <a:r>
              <a:rPr lang="en-US" b="0" i="0" u="sng" dirty="0" err="1">
                <a:solidFill>
                  <a:srgbClr val="0563C1"/>
                </a:solidFill>
                <a:effectLst/>
                <a:hlinkClick r:id="rId3">
                  <a:extLst>
                    <a:ext uri="{A12FA001-AC4F-418D-AE19-62706E023703}">
                      <ahyp:hlinkClr xmlns:ahyp="http://schemas.microsoft.com/office/drawing/2018/hyperlinkcolor" val="tx"/>
                    </a:ext>
                  </a:extLst>
                </a:hlinkClick>
              </a:rPr>
              <a:t>Chipaike</a:t>
            </a:r>
            <a:r>
              <a:rPr lang="en-US" b="0" i="0" u="sng" dirty="0">
                <a:effectLst/>
                <a:hlinkClick r:id="rId3">
                  <a:extLst>
                    <a:ext uri="{A12FA001-AC4F-418D-AE19-62706E023703}">
                      <ahyp:hlinkClr xmlns:ahyp="http://schemas.microsoft.com/office/drawing/2018/hyperlinkcolor" val="tx"/>
                    </a:ext>
                  </a:extLst>
                </a:hlinkClick>
              </a:rPr>
              <a:t> and Knowledge, 2018</a:t>
            </a:r>
            <a:r>
              <a:rPr lang="en-US" b="0" i="0" dirty="0">
                <a:effectLst/>
              </a:rPr>
              <a:t>, p. 1). It is self-reflective and self-benefitting socially.</a:t>
            </a:r>
            <a:endParaRPr lang="fr-FR" dirty="0"/>
          </a:p>
        </p:txBody>
      </p:sp>
    </p:spTree>
    <p:extLst>
      <p:ext uri="{BB962C8B-B14F-4D97-AF65-F5344CB8AC3E}">
        <p14:creationId xmlns:p14="http://schemas.microsoft.com/office/powerpoint/2010/main" val="10612521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4B5729-9546-41C2-804D-696F8E1743FE}"/>
              </a:ext>
            </a:extLst>
          </p:cNvPr>
          <p:cNvSpPr>
            <a:spLocks noGrp="1"/>
          </p:cNvSpPr>
          <p:nvPr>
            <p:ph idx="1"/>
          </p:nvPr>
        </p:nvSpPr>
        <p:spPr>
          <a:xfrm>
            <a:off x="838200" y="500514"/>
            <a:ext cx="10515600" cy="5676449"/>
          </a:xfrm>
        </p:spPr>
        <p:txBody>
          <a:bodyPr>
            <a:normAutofit lnSpcReduction="10000"/>
          </a:bodyPr>
          <a:lstStyle/>
          <a:p>
            <a:pPr algn="just">
              <a:lnSpc>
                <a:spcPct val="107000"/>
              </a:lnSpc>
              <a:spcAft>
                <a:spcPts val="800"/>
              </a:spcAft>
            </a:pPr>
            <a:r>
              <a:rPr lang="fr-BF" sz="2600" dirty="0">
                <a:solidFill>
                  <a:srgbClr val="000000"/>
                </a:solidFill>
                <a:effectLst/>
                <a:ea typeface="Times New Roman" panose="02020603050405020304" pitchFamily="18" charset="0"/>
                <a:cs typeface="Times New Roman" panose="02020603050405020304" pitchFamily="18" charset="0"/>
              </a:rPr>
              <a:t>For </a:t>
            </a:r>
            <a:r>
              <a:rPr lang="fr-BF" sz="2600" dirty="0" err="1">
                <a:solidFill>
                  <a:srgbClr val="000000"/>
                </a:solidFill>
                <a:effectLst/>
                <a:ea typeface="Times New Roman" panose="02020603050405020304" pitchFamily="18" charset="0"/>
                <a:cs typeface="Times New Roman" panose="02020603050405020304" pitchFamily="18" charset="0"/>
              </a:rPr>
              <a:t>example</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China’s</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nationalist</a:t>
            </a:r>
            <a:r>
              <a:rPr lang="fr-BF" sz="2600" dirty="0">
                <a:solidFill>
                  <a:srgbClr val="000000"/>
                </a:solidFill>
                <a:effectLst/>
                <a:ea typeface="Times New Roman" panose="02020603050405020304" pitchFamily="18" charset="0"/>
                <a:cs typeface="Times New Roman" panose="02020603050405020304" pitchFamily="18" charset="0"/>
              </a:rPr>
              <a:t> leader </a:t>
            </a:r>
            <a:r>
              <a:rPr lang="fr-BF" sz="2600" dirty="0" err="1">
                <a:solidFill>
                  <a:srgbClr val="000000"/>
                </a:solidFill>
                <a:effectLst/>
                <a:ea typeface="Times New Roman" panose="02020603050405020304" pitchFamily="18" charset="0"/>
                <a:cs typeface="Times New Roman" panose="02020603050405020304" pitchFamily="18" charset="0"/>
              </a:rPr>
              <a:t>before</a:t>
            </a:r>
            <a:r>
              <a:rPr lang="fr-BF" sz="2600" dirty="0">
                <a:solidFill>
                  <a:srgbClr val="000000"/>
                </a:solidFill>
                <a:effectLst/>
                <a:ea typeface="Times New Roman" panose="02020603050405020304" pitchFamily="18" charset="0"/>
                <a:cs typeface="Times New Roman" panose="02020603050405020304" pitchFamily="18" charset="0"/>
              </a:rPr>
              <a:t> the Second World </a:t>
            </a:r>
            <a:r>
              <a:rPr lang="fr-BF" sz="2600" dirty="0" err="1">
                <a:solidFill>
                  <a:srgbClr val="000000"/>
                </a:solidFill>
                <a:effectLst/>
                <a:ea typeface="Times New Roman" panose="02020603050405020304" pitchFamily="18" charset="0"/>
                <a:cs typeface="Times New Roman" panose="02020603050405020304" pitchFamily="18" charset="0"/>
              </a:rPr>
              <a:t>War</a:t>
            </a:r>
            <a:r>
              <a:rPr lang="fr-BF" sz="2600" dirty="0">
                <a:solidFill>
                  <a:srgbClr val="000000"/>
                </a:solidFill>
                <a:effectLst/>
                <a:ea typeface="Times New Roman" panose="02020603050405020304" pitchFamily="18" charset="0"/>
                <a:cs typeface="Times New Roman" panose="02020603050405020304" pitchFamily="18" charset="0"/>
              </a:rPr>
              <a:t>, Sun Yat-sen, </a:t>
            </a:r>
            <a:r>
              <a:rPr lang="fr-BF" sz="2600" dirty="0" err="1">
                <a:solidFill>
                  <a:srgbClr val="000000"/>
                </a:solidFill>
                <a:effectLst/>
                <a:ea typeface="Times New Roman" panose="02020603050405020304" pitchFamily="18" charset="0"/>
                <a:cs typeface="Times New Roman" panose="02020603050405020304" pitchFamily="18" charset="0"/>
              </a:rPr>
              <a:t>is</a:t>
            </a:r>
            <a:r>
              <a:rPr lang="fr-BF" sz="2600" dirty="0">
                <a:solidFill>
                  <a:srgbClr val="000000"/>
                </a:solidFill>
                <a:effectLst/>
                <a:ea typeface="Times New Roman" panose="02020603050405020304" pitchFamily="18" charset="0"/>
                <a:cs typeface="Times New Roman" panose="02020603050405020304" pitchFamily="18" charset="0"/>
              </a:rPr>
              <a:t> the </a:t>
            </a:r>
            <a:r>
              <a:rPr lang="fr-BF" sz="2600" dirty="0" err="1">
                <a:solidFill>
                  <a:srgbClr val="000000"/>
                </a:solidFill>
                <a:effectLst/>
                <a:ea typeface="Times New Roman" panose="02020603050405020304" pitchFamily="18" charset="0"/>
                <a:cs typeface="Times New Roman" panose="02020603050405020304" pitchFamily="18" charset="0"/>
              </a:rPr>
              <a:t>father</a:t>
            </a:r>
            <a:r>
              <a:rPr lang="fr-BF" sz="2600" dirty="0">
                <a:solidFill>
                  <a:srgbClr val="000000"/>
                </a:solidFill>
                <a:effectLst/>
                <a:ea typeface="Times New Roman" panose="02020603050405020304" pitchFamily="18" charset="0"/>
                <a:cs typeface="Times New Roman" panose="02020603050405020304" pitchFamily="18" charset="0"/>
              </a:rPr>
              <a:t> of the </a:t>
            </a:r>
            <a:r>
              <a:rPr lang="fr-BF" sz="2600" dirty="0" err="1">
                <a:solidFill>
                  <a:srgbClr val="000000"/>
                </a:solidFill>
                <a:effectLst/>
                <a:ea typeface="Times New Roman" panose="02020603050405020304" pitchFamily="18" charset="0"/>
                <a:cs typeface="Times New Roman" panose="02020603050405020304" pitchFamily="18" charset="0"/>
              </a:rPr>
              <a:t>idea</a:t>
            </a:r>
            <a:r>
              <a:rPr lang="fr-BF" sz="2600" dirty="0">
                <a:solidFill>
                  <a:srgbClr val="000000"/>
                </a:solidFill>
                <a:effectLst/>
                <a:ea typeface="Times New Roman" panose="02020603050405020304" pitchFamily="18" charset="0"/>
                <a:cs typeface="Times New Roman" panose="02020603050405020304" pitchFamily="18" charset="0"/>
              </a:rPr>
              <a:t> of international </a:t>
            </a:r>
            <a:r>
              <a:rPr lang="fr-BF" sz="2600" dirty="0" err="1">
                <a:solidFill>
                  <a:srgbClr val="000000"/>
                </a:solidFill>
                <a:effectLst/>
                <a:ea typeface="Times New Roman" panose="02020603050405020304" pitchFamily="18" charset="0"/>
                <a:cs typeface="Times New Roman" panose="02020603050405020304" pitchFamily="18" charset="0"/>
              </a:rPr>
              <a:t>development</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that</a:t>
            </a:r>
            <a:r>
              <a:rPr lang="fr-BF" sz="2600" dirty="0">
                <a:solidFill>
                  <a:srgbClr val="000000"/>
                </a:solidFill>
                <a:effectLst/>
                <a:ea typeface="Times New Roman" panose="02020603050405020304" pitchFamily="18" charset="0"/>
                <a:cs typeface="Times New Roman" panose="02020603050405020304" pitchFamily="18" charset="0"/>
              </a:rPr>
              <a:t> came to </a:t>
            </a:r>
            <a:r>
              <a:rPr lang="fr-BF" sz="2600" dirty="0" err="1">
                <a:solidFill>
                  <a:srgbClr val="000000"/>
                </a:solidFill>
                <a:effectLst/>
                <a:ea typeface="Times New Roman" panose="02020603050405020304" pitchFamily="18" charset="0"/>
                <a:cs typeface="Times New Roman" panose="02020603050405020304" pitchFamily="18" charset="0"/>
              </a:rPr>
              <a:t>underpin</a:t>
            </a:r>
            <a:r>
              <a:rPr lang="fr-BF" sz="2600" dirty="0">
                <a:solidFill>
                  <a:srgbClr val="000000"/>
                </a:solidFill>
                <a:effectLst/>
                <a:ea typeface="Times New Roman" panose="02020603050405020304" pitchFamily="18" charset="0"/>
                <a:cs typeface="Times New Roman" panose="02020603050405020304" pitchFamily="18" charset="0"/>
              </a:rPr>
              <a:t> post-</a:t>
            </a:r>
            <a:r>
              <a:rPr lang="fr-BF" sz="2600" dirty="0" err="1">
                <a:solidFill>
                  <a:srgbClr val="000000"/>
                </a:solidFill>
                <a:effectLst/>
                <a:ea typeface="Times New Roman" panose="02020603050405020304" pitchFamily="18" charset="0"/>
                <a:cs typeface="Times New Roman" panose="02020603050405020304" pitchFamily="18" charset="0"/>
              </a:rPr>
              <a:t>war</a:t>
            </a:r>
            <a:r>
              <a:rPr lang="fr-BF" sz="2600" dirty="0">
                <a:solidFill>
                  <a:srgbClr val="000000"/>
                </a:solidFill>
                <a:effectLst/>
                <a:ea typeface="Times New Roman" panose="02020603050405020304" pitchFamily="18" charset="0"/>
                <a:cs typeface="Times New Roman" panose="02020603050405020304" pitchFamily="18" charset="0"/>
              </a:rPr>
              <a:t> institutions </a:t>
            </a:r>
            <a:r>
              <a:rPr lang="fr-BF" sz="2600" dirty="0" err="1">
                <a:solidFill>
                  <a:srgbClr val="000000"/>
                </a:solidFill>
                <a:effectLst/>
                <a:ea typeface="Times New Roman" panose="02020603050405020304" pitchFamily="18" charset="0"/>
                <a:cs typeface="Times New Roman" panose="02020603050405020304" pitchFamily="18" charset="0"/>
              </a:rPr>
              <a:t>such</a:t>
            </a:r>
            <a:r>
              <a:rPr lang="fr-BF" sz="2600" dirty="0">
                <a:solidFill>
                  <a:srgbClr val="000000"/>
                </a:solidFill>
                <a:effectLst/>
                <a:ea typeface="Times New Roman" panose="02020603050405020304" pitchFamily="18" charset="0"/>
                <a:cs typeface="Times New Roman" panose="02020603050405020304" pitchFamily="18" charset="0"/>
              </a:rPr>
              <a:t> as the World Bank. </a:t>
            </a:r>
            <a:endParaRPr lang="tr-TR" sz="2600" dirty="0">
              <a:solidFill>
                <a:srgbClr val="000000"/>
              </a:solidFill>
              <a:effectLst/>
              <a:ea typeface="Times New Roman" panose="02020603050405020304" pitchFamily="18" charset="0"/>
              <a:cs typeface="Times New Roman" panose="02020603050405020304" pitchFamily="18" charset="0"/>
            </a:endParaRPr>
          </a:p>
          <a:p>
            <a:pPr algn="just">
              <a:lnSpc>
                <a:spcPct val="107000"/>
              </a:lnSpc>
              <a:spcAft>
                <a:spcPts val="800"/>
              </a:spcAft>
            </a:pPr>
            <a:r>
              <a:rPr lang="fr-BF" sz="2600" dirty="0" err="1">
                <a:solidFill>
                  <a:srgbClr val="000000"/>
                </a:solidFill>
                <a:effectLst/>
                <a:ea typeface="Times New Roman" panose="02020603050405020304" pitchFamily="18" charset="0"/>
                <a:cs typeface="Times New Roman" panose="02020603050405020304" pitchFamily="18" charset="0"/>
              </a:rPr>
              <a:t>India’s</a:t>
            </a:r>
            <a:r>
              <a:rPr lang="fr-BF" sz="2600" dirty="0">
                <a:solidFill>
                  <a:srgbClr val="000000"/>
                </a:solidFill>
                <a:effectLst/>
                <a:ea typeface="Times New Roman" panose="02020603050405020304" pitchFamily="18" charset="0"/>
                <a:cs typeface="Times New Roman" panose="02020603050405020304" pitchFamily="18" charset="0"/>
              </a:rPr>
              <a:t> Jawaharlal Nehru </a:t>
            </a:r>
            <a:r>
              <a:rPr lang="fr-BF" sz="2600" dirty="0" err="1">
                <a:solidFill>
                  <a:srgbClr val="000000"/>
                </a:solidFill>
                <a:effectLst/>
                <a:ea typeface="Times New Roman" panose="02020603050405020304" pitchFamily="18" charset="0"/>
                <a:cs typeface="Times New Roman" panose="02020603050405020304" pitchFamily="18" charset="0"/>
              </a:rPr>
              <a:t>was</a:t>
            </a:r>
            <a:r>
              <a:rPr lang="fr-BF" sz="2600" dirty="0">
                <a:solidFill>
                  <a:srgbClr val="000000"/>
                </a:solidFill>
                <a:effectLst/>
                <a:ea typeface="Times New Roman" panose="02020603050405020304" pitchFamily="18" charset="0"/>
                <a:cs typeface="Times New Roman" panose="02020603050405020304" pitchFamily="18" charset="0"/>
              </a:rPr>
              <a:t> the first to propose a ban on </a:t>
            </a:r>
            <a:r>
              <a:rPr lang="fr-BF" sz="2600" dirty="0" err="1">
                <a:solidFill>
                  <a:srgbClr val="000000"/>
                </a:solidFill>
                <a:effectLst/>
                <a:ea typeface="Times New Roman" panose="02020603050405020304" pitchFamily="18" charset="0"/>
                <a:cs typeface="Times New Roman" panose="02020603050405020304" pitchFamily="18" charset="0"/>
              </a:rPr>
              <a:t>nuclear</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testing</a:t>
            </a:r>
            <a:r>
              <a:rPr lang="fr-BF" sz="2600" dirty="0">
                <a:solidFill>
                  <a:srgbClr val="000000"/>
                </a:solidFill>
                <a:effectLst/>
                <a:ea typeface="Times New Roman" panose="02020603050405020304" pitchFamily="18" charset="0"/>
                <a:cs typeface="Times New Roman" panose="02020603050405020304" pitchFamily="18" charset="0"/>
              </a:rPr>
              <a:t>.</a:t>
            </a:r>
            <a:endParaRPr lang="tr-TR" sz="2600" dirty="0">
              <a:solidFill>
                <a:srgbClr val="000000"/>
              </a:solidFill>
              <a:effectLst/>
              <a:ea typeface="Times New Roman" panose="02020603050405020304" pitchFamily="18" charset="0"/>
              <a:cs typeface="Times New Roman" panose="02020603050405020304" pitchFamily="18" charset="0"/>
            </a:endParaRPr>
          </a:p>
          <a:p>
            <a:pPr algn="just">
              <a:lnSpc>
                <a:spcPct val="107000"/>
              </a:lnSpc>
              <a:spcAft>
                <a:spcPts val="800"/>
              </a:spcAft>
            </a:pPr>
            <a:r>
              <a:rPr lang="fr-BF" sz="2600" dirty="0">
                <a:solidFill>
                  <a:srgbClr val="000000"/>
                </a:solidFill>
                <a:effectLst/>
                <a:ea typeface="Times New Roman" panose="02020603050405020304" pitchFamily="18" charset="0"/>
                <a:cs typeface="Times New Roman" panose="02020603050405020304" pitchFamily="18" charset="0"/>
              </a:rPr>
              <a:t>The Latin American countries </a:t>
            </a:r>
            <a:r>
              <a:rPr lang="fr-BF" sz="2600" dirty="0" err="1">
                <a:solidFill>
                  <a:srgbClr val="000000"/>
                </a:solidFill>
                <a:effectLst/>
                <a:ea typeface="Times New Roman" panose="02020603050405020304" pitchFamily="18" charset="0"/>
                <a:cs typeface="Times New Roman" panose="02020603050405020304" pitchFamily="18" charset="0"/>
              </a:rPr>
              <a:t>adopted</a:t>
            </a:r>
            <a:r>
              <a:rPr lang="fr-BF" sz="2600" dirty="0">
                <a:solidFill>
                  <a:srgbClr val="000000"/>
                </a:solidFill>
                <a:effectLst/>
                <a:ea typeface="Times New Roman" panose="02020603050405020304" pitchFamily="18" charset="0"/>
                <a:cs typeface="Times New Roman" panose="02020603050405020304" pitchFamily="18" charset="0"/>
              </a:rPr>
              <a:t> a </a:t>
            </a:r>
            <a:r>
              <a:rPr lang="fr-BF" sz="2600" dirty="0" err="1">
                <a:solidFill>
                  <a:srgbClr val="000000"/>
                </a:solidFill>
                <a:effectLst/>
                <a:ea typeface="Times New Roman" panose="02020603050405020304" pitchFamily="18" charset="0"/>
                <a:cs typeface="Times New Roman" panose="02020603050405020304" pitchFamily="18" charset="0"/>
              </a:rPr>
              <a:t>declaration</a:t>
            </a:r>
            <a:r>
              <a:rPr lang="fr-BF" sz="2600" dirty="0">
                <a:solidFill>
                  <a:srgbClr val="000000"/>
                </a:solidFill>
                <a:effectLst/>
                <a:ea typeface="Times New Roman" panose="02020603050405020304" pitchFamily="18" charset="0"/>
                <a:cs typeface="Times New Roman" panose="02020603050405020304" pitchFamily="18" charset="0"/>
              </a:rPr>
              <a:t> of </a:t>
            </a:r>
            <a:r>
              <a:rPr lang="fr-BF" sz="2600" dirty="0" err="1">
                <a:solidFill>
                  <a:srgbClr val="000000"/>
                </a:solidFill>
                <a:effectLst/>
                <a:ea typeface="Times New Roman" panose="02020603050405020304" pitchFamily="18" charset="0"/>
                <a:cs typeface="Times New Roman" panose="02020603050405020304" pitchFamily="18" charset="0"/>
              </a:rPr>
              <a:t>human</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rights</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months</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before</a:t>
            </a:r>
            <a:r>
              <a:rPr lang="fr-BF" sz="2600" dirty="0">
                <a:solidFill>
                  <a:srgbClr val="000000"/>
                </a:solidFill>
                <a:effectLst/>
                <a:ea typeface="Times New Roman" panose="02020603050405020304" pitchFamily="18" charset="0"/>
                <a:cs typeface="Times New Roman" panose="02020603050405020304" pitchFamily="18" charset="0"/>
              </a:rPr>
              <a:t> the Universal </a:t>
            </a:r>
            <a:r>
              <a:rPr lang="fr-BF" sz="2600" dirty="0" err="1">
                <a:solidFill>
                  <a:srgbClr val="000000"/>
                </a:solidFill>
                <a:effectLst/>
                <a:ea typeface="Times New Roman" panose="02020603050405020304" pitchFamily="18" charset="0"/>
                <a:cs typeface="Times New Roman" panose="02020603050405020304" pitchFamily="18" charset="0"/>
              </a:rPr>
              <a:t>Declaration</a:t>
            </a:r>
            <a:r>
              <a:rPr lang="fr-BF" sz="2600" dirty="0">
                <a:solidFill>
                  <a:srgbClr val="000000"/>
                </a:solidFill>
                <a:effectLst/>
                <a:ea typeface="Times New Roman" panose="02020603050405020304" pitchFamily="18" charset="0"/>
                <a:cs typeface="Times New Roman" panose="02020603050405020304" pitchFamily="18" charset="0"/>
              </a:rPr>
              <a:t> of Human </a:t>
            </a:r>
            <a:r>
              <a:rPr lang="fr-BF" sz="2600" dirty="0" err="1">
                <a:solidFill>
                  <a:srgbClr val="000000"/>
                </a:solidFill>
                <a:effectLst/>
                <a:ea typeface="Times New Roman" panose="02020603050405020304" pitchFamily="18" charset="0"/>
                <a:cs typeface="Times New Roman" panose="02020603050405020304" pitchFamily="18" charset="0"/>
              </a:rPr>
              <a:t>Rights</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was</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drafted</a:t>
            </a:r>
            <a:r>
              <a:rPr lang="fr-BF" sz="2600" dirty="0">
                <a:solidFill>
                  <a:srgbClr val="000000"/>
                </a:solidFill>
                <a:effectLst/>
                <a:ea typeface="Times New Roman" panose="02020603050405020304" pitchFamily="18" charset="0"/>
                <a:cs typeface="Times New Roman" panose="02020603050405020304" pitchFamily="18" charset="0"/>
              </a:rPr>
              <a:t> at the United Nations in New York. </a:t>
            </a:r>
            <a:endParaRPr lang="tr-TR" sz="2600" dirty="0">
              <a:solidFill>
                <a:srgbClr val="000000"/>
              </a:solidFill>
              <a:effectLst/>
              <a:ea typeface="Times New Roman" panose="02020603050405020304" pitchFamily="18" charset="0"/>
              <a:cs typeface="Times New Roman" panose="02020603050405020304" pitchFamily="18" charset="0"/>
            </a:endParaRPr>
          </a:p>
          <a:p>
            <a:pPr algn="just">
              <a:lnSpc>
                <a:spcPct val="107000"/>
              </a:lnSpc>
              <a:spcAft>
                <a:spcPts val="800"/>
              </a:spcAft>
            </a:pPr>
            <a:r>
              <a:rPr lang="fr-BF" sz="2600" dirty="0">
                <a:solidFill>
                  <a:srgbClr val="000000"/>
                </a:solidFill>
                <a:effectLst/>
                <a:ea typeface="Times New Roman" panose="02020603050405020304" pitchFamily="18" charset="0"/>
                <a:cs typeface="Times New Roman" panose="02020603050405020304" pitchFamily="18" charset="0"/>
              </a:rPr>
              <a:t>And Asian nations </a:t>
            </a:r>
            <a:r>
              <a:rPr lang="fr-BF" sz="2600" dirty="0" err="1">
                <a:solidFill>
                  <a:srgbClr val="000000"/>
                </a:solidFill>
                <a:effectLst/>
                <a:ea typeface="Times New Roman" panose="02020603050405020304" pitchFamily="18" charset="0"/>
                <a:cs typeface="Times New Roman" panose="02020603050405020304" pitchFamily="18" charset="0"/>
              </a:rPr>
              <a:t>played</a:t>
            </a:r>
            <a:r>
              <a:rPr lang="fr-BF" sz="2600" dirty="0">
                <a:solidFill>
                  <a:srgbClr val="000000"/>
                </a:solidFill>
                <a:effectLst/>
                <a:ea typeface="Times New Roman" panose="02020603050405020304" pitchFamily="18" charset="0"/>
                <a:cs typeface="Times New Roman" panose="02020603050405020304" pitchFamily="18" charset="0"/>
              </a:rPr>
              <a:t> an important </a:t>
            </a:r>
            <a:r>
              <a:rPr lang="fr-BF" sz="2600" dirty="0" err="1">
                <a:solidFill>
                  <a:srgbClr val="000000"/>
                </a:solidFill>
                <a:effectLst/>
                <a:ea typeface="Times New Roman" panose="02020603050405020304" pitchFamily="18" charset="0"/>
                <a:cs typeface="Times New Roman" panose="02020603050405020304" pitchFamily="18" charset="0"/>
              </a:rPr>
              <a:t>role</a:t>
            </a:r>
            <a:r>
              <a:rPr lang="fr-BF" sz="2600" dirty="0">
                <a:solidFill>
                  <a:srgbClr val="000000"/>
                </a:solidFill>
                <a:effectLst/>
                <a:ea typeface="Times New Roman" panose="02020603050405020304" pitchFamily="18" charset="0"/>
                <a:cs typeface="Times New Roman" panose="02020603050405020304" pitchFamily="18" charset="0"/>
              </a:rPr>
              <a:t> in the </a:t>
            </a:r>
            <a:r>
              <a:rPr lang="fr-BF" sz="2600" dirty="0" err="1">
                <a:solidFill>
                  <a:srgbClr val="000000"/>
                </a:solidFill>
                <a:effectLst/>
                <a:ea typeface="Times New Roman" panose="02020603050405020304" pitchFamily="18" charset="0"/>
                <a:cs typeface="Times New Roman" panose="02020603050405020304" pitchFamily="18" charset="0"/>
              </a:rPr>
              <a:t>making</a:t>
            </a:r>
            <a:r>
              <a:rPr lang="fr-BF" sz="2600" dirty="0">
                <a:solidFill>
                  <a:srgbClr val="000000"/>
                </a:solidFill>
                <a:effectLst/>
                <a:ea typeface="Times New Roman" panose="02020603050405020304" pitchFamily="18" charset="0"/>
                <a:cs typeface="Times New Roman" panose="02020603050405020304" pitchFamily="18" charset="0"/>
              </a:rPr>
              <a:t> of </a:t>
            </a:r>
            <a:r>
              <a:rPr lang="fr-BF" sz="2600" dirty="0" err="1">
                <a:solidFill>
                  <a:srgbClr val="000000"/>
                </a:solidFill>
                <a:effectLst/>
                <a:ea typeface="Times New Roman" panose="02020603050405020304" pitchFamily="18" charset="0"/>
                <a:cs typeface="Times New Roman" panose="02020603050405020304" pitchFamily="18" charset="0"/>
              </a:rPr>
              <a:t>subsequent</a:t>
            </a:r>
            <a:r>
              <a:rPr lang="fr-BF" sz="2600" dirty="0">
                <a:solidFill>
                  <a:srgbClr val="000000"/>
                </a:solidFill>
                <a:effectLst/>
                <a:ea typeface="Times New Roman" panose="02020603050405020304" pitchFamily="18" charset="0"/>
                <a:cs typeface="Times New Roman" panose="02020603050405020304" pitchFamily="18" charset="0"/>
              </a:rPr>
              <a:t> United Nations covenants on civil and </a:t>
            </a:r>
            <a:r>
              <a:rPr lang="fr-BF" sz="2600" dirty="0" err="1">
                <a:solidFill>
                  <a:srgbClr val="000000"/>
                </a:solidFill>
                <a:effectLst/>
                <a:ea typeface="Times New Roman" panose="02020603050405020304" pitchFamily="18" charset="0"/>
                <a:cs typeface="Times New Roman" panose="02020603050405020304" pitchFamily="18" charset="0"/>
              </a:rPr>
              <a:t>politics</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rights</a:t>
            </a:r>
            <a:r>
              <a:rPr lang="fr-BF" sz="2600" dirty="0">
                <a:solidFill>
                  <a:srgbClr val="000000"/>
                </a:solidFill>
                <a:effectLst/>
                <a:ea typeface="Times New Roman" panose="02020603050405020304" pitchFamily="18" charset="0"/>
                <a:cs typeface="Times New Roman" panose="02020603050405020304" pitchFamily="18" charset="0"/>
              </a:rPr>
              <a:t> and </a:t>
            </a:r>
            <a:r>
              <a:rPr lang="fr-BF" sz="2600" dirty="0" err="1">
                <a:solidFill>
                  <a:srgbClr val="000000"/>
                </a:solidFill>
                <a:effectLst/>
                <a:ea typeface="Times New Roman" panose="02020603050405020304" pitchFamily="18" charset="0"/>
                <a:cs typeface="Times New Roman" panose="02020603050405020304" pitchFamily="18" charset="0"/>
              </a:rPr>
              <a:t>economic</a:t>
            </a:r>
            <a:r>
              <a:rPr lang="fr-BF" sz="2600" dirty="0">
                <a:solidFill>
                  <a:srgbClr val="000000"/>
                </a:solidFill>
                <a:effectLst/>
                <a:ea typeface="Times New Roman" panose="02020603050405020304" pitchFamily="18" charset="0"/>
                <a:cs typeface="Times New Roman" panose="02020603050405020304" pitchFamily="18" charset="0"/>
              </a:rPr>
              <a:t>, social and cultural </a:t>
            </a:r>
            <a:r>
              <a:rPr lang="fr-BF" sz="2600" dirty="0" err="1">
                <a:solidFill>
                  <a:srgbClr val="000000"/>
                </a:solidFill>
                <a:effectLst/>
                <a:ea typeface="Times New Roman" panose="02020603050405020304" pitchFamily="18" charset="0"/>
                <a:cs typeface="Times New Roman" panose="02020603050405020304" pitchFamily="18" charset="0"/>
              </a:rPr>
              <a:t>rights</a:t>
            </a:r>
            <a:r>
              <a:rPr lang="fr-BF" sz="2600" dirty="0">
                <a:solidFill>
                  <a:srgbClr val="000000"/>
                </a:solidFill>
                <a:effectLst/>
                <a:ea typeface="Times New Roman" panose="02020603050405020304" pitchFamily="18" charset="0"/>
                <a:cs typeface="Times New Roman" panose="02020603050405020304" pitchFamily="18" charset="0"/>
              </a:rPr>
              <a:t>.</a:t>
            </a:r>
            <a:endParaRPr lang="tr-TR" sz="2600" dirty="0">
              <a:solidFill>
                <a:srgbClr val="000000"/>
              </a:solidFill>
              <a:effectLst/>
              <a:ea typeface="Times New Roman" panose="02020603050405020304" pitchFamily="18" charset="0"/>
              <a:cs typeface="Times New Roman" panose="02020603050405020304" pitchFamily="18" charset="0"/>
            </a:endParaRPr>
          </a:p>
          <a:p>
            <a:pPr algn="just"/>
            <a:r>
              <a:rPr lang="fr-BF" sz="2600" dirty="0">
                <a:solidFill>
                  <a:srgbClr val="000000"/>
                </a:solidFill>
                <a:effectLst/>
                <a:ea typeface="Times New Roman" panose="02020603050405020304" pitchFamily="18" charset="0"/>
                <a:cs typeface="Times New Roman" panose="02020603050405020304" pitchFamily="18" charset="0"/>
              </a:rPr>
              <a:t>Agency </a:t>
            </a:r>
            <a:r>
              <a:rPr lang="fr-BF" sz="2600" dirty="0" err="1">
                <a:solidFill>
                  <a:srgbClr val="000000"/>
                </a:solidFill>
                <a:effectLst/>
                <a:ea typeface="Times New Roman" panose="02020603050405020304" pitchFamily="18" charset="0"/>
                <a:cs typeface="Times New Roman" panose="02020603050405020304" pitchFamily="18" charset="0"/>
              </a:rPr>
              <a:t>means</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conceptualising</a:t>
            </a:r>
            <a:r>
              <a:rPr lang="fr-BF" sz="2600" dirty="0">
                <a:solidFill>
                  <a:srgbClr val="000000"/>
                </a:solidFill>
                <a:effectLst/>
                <a:ea typeface="Times New Roman" panose="02020603050405020304" pitchFamily="18" charset="0"/>
                <a:cs typeface="Times New Roman" panose="02020603050405020304" pitchFamily="18" charset="0"/>
              </a:rPr>
              <a:t> and </a:t>
            </a:r>
            <a:r>
              <a:rPr lang="fr-BF" sz="2600" dirty="0" err="1">
                <a:solidFill>
                  <a:srgbClr val="000000"/>
                </a:solidFill>
                <a:effectLst/>
                <a:ea typeface="Times New Roman" panose="02020603050405020304" pitchFamily="18" charset="0"/>
                <a:cs typeface="Times New Roman" panose="02020603050405020304" pitchFamily="18" charset="0"/>
              </a:rPr>
              <a:t>implementing</a:t>
            </a:r>
            <a:r>
              <a:rPr lang="fr-BF" sz="2600" dirty="0">
                <a:solidFill>
                  <a:srgbClr val="000000"/>
                </a:solidFill>
                <a:effectLst/>
                <a:ea typeface="Times New Roman" panose="02020603050405020304" pitchFamily="18" charset="0"/>
                <a:cs typeface="Times New Roman" panose="02020603050405020304" pitchFamily="18" charset="0"/>
              </a:rPr>
              <a:t> new </a:t>
            </a:r>
            <a:r>
              <a:rPr lang="fr-BF" sz="2600" dirty="0" err="1">
                <a:solidFill>
                  <a:srgbClr val="000000"/>
                </a:solidFill>
                <a:effectLst/>
                <a:ea typeface="Times New Roman" panose="02020603050405020304" pitchFamily="18" charset="0"/>
                <a:cs typeface="Times New Roman" panose="02020603050405020304" pitchFamily="18" charset="0"/>
              </a:rPr>
              <a:t>pathways</a:t>
            </a:r>
            <a:r>
              <a:rPr lang="fr-BF" sz="2600" dirty="0">
                <a:solidFill>
                  <a:srgbClr val="000000"/>
                </a:solidFill>
                <a:effectLst/>
                <a:ea typeface="Times New Roman" panose="02020603050405020304" pitchFamily="18" charset="0"/>
                <a:cs typeface="Times New Roman" panose="02020603050405020304" pitchFamily="18" charset="0"/>
              </a:rPr>
              <a:t> to </a:t>
            </a:r>
            <a:r>
              <a:rPr lang="fr-BF" sz="2600" dirty="0" err="1">
                <a:solidFill>
                  <a:srgbClr val="000000"/>
                </a:solidFill>
                <a:effectLst/>
                <a:ea typeface="Times New Roman" panose="02020603050405020304" pitchFamily="18" charset="0"/>
                <a:cs typeface="Times New Roman" panose="02020603050405020304" pitchFamily="18" charset="0"/>
              </a:rPr>
              <a:t>security</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development</a:t>
            </a:r>
            <a:r>
              <a:rPr lang="fr-BF" sz="2600" dirty="0">
                <a:solidFill>
                  <a:srgbClr val="000000"/>
                </a:solidFill>
                <a:effectLst/>
                <a:ea typeface="Times New Roman" panose="02020603050405020304" pitchFamily="18" charset="0"/>
                <a:cs typeface="Times New Roman" panose="02020603050405020304" pitchFamily="18" charset="0"/>
              </a:rPr>
              <a:t> and justice. </a:t>
            </a:r>
            <a:endParaRPr lang="tr-TR" sz="2600" dirty="0">
              <a:solidFill>
                <a:srgbClr val="000000"/>
              </a:solidFill>
              <a:effectLst/>
              <a:ea typeface="Times New Roman" panose="02020603050405020304" pitchFamily="18" charset="0"/>
              <a:cs typeface="Times New Roman" panose="02020603050405020304" pitchFamily="18" charset="0"/>
            </a:endParaRPr>
          </a:p>
          <a:p>
            <a:pPr algn="just">
              <a:lnSpc>
                <a:spcPct val="107000"/>
              </a:lnSpc>
              <a:spcAft>
                <a:spcPts val="800"/>
              </a:spcAft>
            </a:pPr>
            <a:endParaRPr lang="fr-BF"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3409637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D92EF1-B85D-4C87-861F-5110D0544D86}"/>
              </a:ext>
            </a:extLst>
          </p:cNvPr>
          <p:cNvSpPr>
            <a:spLocks noGrp="1"/>
          </p:cNvSpPr>
          <p:nvPr>
            <p:ph idx="1"/>
          </p:nvPr>
        </p:nvSpPr>
        <p:spPr>
          <a:xfrm>
            <a:off x="838200" y="539015"/>
            <a:ext cx="10515600" cy="5637948"/>
          </a:xfrm>
        </p:spPr>
        <p:txBody>
          <a:bodyPr>
            <a:normAutofit/>
          </a:bodyPr>
          <a:lstStyle/>
          <a:p>
            <a:pPr algn="just"/>
            <a:r>
              <a:rPr lang="en-US" b="0" i="0" dirty="0">
                <a:effectLst/>
              </a:rPr>
              <a:t> The multidimensional collaborative efforts of the EU and AU reveal a relationship of both pure </a:t>
            </a:r>
            <a:r>
              <a:rPr lang="en-US" b="0" i="0" dirty="0" err="1">
                <a:effectLst/>
              </a:rPr>
              <a:t>interregionalism</a:t>
            </a:r>
            <a:r>
              <a:rPr lang="en-US" b="0" i="0" dirty="0">
                <a:effectLst/>
              </a:rPr>
              <a:t> and hybrid or quasi-interregional cooperation.</a:t>
            </a:r>
            <a:endParaRPr lang="tr-TR" b="0" i="0" dirty="0">
              <a:effectLst/>
            </a:endParaRPr>
          </a:p>
          <a:p>
            <a:pPr algn="just"/>
            <a:r>
              <a:rPr lang="en-US" b="0" i="0" dirty="0">
                <a:effectLst/>
              </a:rPr>
              <a:t> The agency of Africa in this partnership has been conspicuous and has contributed empirical contestations to the narrative of the continent's place of marginality and victimhood. </a:t>
            </a:r>
            <a:endParaRPr lang="tr-TR" b="0" i="0" dirty="0">
              <a:effectLst/>
            </a:endParaRPr>
          </a:p>
          <a:p>
            <a:pPr algn="just"/>
            <a:r>
              <a:rPr lang="en-US" b="0" i="0" dirty="0">
                <a:effectLst/>
              </a:rPr>
              <a:t>While, for example, the EU's funding of operations with the AU gives the EU leverage, the AU and subregional institutions such as ECOWAS have demonstrated their capacity to become first responders to crisis management needs (</a:t>
            </a:r>
            <a:r>
              <a:rPr lang="en-US" b="0" i="0" u="sng" dirty="0" err="1">
                <a:solidFill>
                  <a:srgbClr val="0563C1"/>
                </a:solidFill>
                <a:effectLst/>
                <a:hlinkClick r:id="rId2">
                  <a:extLst>
                    <a:ext uri="{A12FA001-AC4F-418D-AE19-62706E023703}">
                      <ahyp:hlinkClr xmlns:ahyp="http://schemas.microsoft.com/office/drawing/2018/hyperlinkcolor" val="tx"/>
                    </a:ext>
                  </a:extLst>
                </a:hlinkClick>
              </a:rPr>
              <a:t>Haastrup</a:t>
            </a:r>
            <a:r>
              <a:rPr lang="en-US" b="0" i="0" u="sng" dirty="0">
                <a:effectLst/>
                <a:hlinkClick r:id="rId2">
                  <a:extLst>
                    <a:ext uri="{A12FA001-AC4F-418D-AE19-62706E023703}">
                      <ahyp:hlinkClr xmlns:ahyp="http://schemas.microsoft.com/office/drawing/2018/hyperlinkcolor" val="tx"/>
                    </a:ext>
                  </a:extLst>
                </a:hlinkClick>
              </a:rPr>
              <a:t>, 2013</a:t>
            </a:r>
            <a:r>
              <a:rPr lang="en-US" b="0" i="0" dirty="0">
                <a:effectLst/>
              </a:rPr>
              <a:t>; </a:t>
            </a:r>
            <a:r>
              <a:rPr lang="en-US" b="0" i="0" u="sng" dirty="0">
                <a:effectLst/>
                <a:hlinkClick r:id="rId3">
                  <a:extLst>
                    <a:ext uri="{A12FA001-AC4F-418D-AE19-62706E023703}">
                      <ahyp:hlinkClr xmlns:ahyp="http://schemas.microsoft.com/office/drawing/2018/hyperlinkcolor" val="tx"/>
                    </a:ext>
                  </a:extLst>
                </a:hlinkClick>
              </a:rPr>
              <a:t>Mumford, 2021</a:t>
            </a:r>
            <a:r>
              <a:rPr lang="en-US" b="0" i="0" dirty="0">
                <a:effectLst/>
              </a:rPr>
              <a:t>). </a:t>
            </a:r>
            <a:endParaRPr lang="tr-TR" b="0" i="0" dirty="0">
              <a:effectLst/>
            </a:endParaRPr>
          </a:p>
          <a:p>
            <a:pPr algn="just"/>
            <a:r>
              <a:rPr lang="en-US" b="0" i="0" dirty="0">
                <a:effectLst/>
              </a:rPr>
              <a:t>Additionally, in these institutional arrangements, the set objectives and agendas are mostly driven by Africans themselves (</a:t>
            </a:r>
            <a:r>
              <a:rPr lang="en-US" b="0" i="0" u="sng" dirty="0" err="1">
                <a:solidFill>
                  <a:srgbClr val="0563C1"/>
                </a:solidFill>
                <a:effectLst/>
                <a:hlinkClick r:id="rId4">
                  <a:extLst>
                    <a:ext uri="{A12FA001-AC4F-418D-AE19-62706E023703}">
                      <ahyp:hlinkClr xmlns:ahyp="http://schemas.microsoft.com/office/drawing/2018/hyperlinkcolor" val="tx"/>
                    </a:ext>
                  </a:extLst>
                </a:hlinkClick>
              </a:rPr>
              <a:t>Piccolino</a:t>
            </a:r>
            <a:r>
              <a:rPr lang="en-US" b="0" i="0" u="sng" dirty="0">
                <a:solidFill>
                  <a:srgbClr val="0563C1"/>
                </a:solidFill>
                <a:effectLst/>
                <a:hlinkClick r:id="rId4">
                  <a:extLst>
                    <a:ext uri="{A12FA001-AC4F-418D-AE19-62706E023703}">
                      <ahyp:hlinkClr xmlns:ahyp="http://schemas.microsoft.com/office/drawing/2018/hyperlinkcolor" val="tx"/>
                    </a:ext>
                  </a:extLst>
                </a:hlinkClick>
              </a:rPr>
              <a:t> and </a:t>
            </a:r>
            <a:r>
              <a:rPr lang="en-US" b="0" i="0" u="sng" dirty="0" err="1">
                <a:solidFill>
                  <a:srgbClr val="0563C1"/>
                </a:solidFill>
                <a:effectLst/>
                <a:hlinkClick r:id="rId4">
                  <a:extLst>
                    <a:ext uri="{A12FA001-AC4F-418D-AE19-62706E023703}">
                      <ahyp:hlinkClr xmlns:ahyp="http://schemas.microsoft.com/office/drawing/2018/hyperlinkcolor" val="tx"/>
                    </a:ext>
                  </a:extLst>
                </a:hlinkClick>
              </a:rPr>
              <a:t>Minou</a:t>
            </a:r>
            <a:r>
              <a:rPr lang="en-US" b="0" i="0" u="sng" dirty="0">
                <a:effectLst/>
                <a:hlinkClick r:id="rId4">
                  <a:extLst>
                    <a:ext uri="{A12FA001-AC4F-418D-AE19-62706E023703}">
                      <ahyp:hlinkClr xmlns:ahyp="http://schemas.microsoft.com/office/drawing/2018/hyperlinkcolor" val="tx"/>
                    </a:ext>
                  </a:extLst>
                </a:hlinkClick>
              </a:rPr>
              <a:t>, 2014</a:t>
            </a:r>
            <a:r>
              <a:rPr lang="en-US" b="0" i="0" dirty="0">
                <a:effectLst/>
              </a:rPr>
              <a:t>; </a:t>
            </a:r>
            <a:r>
              <a:rPr lang="en-US" b="0" i="0" u="sng" dirty="0" err="1">
                <a:solidFill>
                  <a:srgbClr val="0563C1"/>
                </a:solidFill>
                <a:effectLst/>
                <a:hlinkClick r:id="rId5">
                  <a:extLst>
                    <a:ext uri="{A12FA001-AC4F-418D-AE19-62706E023703}">
                      <ahyp:hlinkClr xmlns:ahyp="http://schemas.microsoft.com/office/drawing/2018/hyperlinkcolor" val="tx"/>
                    </a:ext>
                  </a:extLst>
                </a:hlinkClick>
              </a:rPr>
              <a:t>Pirozzi</a:t>
            </a:r>
            <a:r>
              <a:rPr lang="en-US" b="0" i="0" u="sng" dirty="0">
                <a:solidFill>
                  <a:srgbClr val="0563C1"/>
                </a:solidFill>
                <a:effectLst/>
                <a:hlinkClick r:id="rId5">
                  <a:extLst>
                    <a:ext uri="{A12FA001-AC4F-418D-AE19-62706E023703}">
                      <ahyp:hlinkClr xmlns:ahyp="http://schemas.microsoft.com/office/drawing/2018/hyperlinkcolor" val="tx"/>
                    </a:ext>
                  </a:extLst>
                </a:hlinkClick>
              </a:rPr>
              <a:t> and </a:t>
            </a:r>
            <a:r>
              <a:rPr lang="en-US" b="0" i="0" u="sng" dirty="0" err="1">
                <a:solidFill>
                  <a:srgbClr val="0563C1"/>
                </a:solidFill>
                <a:effectLst/>
                <a:hlinkClick r:id="rId5">
                  <a:extLst>
                    <a:ext uri="{A12FA001-AC4F-418D-AE19-62706E023703}">
                      <ahyp:hlinkClr xmlns:ahyp="http://schemas.microsoft.com/office/drawing/2018/hyperlinkcolor" val="tx"/>
                    </a:ext>
                  </a:extLst>
                </a:hlinkClick>
              </a:rPr>
              <a:t>Litsegård</a:t>
            </a:r>
            <a:r>
              <a:rPr lang="en-US" b="0" i="0" u="sng" dirty="0">
                <a:effectLst/>
                <a:hlinkClick r:id="rId5">
                  <a:extLst>
                    <a:ext uri="{A12FA001-AC4F-418D-AE19-62706E023703}">
                      <ahyp:hlinkClr xmlns:ahyp="http://schemas.microsoft.com/office/drawing/2018/hyperlinkcolor" val="tx"/>
                    </a:ext>
                  </a:extLst>
                </a:hlinkClick>
              </a:rPr>
              <a:t>, 2017</a:t>
            </a:r>
            <a:r>
              <a:rPr lang="en-US" b="0" i="0" dirty="0">
                <a:effectLst/>
              </a:rPr>
              <a:t>, p. 19).</a:t>
            </a:r>
            <a:endParaRPr lang="fr-FR" dirty="0"/>
          </a:p>
        </p:txBody>
      </p:sp>
    </p:spTree>
    <p:extLst>
      <p:ext uri="{BB962C8B-B14F-4D97-AF65-F5344CB8AC3E}">
        <p14:creationId xmlns:p14="http://schemas.microsoft.com/office/powerpoint/2010/main" val="8646388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56C68F-1ABA-4365-A241-51ED79301CD8}"/>
              </a:ext>
            </a:extLst>
          </p:cNvPr>
          <p:cNvSpPr>
            <a:spLocks noGrp="1"/>
          </p:cNvSpPr>
          <p:nvPr>
            <p:ph idx="1"/>
          </p:nvPr>
        </p:nvSpPr>
        <p:spPr>
          <a:xfrm>
            <a:off x="838200" y="673768"/>
            <a:ext cx="10515600" cy="5503195"/>
          </a:xfrm>
        </p:spPr>
        <p:txBody>
          <a:bodyPr>
            <a:normAutofit fontScale="92500"/>
          </a:bodyPr>
          <a:lstStyle/>
          <a:p>
            <a:pPr algn="just"/>
            <a:r>
              <a:rPr lang="fr-BF" sz="2600" dirty="0">
                <a:solidFill>
                  <a:srgbClr val="000000"/>
                </a:solidFill>
                <a:effectLst/>
                <a:ea typeface="Times New Roman" panose="02020603050405020304" pitchFamily="18" charset="0"/>
                <a:cs typeface="Times New Roman" panose="02020603050405020304" pitchFamily="18" charset="0"/>
              </a:rPr>
              <a:t>Along </a:t>
            </a:r>
            <a:r>
              <a:rPr lang="fr-BF" sz="2600" dirty="0" err="1">
                <a:solidFill>
                  <a:srgbClr val="000000"/>
                </a:solidFill>
                <a:effectLst/>
                <a:ea typeface="Times New Roman" panose="02020603050405020304" pitchFamily="18" charset="0"/>
                <a:cs typeface="Times New Roman" panose="02020603050405020304" pitchFamily="18" charset="0"/>
              </a:rPr>
              <a:t>with</a:t>
            </a:r>
            <a:r>
              <a:rPr lang="fr-BF" sz="2600" dirty="0">
                <a:solidFill>
                  <a:srgbClr val="000000"/>
                </a:solidFill>
                <a:effectLst/>
                <a:ea typeface="Times New Roman" panose="02020603050405020304" pitchFamily="18" charset="0"/>
                <a:cs typeface="Times New Roman" panose="02020603050405020304" pitchFamily="18" charset="0"/>
              </a:rPr>
              <a:t> the </a:t>
            </a:r>
            <a:r>
              <a:rPr lang="fr-BF" sz="2600" dirty="0" err="1">
                <a:solidFill>
                  <a:srgbClr val="000000"/>
                </a:solidFill>
                <a:effectLst/>
                <a:ea typeface="Times New Roman" panose="02020603050405020304" pitchFamily="18" charset="0"/>
                <a:cs typeface="Times New Roman" panose="02020603050405020304" pitchFamily="18" charset="0"/>
              </a:rPr>
              <a:t>African</a:t>
            </a:r>
            <a:r>
              <a:rPr lang="fr-BF" sz="2600" dirty="0">
                <a:solidFill>
                  <a:srgbClr val="000000"/>
                </a:solidFill>
                <a:effectLst/>
                <a:ea typeface="Times New Roman" panose="02020603050405020304" pitchFamily="18" charset="0"/>
                <a:cs typeface="Times New Roman" panose="02020603050405020304" pitchFamily="18" charset="0"/>
              </a:rPr>
              <a:t> Union, a major </a:t>
            </a:r>
            <a:r>
              <a:rPr lang="fr-BF" sz="2600" dirty="0" err="1">
                <a:solidFill>
                  <a:srgbClr val="000000"/>
                </a:solidFill>
                <a:effectLst/>
                <a:ea typeface="Times New Roman" panose="02020603050405020304" pitchFamily="18" charset="0"/>
                <a:cs typeface="Times New Roman" panose="02020603050405020304" pitchFamily="18" charset="0"/>
              </a:rPr>
              <a:t>role</a:t>
            </a:r>
            <a:r>
              <a:rPr lang="fr-BF" sz="2600" dirty="0">
                <a:solidFill>
                  <a:srgbClr val="000000"/>
                </a:solidFill>
                <a:effectLst/>
                <a:ea typeface="Times New Roman" panose="02020603050405020304" pitchFamily="18" charset="0"/>
                <a:cs typeface="Times New Roman" panose="02020603050405020304" pitchFamily="18" charset="0"/>
              </a:rPr>
              <a:t> in the </a:t>
            </a:r>
            <a:r>
              <a:rPr lang="fr-BF" sz="2600" dirty="0" err="1">
                <a:solidFill>
                  <a:srgbClr val="000000"/>
                </a:solidFill>
                <a:effectLst/>
                <a:ea typeface="Times New Roman" panose="02020603050405020304" pitchFamily="18" charset="0"/>
                <a:cs typeface="Times New Roman" panose="02020603050405020304" pitchFamily="18" charset="0"/>
              </a:rPr>
              <a:t>creation</a:t>
            </a:r>
            <a:r>
              <a:rPr lang="fr-BF" sz="2600" dirty="0">
                <a:solidFill>
                  <a:srgbClr val="000000"/>
                </a:solidFill>
                <a:effectLst/>
                <a:ea typeface="Times New Roman" panose="02020603050405020304" pitchFamily="18" charset="0"/>
                <a:cs typeface="Times New Roman" panose="02020603050405020304" pitchFamily="18" charset="0"/>
              </a:rPr>
              <a:t> of the ‘</a:t>
            </a:r>
            <a:r>
              <a:rPr lang="fr-BF" sz="2600" i="1" dirty="0" err="1">
                <a:solidFill>
                  <a:srgbClr val="000000"/>
                </a:solidFill>
                <a:effectLst/>
                <a:ea typeface="Times New Roman" panose="02020603050405020304" pitchFamily="18" charset="0"/>
                <a:cs typeface="Times New Roman" panose="02020603050405020304" pitchFamily="18" charset="0"/>
              </a:rPr>
              <a:t>Responsibility</a:t>
            </a:r>
            <a:r>
              <a:rPr lang="fr-BF" sz="2600" i="1" dirty="0">
                <a:solidFill>
                  <a:srgbClr val="000000"/>
                </a:solidFill>
                <a:effectLst/>
                <a:ea typeface="Times New Roman" panose="02020603050405020304" pitchFamily="18" charset="0"/>
                <a:cs typeface="Times New Roman" panose="02020603050405020304" pitchFamily="18" charset="0"/>
              </a:rPr>
              <a:t> to </a:t>
            </a:r>
            <a:r>
              <a:rPr lang="fr-BF" sz="2600" i="1" dirty="0" err="1">
                <a:solidFill>
                  <a:srgbClr val="000000"/>
                </a:solidFill>
                <a:effectLst/>
                <a:ea typeface="Times New Roman" panose="02020603050405020304" pitchFamily="18" charset="0"/>
                <a:cs typeface="Times New Roman" panose="02020603050405020304" pitchFamily="18" charset="0"/>
              </a:rPr>
              <a:t>Protect</a:t>
            </a:r>
            <a:r>
              <a:rPr lang="fr-BF" sz="2600" i="1" dirty="0">
                <a:solidFill>
                  <a:srgbClr val="000000"/>
                </a:solidFill>
                <a:effectLst/>
                <a:ea typeface="Times New Roman" panose="02020603050405020304" pitchFamily="18" charset="0"/>
                <a:cs typeface="Times New Roman" panose="02020603050405020304" pitchFamily="18" charset="0"/>
              </a:rPr>
              <a:t>’ </a:t>
            </a:r>
            <a:r>
              <a:rPr lang="fr-BF" sz="2600" dirty="0">
                <a:solidFill>
                  <a:srgbClr val="000000"/>
                </a:solidFill>
                <a:effectLst/>
                <a:ea typeface="Times New Roman" panose="02020603050405020304" pitchFamily="18" charset="0"/>
                <a:cs typeface="Times New Roman" panose="02020603050405020304" pitchFamily="18" charset="0"/>
              </a:rPr>
              <a:t>(R2P) </a:t>
            </a:r>
            <a:r>
              <a:rPr lang="fr-BF" sz="2600" dirty="0" err="1">
                <a:solidFill>
                  <a:srgbClr val="000000"/>
                </a:solidFill>
                <a:effectLst/>
                <a:ea typeface="Times New Roman" panose="02020603050405020304" pitchFamily="18" charset="0"/>
                <a:cs typeface="Times New Roman" panose="02020603050405020304" pitchFamily="18" charset="0"/>
              </a:rPr>
              <a:t>norm</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was</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played</a:t>
            </a:r>
            <a:r>
              <a:rPr lang="fr-BF" sz="2600" dirty="0">
                <a:solidFill>
                  <a:srgbClr val="000000"/>
                </a:solidFill>
                <a:effectLst/>
                <a:ea typeface="Times New Roman" panose="02020603050405020304" pitchFamily="18" charset="0"/>
                <a:cs typeface="Times New Roman" panose="02020603050405020304" pitchFamily="18" charset="0"/>
              </a:rPr>
              <a:t> by </a:t>
            </a:r>
            <a:r>
              <a:rPr lang="fr-BF" sz="2600" dirty="0" err="1">
                <a:solidFill>
                  <a:srgbClr val="000000"/>
                </a:solidFill>
                <a:effectLst/>
                <a:ea typeface="Times New Roman" panose="02020603050405020304" pitchFamily="18" charset="0"/>
                <a:cs typeface="Times New Roman" panose="02020603050405020304" pitchFamily="18" charset="0"/>
              </a:rPr>
              <a:t>African</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political</a:t>
            </a:r>
            <a:r>
              <a:rPr lang="fr-BF" sz="2600" dirty="0">
                <a:solidFill>
                  <a:srgbClr val="000000"/>
                </a:solidFill>
                <a:effectLst/>
                <a:ea typeface="Times New Roman" panose="02020603050405020304" pitchFamily="18" charset="0"/>
                <a:cs typeface="Times New Roman" panose="02020603050405020304" pitchFamily="18" charset="0"/>
              </a:rPr>
              <a:t> leaders </a:t>
            </a:r>
            <a:r>
              <a:rPr lang="fr-BF" sz="2600" dirty="0" err="1">
                <a:solidFill>
                  <a:srgbClr val="000000"/>
                </a:solidFill>
                <a:effectLst/>
                <a:ea typeface="Times New Roman" panose="02020603050405020304" pitchFamily="18" charset="0"/>
                <a:cs typeface="Times New Roman" panose="02020603050405020304" pitchFamily="18" charset="0"/>
              </a:rPr>
              <a:t>such</a:t>
            </a:r>
            <a:r>
              <a:rPr lang="fr-BF" sz="2600" dirty="0">
                <a:solidFill>
                  <a:srgbClr val="000000"/>
                </a:solidFill>
                <a:effectLst/>
                <a:ea typeface="Times New Roman" panose="02020603050405020304" pitchFamily="18" charset="0"/>
                <a:cs typeface="Times New Roman" panose="02020603050405020304" pitchFamily="18" charset="0"/>
              </a:rPr>
              <a:t> as Nelson Mandela, </a:t>
            </a:r>
            <a:r>
              <a:rPr lang="fr-BF" sz="2600" dirty="0" err="1">
                <a:solidFill>
                  <a:srgbClr val="000000"/>
                </a:solidFill>
                <a:effectLst/>
                <a:ea typeface="Times New Roman" panose="02020603050405020304" pitchFamily="18" charset="0"/>
                <a:cs typeface="Times New Roman" panose="02020603050405020304" pitchFamily="18" charset="0"/>
              </a:rPr>
              <a:t>diplomats</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such</a:t>
            </a:r>
            <a:r>
              <a:rPr lang="fr-BF" sz="2600" dirty="0">
                <a:solidFill>
                  <a:srgbClr val="000000"/>
                </a:solidFill>
                <a:effectLst/>
                <a:ea typeface="Times New Roman" panose="02020603050405020304" pitchFamily="18" charset="0"/>
                <a:cs typeface="Times New Roman" panose="02020603050405020304" pitchFamily="18" charset="0"/>
              </a:rPr>
              <a:t> as Francis Deng (a </a:t>
            </a:r>
            <a:r>
              <a:rPr lang="fr-BF" sz="2600" dirty="0" err="1">
                <a:solidFill>
                  <a:srgbClr val="000000"/>
                </a:solidFill>
                <a:effectLst/>
                <a:ea typeface="Times New Roman" panose="02020603050405020304" pitchFamily="18" charset="0"/>
                <a:cs typeface="Times New Roman" panose="02020603050405020304" pitchFamily="18" charset="0"/>
              </a:rPr>
              <a:t>Sudanese</a:t>
            </a:r>
            <a:r>
              <a:rPr lang="fr-BF" sz="2600" dirty="0">
                <a:solidFill>
                  <a:srgbClr val="000000"/>
                </a:solidFill>
                <a:effectLst/>
                <a:ea typeface="Times New Roman" panose="02020603050405020304" pitchFamily="18" charset="0"/>
                <a:cs typeface="Times New Roman" panose="02020603050405020304" pitchFamily="18" charset="0"/>
              </a:rPr>
              <a:t>) and Mohamed </a:t>
            </a:r>
            <a:r>
              <a:rPr lang="fr-BF" sz="2600" dirty="0" err="1">
                <a:solidFill>
                  <a:srgbClr val="000000"/>
                </a:solidFill>
                <a:effectLst/>
                <a:ea typeface="Times New Roman" panose="02020603050405020304" pitchFamily="18" charset="0"/>
                <a:cs typeface="Times New Roman" panose="02020603050405020304" pitchFamily="18" charset="0"/>
              </a:rPr>
              <a:t>Sahnoun</a:t>
            </a:r>
            <a:r>
              <a:rPr lang="fr-BF" sz="2600" dirty="0">
                <a:solidFill>
                  <a:srgbClr val="000000"/>
                </a:solidFill>
                <a:effectLst/>
                <a:ea typeface="Times New Roman" panose="02020603050405020304" pitchFamily="18" charset="0"/>
                <a:cs typeface="Times New Roman" panose="02020603050405020304" pitchFamily="18" charset="0"/>
              </a:rPr>
              <a:t> (an Algerian) and the former United Nations </a:t>
            </a:r>
            <a:r>
              <a:rPr lang="fr-BF" sz="2600" dirty="0" err="1">
                <a:solidFill>
                  <a:srgbClr val="000000"/>
                </a:solidFill>
                <a:effectLst/>
                <a:ea typeface="Times New Roman" panose="02020603050405020304" pitchFamily="18" charset="0"/>
                <a:cs typeface="Times New Roman" panose="02020603050405020304" pitchFamily="18" charset="0"/>
              </a:rPr>
              <a:t>Secretary</a:t>
            </a:r>
            <a:r>
              <a:rPr lang="fr-BF" sz="2600" dirty="0">
                <a:solidFill>
                  <a:srgbClr val="000000"/>
                </a:solidFill>
                <a:effectLst/>
                <a:ea typeface="Times New Roman" panose="02020603050405020304" pitchFamily="18" charset="0"/>
                <a:cs typeface="Times New Roman" panose="02020603050405020304" pitchFamily="18" charset="0"/>
              </a:rPr>
              <a:t>-General, Kofi Annan.</a:t>
            </a:r>
            <a:endParaRPr lang="tr-TR" sz="2600" dirty="0">
              <a:solidFill>
                <a:srgbClr val="000000"/>
              </a:solidFill>
              <a:effectLst/>
              <a:ea typeface="Times New Roman" panose="02020603050405020304" pitchFamily="18" charset="0"/>
              <a:cs typeface="Times New Roman" panose="02020603050405020304" pitchFamily="18" charset="0"/>
            </a:endParaRPr>
          </a:p>
          <a:p>
            <a:pPr algn="just"/>
            <a:r>
              <a:rPr lang="fr-BF" sz="2600" dirty="0" err="1">
                <a:solidFill>
                  <a:srgbClr val="000000"/>
                </a:solidFill>
                <a:effectLst/>
                <a:ea typeface="Times New Roman" panose="02020603050405020304" pitchFamily="18" charset="0"/>
                <a:cs typeface="Times New Roman" panose="02020603050405020304" pitchFamily="18" charset="0"/>
              </a:rPr>
              <a:t>Indian</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economist</a:t>
            </a:r>
            <a:r>
              <a:rPr lang="fr-BF" sz="2600" dirty="0">
                <a:solidFill>
                  <a:srgbClr val="000000"/>
                </a:solidFill>
                <a:effectLst/>
                <a:ea typeface="Times New Roman" panose="02020603050405020304" pitchFamily="18" charset="0"/>
                <a:cs typeface="Times New Roman" panose="02020603050405020304" pitchFamily="18" charset="0"/>
              </a:rPr>
              <a:t> Amartya Sen and </a:t>
            </a:r>
            <a:r>
              <a:rPr lang="fr-BF" sz="2600" dirty="0" err="1">
                <a:solidFill>
                  <a:srgbClr val="000000"/>
                </a:solidFill>
                <a:effectLst/>
                <a:ea typeface="Times New Roman" panose="02020603050405020304" pitchFamily="18" charset="0"/>
                <a:cs typeface="Times New Roman" panose="02020603050405020304" pitchFamily="18" charset="0"/>
              </a:rPr>
              <a:t>Pakistani</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economist</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Mahbub</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ul</a:t>
            </a:r>
            <a:r>
              <a:rPr lang="fr-BF" sz="2600" dirty="0">
                <a:solidFill>
                  <a:srgbClr val="000000"/>
                </a:solidFill>
                <a:effectLst/>
                <a:ea typeface="Times New Roman" panose="02020603050405020304" pitchFamily="18" charset="0"/>
                <a:cs typeface="Times New Roman" panose="02020603050405020304" pitchFamily="18" charset="0"/>
              </a:rPr>
              <a:t> Haq </a:t>
            </a:r>
            <a:r>
              <a:rPr lang="fr-BF" sz="2600" dirty="0" err="1">
                <a:solidFill>
                  <a:srgbClr val="000000"/>
                </a:solidFill>
                <a:effectLst/>
                <a:ea typeface="Times New Roman" panose="02020603050405020304" pitchFamily="18" charset="0"/>
                <a:cs typeface="Times New Roman" panose="02020603050405020304" pitchFamily="18" charset="0"/>
              </a:rPr>
              <a:t>frontally</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challenged</a:t>
            </a:r>
            <a:r>
              <a:rPr lang="fr-BF" sz="2600" dirty="0">
                <a:solidFill>
                  <a:srgbClr val="000000"/>
                </a:solidFill>
                <a:effectLst/>
                <a:ea typeface="Times New Roman" panose="02020603050405020304" pitchFamily="18" charset="0"/>
                <a:cs typeface="Times New Roman" panose="02020603050405020304" pitchFamily="18" charset="0"/>
              </a:rPr>
              <a:t> the </a:t>
            </a:r>
            <a:r>
              <a:rPr lang="fr-BF" sz="2600" dirty="0" err="1">
                <a:solidFill>
                  <a:srgbClr val="000000"/>
                </a:solidFill>
                <a:effectLst/>
                <a:ea typeface="Times New Roman" panose="02020603050405020304" pitchFamily="18" charset="0"/>
                <a:cs typeface="Times New Roman" panose="02020603050405020304" pitchFamily="18" charset="0"/>
              </a:rPr>
              <a:t>orthodox</a:t>
            </a:r>
            <a:r>
              <a:rPr lang="fr-BF" sz="2600" dirty="0">
                <a:solidFill>
                  <a:srgbClr val="000000"/>
                </a:solidFill>
                <a:effectLst/>
                <a:ea typeface="Times New Roman" panose="02020603050405020304" pitchFamily="18" charset="0"/>
                <a:cs typeface="Times New Roman" panose="02020603050405020304" pitchFamily="18" charset="0"/>
              </a:rPr>
              <a:t> Western model of </a:t>
            </a:r>
            <a:r>
              <a:rPr lang="fr-BF" sz="2600" dirty="0" err="1">
                <a:solidFill>
                  <a:srgbClr val="000000"/>
                </a:solidFill>
                <a:effectLst/>
                <a:ea typeface="Times New Roman" panose="02020603050405020304" pitchFamily="18" charset="0"/>
                <a:cs typeface="Times New Roman" panose="02020603050405020304" pitchFamily="18" charset="0"/>
              </a:rPr>
              <a:t>development</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that</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focuses</a:t>
            </a:r>
            <a:r>
              <a:rPr lang="fr-BF" sz="2600" dirty="0">
                <a:solidFill>
                  <a:srgbClr val="000000"/>
                </a:solidFill>
                <a:effectLst/>
                <a:ea typeface="Times New Roman" panose="02020603050405020304" pitchFamily="18" charset="0"/>
                <a:cs typeface="Times New Roman" panose="02020603050405020304" pitchFamily="18" charset="0"/>
              </a:rPr>
              <a:t> on national </a:t>
            </a:r>
            <a:r>
              <a:rPr lang="fr-BF" sz="2600" dirty="0" err="1">
                <a:solidFill>
                  <a:srgbClr val="000000"/>
                </a:solidFill>
                <a:effectLst/>
                <a:ea typeface="Times New Roman" panose="02020603050405020304" pitchFamily="18" charset="0"/>
                <a:cs typeface="Times New Roman" panose="02020603050405020304" pitchFamily="18" charset="0"/>
              </a:rPr>
              <a:t>economic</a:t>
            </a:r>
            <a:r>
              <a:rPr lang="fr-BF" sz="2600" dirty="0">
                <a:solidFill>
                  <a:srgbClr val="000000"/>
                </a:solidFill>
                <a:effectLst/>
                <a:ea typeface="Times New Roman" panose="02020603050405020304" pitchFamily="18" charset="0"/>
                <a:cs typeface="Times New Roman" panose="02020603050405020304" pitchFamily="18" charset="0"/>
              </a:rPr>
              <a:t> power and </a:t>
            </a:r>
            <a:r>
              <a:rPr lang="fr-BF" sz="2600" dirty="0" err="1">
                <a:solidFill>
                  <a:srgbClr val="000000"/>
                </a:solidFill>
                <a:effectLst/>
                <a:ea typeface="Times New Roman" panose="02020603050405020304" pitchFamily="18" charset="0"/>
                <a:cs typeface="Times New Roman" panose="02020603050405020304" pitchFamily="18" charset="0"/>
              </a:rPr>
              <a:t>growth</a:t>
            </a:r>
            <a:r>
              <a:rPr lang="fr-BF" sz="2600" dirty="0">
                <a:solidFill>
                  <a:srgbClr val="000000"/>
                </a:solidFill>
                <a:effectLst/>
                <a:ea typeface="Times New Roman" panose="02020603050405020304" pitchFamily="18" charset="0"/>
                <a:cs typeface="Times New Roman" panose="02020603050405020304" pitchFamily="18" charset="0"/>
              </a:rPr>
              <a:t> rates in Gross Domestic Product (GDP). </a:t>
            </a:r>
            <a:endParaRPr lang="tr-TR" sz="2600" dirty="0">
              <a:solidFill>
                <a:srgbClr val="000000"/>
              </a:solidFill>
              <a:effectLst/>
              <a:ea typeface="Times New Roman" panose="02020603050405020304" pitchFamily="18" charset="0"/>
              <a:cs typeface="Times New Roman" panose="02020603050405020304" pitchFamily="18" charset="0"/>
            </a:endParaRPr>
          </a:p>
          <a:p>
            <a:pPr lvl="1" algn="just"/>
            <a:r>
              <a:rPr lang="fr-BF" sz="2600" dirty="0" err="1">
                <a:solidFill>
                  <a:srgbClr val="000000"/>
                </a:solidFill>
                <a:effectLst/>
                <a:ea typeface="Times New Roman" panose="02020603050405020304" pitchFamily="18" charset="0"/>
                <a:cs typeface="Times New Roman" panose="02020603050405020304" pitchFamily="18" charset="0"/>
              </a:rPr>
              <a:t>They</a:t>
            </a:r>
            <a:r>
              <a:rPr lang="fr-BF" sz="2600" dirty="0">
                <a:solidFill>
                  <a:srgbClr val="000000"/>
                </a:solidFill>
                <a:effectLst/>
                <a:ea typeface="Times New Roman" panose="02020603050405020304" pitchFamily="18" charset="0"/>
                <a:cs typeface="Times New Roman" panose="02020603050405020304" pitchFamily="18" charset="0"/>
              </a:rPr>
              <a:t> put </a:t>
            </a:r>
            <a:r>
              <a:rPr lang="fr-BF" sz="2600" dirty="0" err="1">
                <a:solidFill>
                  <a:srgbClr val="000000"/>
                </a:solidFill>
                <a:effectLst/>
                <a:ea typeface="Times New Roman" panose="02020603050405020304" pitchFamily="18" charset="0"/>
                <a:cs typeface="Times New Roman" panose="02020603050405020304" pitchFamily="18" charset="0"/>
              </a:rPr>
              <a:t>forward</a:t>
            </a:r>
            <a:r>
              <a:rPr lang="fr-BF" sz="2600" dirty="0">
                <a:solidFill>
                  <a:srgbClr val="000000"/>
                </a:solidFill>
                <a:effectLst/>
                <a:ea typeface="Times New Roman" panose="02020603050405020304" pitchFamily="18" charset="0"/>
                <a:cs typeface="Times New Roman" panose="02020603050405020304" pitchFamily="18" charset="0"/>
              </a:rPr>
              <a:t> the alternative and </a:t>
            </a:r>
            <a:r>
              <a:rPr lang="fr-BF" sz="2600" dirty="0" err="1">
                <a:solidFill>
                  <a:srgbClr val="000000"/>
                </a:solidFill>
                <a:effectLst/>
                <a:ea typeface="Times New Roman" panose="02020603050405020304" pitchFamily="18" charset="0"/>
                <a:cs typeface="Times New Roman" panose="02020603050405020304" pitchFamily="18" charset="0"/>
              </a:rPr>
              <a:t>broader</a:t>
            </a:r>
            <a:r>
              <a:rPr lang="fr-BF" sz="2600" dirty="0">
                <a:solidFill>
                  <a:srgbClr val="000000"/>
                </a:solidFill>
                <a:effectLst/>
                <a:ea typeface="Times New Roman" panose="02020603050405020304" pitchFamily="18" charset="0"/>
                <a:cs typeface="Times New Roman" panose="02020603050405020304" pitchFamily="18" charset="0"/>
              </a:rPr>
              <a:t> notion of </a:t>
            </a:r>
            <a:r>
              <a:rPr lang="fr-BF" sz="2600" i="1" dirty="0" err="1">
                <a:solidFill>
                  <a:srgbClr val="000000"/>
                </a:solidFill>
                <a:effectLst/>
                <a:ea typeface="Times New Roman" panose="02020603050405020304" pitchFamily="18" charset="0"/>
                <a:cs typeface="Times New Roman" panose="02020603050405020304" pitchFamily="18" charset="0"/>
              </a:rPr>
              <a:t>human</a:t>
            </a:r>
            <a:r>
              <a:rPr lang="fr-BF" sz="2600" i="1" dirty="0">
                <a:solidFill>
                  <a:srgbClr val="000000"/>
                </a:solidFill>
                <a:effectLst/>
                <a:ea typeface="Times New Roman" panose="02020603050405020304" pitchFamily="18" charset="0"/>
                <a:cs typeface="Times New Roman" panose="02020603050405020304" pitchFamily="18" charset="0"/>
              </a:rPr>
              <a:t> </a:t>
            </a:r>
            <a:r>
              <a:rPr lang="fr-BF" sz="2600" i="1" dirty="0" err="1">
                <a:solidFill>
                  <a:srgbClr val="000000"/>
                </a:solidFill>
                <a:effectLst/>
                <a:ea typeface="Times New Roman" panose="02020603050405020304" pitchFamily="18" charset="0"/>
                <a:cs typeface="Times New Roman" panose="02020603050405020304" pitchFamily="18" charset="0"/>
              </a:rPr>
              <a:t>development</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which</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focuses</a:t>
            </a:r>
            <a:r>
              <a:rPr lang="fr-BF" sz="2600" dirty="0">
                <a:solidFill>
                  <a:srgbClr val="000000"/>
                </a:solidFill>
                <a:effectLst/>
                <a:ea typeface="Times New Roman" panose="02020603050405020304" pitchFamily="18" charset="0"/>
                <a:cs typeface="Times New Roman" panose="02020603050405020304" pitchFamily="18" charset="0"/>
              </a:rPr>
              <a:t> on </a:t>
            </a:r>
            <a:r>
              <a:rPr lang="fr-BF" sz="2600" dirty="0" err="1">
                <a:solidFill>
                  <a:srgbClr val="000000"/>
                </a:solidFill>
                <a:effectLst/>
                <a:ea typeface="Times New Roman" panose="02020603050405020304" pitchFamily="18" charset="0"/>
                <a:cs typeface="Times New Roman" panose="02020603050405020304" pitchFamily="18" charset="0"/>
              </a:rPr>
              <a:t>enhancing</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individual</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capabilities</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through</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primary</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education</a:t>
            </a:r>
            <a:r>
              <a:rPr lang="fr-BF" sz="2600" dirty="0">
                <a:solidFill>
                  <a:srgbClr val="000000"/>
                </a:solidFill>
                <a:effectLst/>
                <a:ea typeface="Times New Roman" panose="02020603050405020304" pitchFamily="18" charset="0"/>
                <a:cs typeface="Times New Roman" panose="02020603050405020304" pitchFamily="18" charset="0"/>
              </a:rPr>
              <a:t> and </a:t>
            </a:r>
            <a:r>
              <a:rPr lang="fr-BF" sz="2600" dirty="0" err="1">
                <a:solidFill>
                  <a:srgbClr val="000000"/>
                </a:solidFill>
                <a:effectLst/>
                <a:ea typeface="Times New Roman" panose="02020603050405020304" pitchFamily="18" charset="0"/>
                <a:cs typeface="Times New Roman" panose="02020603050405020304" pitchFamily="18" charset="0"/>
              </a:rPr>
              <a:t>health</a:t>
            </a:r>
            <a:r>
              <a:rPr lang="fr-BF" sz="2600" dirty="0">
                <a:solidFill>
                  <a:srgbClr val="000000"/>
                </a:solidFill>
                <a:effectLst/>
                <a:ea typeface="Times New Roman" panose="02020603050405020304" pitchFamily="18" charset="0"/>
                <a:cs typeface="Times New Roman" panose="02020603050405020304" pitchFamily="18" charset="0"/>
              </a:rPr>
              <a:t>. </a:t>
            </a:r>
            <a:endParaRPr lang="tr-TR" sz="2600" dirty="0">
              <a:solidFill>
                <a:srgbClr val="000000"/>
              </a:solidFill>
              <a:effectLst/>
              <a:ea typeface="Times New Roman" panose="02020603050405020304" pitchFamily="18" charset="0"/>
              <a:cs typeface="Times New Roman" panose="02020603050405020304" pitchFamily="18" charset="0"/>
            </a:endParaRPr>
          </a:p>
          <a:p>
            <a:pPr algn="just"/>
            <a:r>
              <a:rPr lang="fr-BF" sz="2600" dirty="0">
                <a:solidFill>
                  <a:srgbClr val="000000"/>
                </a:solidFill>
                <a:effectLst/>
                <a:ea typeface="Times New Roman" panose="02020603050405020304" pitchFamily="18" charset="0"/>
                <a:cs typeface="Times New Roman" panose="02020603050405020304" pitchFamily="18" charset="0"/>
              </a:rPr>
              <a:t>As </a:t>
            </a:r>
            <a:r>
              <a:rPr lang="fr-BF" sz="2600" dirty="0" err="1">
                <a:solidFill>
                  <a:srgbClr val="000000"/>
                </a:solidFill>
                <a:effectLst/>
                <a:ea typeface="Times New Roman" panose="02020603050405020304" pitchFamily="18" charset="0"/>
                <a:cs typeface="Times New Roman" panose="02020603050405020304" pitchFamily="18" charset="0"/>
              </a:rPr>
              <a:t>is</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evident</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some</a:t>
            </a:r>
            <a:r>
              <a:rPr lang="fr-BF" sz="2600" dirty="0">
                <a:solidFill>
                  <a:srgbClr val="000000"/>
                </a:solidFill>
                <a:effectLst/>
                <a:ea typeface="Times New Roman" panose="02020603050405020304" pitchFamily="18" charset="0"/>
                <a:cs typeface="Times New Roman" panose="02020603050405020304" pitchFamily="18" charset="0"/>
              </a:rPr>
              <a:t> of </a:t>
            </a:r>
            <a:r>
              <a:rPr lang="fr-BF" sz="2600" dirty="0" err="1">
                <a:solidFill>
                  <a:srgbClr val="000000"/>
                </a:solidFill>
                <a:effectLst/>
                <a:ea typeface="Times New Roman" panose="02020603050405020304" pitchFamily="18" charset="0"/>
                <a:cs typeface="Times New Roman" panose="02020603050405020304" pitchFamily="18" charset="0"/>
              </a:rPr>
              <a:t>these</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acts</a:t>
            </a:r>
            <a:r>
              <a:rPr lang="fr-BF" sz="2600" dirty="0">
                <a:solidFill>
                  <a:srgbClr val="000000"/>
                </a:solidFill>
                <a:effectLst/>
                <a:ea typeface="Times New Roman" panose="02020603050405020304" pitchFamily="18" charset="0"/>
                <a:cs typeface="Times New Roman" panose="02020603050405020304" pitchFamily="18" charset="0"/>
              </a:rPr>
              <a:t> of </a:t>
            </a:r>
            <a:r>
              <a:rPr lang="fr-BF" sz="2600" dirty="0" err="1">
                <a:solidFill>
                  <a:srgbClr val="000000"/>
                </a:solidFill>
                <a:effectLst/>
                <a:ea typeface="Times New Roman" panose="02020603050405020304" pitchFamily="18" charset="0"/>
                <a:cs typeface="Times New Roman" panose="02020603050405020304" pitchFamily="18" charset="0"/>
              </a:rPr>
              <a:t>agency</a:t>
            </a:r>
            <a:r>
              <a:rPr lang="fr-BF" sz="2600" dirty="0">
                <a:solidFill>
                  <a:srgbClr val="000000"/>
                </a:solidFill>
                <a:effectLst/>
                <a:ea typeface="Times New Roman" panose="02020603050405020304" pitchFamily="18" charset="0"/>
                <a:cs typeface="Times New Roman" panose="02020603050405020304" pitchFamily="18" charset="0"/>
              </a:rPr>
              <a:t> are not </a:t>
            </a:r>
            <a:r>
              <a:rPr lang="fr-BF" sz="2600" dirty="0" err="1">
                <a:solidFill>
                  <a:srgbClr val="000000"/>
                </a:solidFill>
                <a:effectLst/>
                <a:ea typeface="Times New Roman" panose="02020603050405020304" pitchFamily="18" charset="0"/>
                <a:cs typeface="Times New Roman" panose="02020603050405020304" pitchFamily="18" charset="0"/>
              </a:rPr>
              <a:t>just</a:t>
            </a:r>
            <a:r>
              <a:rPr lang="fr-BF" sz="2600" dirty="0">
                <a:solidFill>
                  <a:srgbClr val="000000"/>
                </a:solidFill>
                <a:effectLst/>
                <a:ea typeface="Times New Roman" panose="02020603050405020304" pitchFamily="18" charset="0"/>
                <a:cs typeface="Times New Roman" panose="02020603050405020304" pitchFamily="18" charset="0"/>
              </a:rPr>
              <a:t> for </a:t>
            </a:r>
            <a:r>
              <a:rPr lang="fr-BF" sz="2600" dirty="0" err="1">
                <a:solidFill>
                  <a:srgbClr val="000000"/>
                </a:solidFill>
                <a:effectLst/>
                <a:ea typeface="Times New Roman" panose="02020603050405020304" pitchFamily="18" charset="0"/>
                <a:cs typeface="Times New Roman" panose="02020603050405020304" pitchFamily="18" charset="0"/>
              </a:rPr>
              <a:t>specific</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regions</a:t>
            </a:r>
            <a:r>
              <a:rPr lang="fr-BF" sz="2600" dirty="0">
                <a:solidFill>
                  <a:srgbClr val="000000"/>
                </a:solidFill>
                <a:effectLst/>
                <a:ea typeface="Times New Roman" panose="02020603050405020304" pitchFamily="18" charset="0"/>
                <a:cs typeface="Times New Roman" panose="02020603050405020304" pitchFamily="18" charset="0"/>
              </a:rPr>
              <a:t> or for the South </a:t>
            </a:r>
            <a:r>
              <a:rPr lang="fr-BF" sz="2600" dirty="0" err="1">
                <a:solidFill>
                  <a:srgbClr val="000000"/>
                </a:solidFill>
                <a:effectLst/>
                <a:ea typeface="Times New Roman" panose="02020603050405020304" pitchFamily="18" charset="0"/>
                <a:cs typeface="Times New Roman" panose="02020603050405020304" pitchFamily="18" charset="0"/>
              </a:rPr>
              <a:t>itself</a:t>
            </a:r>
            <a:r>
              <a:rPr lang="fr-BF" sz="2600" dirty="0">
                <a:solidFill>
                  <a:srgbClr val="000000"/>
                </a:solidFill>
                <a:effectLst/>
                <a:ea typeface="Times New Roman" panose="02020603050405020304" pitchFamily="18" charset="0"/>
                <a:cs typeface="Times New Roman" panose="02020603050405020304" pitchFamily="18" charset="0"/>
              </a:rPr>
              <a:t>, but are important to global </a:t>
            </a:r>
            <a:r>
              <a:rPr lang="fr-BF" sz="2600" dirty="0" err="1">
                <a:solidFill>
                  <a:srgbClr val="000000"/>
                </a:solidFill>
                <a:effectLst/>
                <a:ea typeface="Times New Roman" panose="02020603050405020304" pitchFamily="18" charset="0"/>
                <a:cs typeface="Times New Roman" panose="02020603050405020304" pitchFamily="18" charset="0"/>
              </a:rPr>
              <a:t>governance</a:t>
            </a:r>
            <a:r>
              <a:rPr lang="fr-BF" sz="2600" dirty="0">
                <a:solidFill>
                  <a:srgbClr val="000000"/>
                </a:solidFill>
                <a:effectLst/>
                <a:ea typeface="Times New Roman" panose="02020603050405020304" pitchFamily="18" charset="0"/>
                <a:cs typeface="Times New Roman" panose="02020603050405020304" pitchFamily="18" charset="0"/>
              </a:rPr>
              <a:t> as a </a:t>
            </a:r>
            <a:r>
              <a:rPr lang="fr-BF" sz="2600" dirty="0" err="1">
                <a:solidFill>
                  <a:srgbClr val="000000"/>
                </a:solidFill>
                <a:effectLst/>
                <a:ea typeface="Times New Roman" panose="02020603050405020304" pitchFamily="18" charset="0"/>
                <a:cs typeface="Times New Roman" panose="02020603050405020304" pitchFamily="18" charset="0"/>
              </a:rPr>
              <a:t>whole</a:t>
            </a:r>
            <a:r>
              <a:rPr lang="fr-BF" sz="2600" dirty="0">
                <a:solidFill>
                  <a:srgbClr val="000000"/>
                </a:solidFill>
                <a:effectLst/>
                <a:ea typeface="Times New Roman" panose="02020603050405020304" pitchFamily="18" charset="0"/>
                <a:cs typeface="Times New Roman" panose="02020603050405020304" pitchFamily="18" charset="0"/>
              </a:rPr>
              <a:t>. </a:t>
            </a:r>
            <a:endParaRPr lang="tr-TR" sz="2600" dirty="0">
              <a:solidFill>
                <a:srgbClr val="000000"/>
              </a:solidFill>
              <a:effectLst/>
              <a:ea typeface="Times New Roman" panose="02020603050405020304" pitchFamily="18" charset="0"/>
              <a:cs typeface="Times New Roman" panose="02020603050405020304" pitchFamily="18" charset="0"/>
            </a:endParaRPr>
          </a:p>
          <a:p>
            <a:pPr algn="just"/>
            <a:r>
              <a:rPr lang="fr-BF" sz="2600" dirty="0" err="1">
                <a:solidFill>
                  <a:srgbClr val="000000"/>
                </a:solidFill>
                <a:effectLst/>
                <a:ea typeface="Times New Roman" panose="02020603050405020304" pitchFamily="18" charset="0"/>
                <a:cs typeface="Times New Roman" panose="02020603050405020304" pitchFamily="18" charset="0"/>
              </a:rPr>
              <a:t>Using</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this</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broader</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framework</a:t>
            </a:r>
            <a:r>
              <a:rPr lang="fr-BF" sz="2600" dirty="0">
                <a:solidFill>
                  <a:srgbClr val="000000"/>
                </a:solidFill>
                <a:effectLst/>
                <a:ea typeface="Times New Roman" panose="02020603050405020304" pitchFamily="18" charset="0"/>
                <a:cs typeface="Times New Roman" panose="02020603050405020304" pitchFamily="18" charset="0"/>
              </a:rPr>
              <a:t> of </a:t>
            </a:r>
            <a:r>
              <a:rPr lang="fr-BF" sz="2600" dirty="0" err="1">
                <a:solidFill>
                  <a:srgbClr val="000000"/>
                </a:solidFill>
                <a:effectLst/>
                <a:ea typeface="Times New Roman" panose="02020603050405020304" pitchFamily="18" charset="0"/>
                <a:cs typeface="Times New Roman" panose="02020603050405020304" pitchFamily="18" charset="0"/>
              </a:rPr>
              <a:t>agency</a:t>
            </a:r>
            <a:r>
              <a:rPr lang="fr-BF" sz="2600" dirty="0">
                <a:solidFill>
                  <a:srgbClr val="000000"/>
                </a:solidFill>
                <a:effectLst/>
                <a:ea typeface="Times New Roman" panose="02020603050405020304" pitchFamily="18" charset="0"/>
                <a:cs typeface="Times New Roman" panose="02020603050405020304" pitchFamily="18" charset="0"/>
              </a:rPr>
              <a:t>, global IR </a:t>
            </a:r>
            <a:r>
              <a:rPr lang="fr-BF" sz="2600" dirty="0" err="1">
                <a:solidFill>
                  <a:srgbClr val="000000"/>
                </a:solidFill>
                <a:effectLst/>
                <a:ea typeface="Times New Roman" panose="02020603050405020304" pitchFamily="18" charset="0"/>
                <a:cs typeface="Times New Roman" panose="02020603050405020304" pitchFamily="18" charset="0"/>
              </a:rPr>
              <a:t>gives</a:t>
            </a:r>
            <a:r>
              <a:rPr lang="fr-BF" sz="2600" dirty="0">
                <a:solidFill>
                  <a:srgbClr val="000000"/>
                </a:solidFill>
                <a:effectLst/>
                <a:ea typeface="Times New Roman" panose="02020603050405020304" pitchFamily="18" charset="0"/>
                <a:cs typeface="Times New Roman" panose="02020603050405020304" pitchFamily="18" charset="0"/>
              </a:rPr>
              <a:t> a central place to the </a:t>
            </a:r>
            <a:r>
              <a:rPr lang="fr-BF" sz="2600" dirty="0" err="1">
                <a:solidFill>
                  <a:srgbClr val="000000"/>
                </a:solidFill>
                <a:effectLst/>
                <a:ea typeface="Times New Roman" panose="02020603050405020304" pitchFamily="18" charset="0"/>
                <a:cs typeface="Times New Roman" panose="02020603050405020304" pitchFamily="18" charset="0"/>
              </a:rPr>
              <a:t>voices</a:t>
            </a:r>
            <a:r>
              <a:rPr lang="fr-BF" sz="2600" dirty="0">
                <a:solidFill>
                  <a:srgbClr val="000000"/>
                </a:solidFill>
                <a:effectLst/>
                <a:ea typeface="Times New Roman" panose="02020603050405020304" pitchFamily="18" charset="0"/>
                <a:cs typeface="Times New Roman" panose="02020603050405020304" pitchFamily="18" charset="0"/>
              </a:rPr>
              <a:t>   and </a:t>
            </a:r>
            <a:r>
              <a:rPr lang="fr-BF" sz="2600" dirty="0" err="1">
                <a:solidFill>
                  <a:srgbClr val="000000"/>
                </a:solidFill>
                <a:effectLst/>
                <a:ea typeface="Times New Roman" panose="02020603050405020304" pitchFamily="18" charset="0"/>
                <a:cs typeface="Times New Roman" panose="02020603050405020304" pitchFamily="18" charset="0"/>
              </a:rPr>
              <a:t>agency</a:t>
            </a:r>
            <a:r>
              <a:rPr lang="fr-BF" sz="2600" dirty="0">
                <a:solidFill>
                  <a:srgbClr val="000000"/>
                </a:solidFill>
                <a:effectLst/>
                <a:ea typeface="Times New Roman" panose="02020603050405020304" pitchFamily="18" charset="0"/>
                <a:cs typeface="Times New Roman" panose="02020603050405020304" pitchFamily="18" charset="0"/>
              </a:rPr>
              <a:t> of the South, to </a:t>
            </a:r>
            <a:r>
              <a:rPr lang="fr-BF" sz="2600" dirty="0" err="1">
                <a:solidFill>
                  <a:srgbClr val="000000"/>
                </a:solidFill>
                <a:effectLst/>
                <a:ea typeface="Times New Roman" panose="02020603050405020304" pitchFamily="18" charset="0"/>
                <a:cs typeface="Times New Roman" panose="02020603050405020304" pitchFamily="18" charset="0"/>
              </a:rPr>
              <a:t>Southern</a:t>
            </a:r>
            <a:r>
              <a:rPr lang="fr-BF" sz="2600" dirty="0">
                <a:solidFill>
                  <a:srgbClr val="000000"/>
                </a:solidFill>
                <a:effectLst/>
                <a:ea typeface="Times New Roman" panose="02020603050405020304" pitchFamily="18" charset="0"/>
                <a:cs typeface="Times New Roman" panose="02020603050405020304" pitchFamily="18" charset="0"/>
              </a:rPr>
              <a:t> perspectives on global </a:t>
            </a:r>
            <a:r>
              <a:rPr lang="fr-BF" sz="2600" dirty="0" err="1">
                <a:solidFill>
                  <a:srgbClr val="000000"/>
                </a:solidFill>
                <a:effectLst/>
                <a:ea typeface="Times New Roman" panose="02020603050405020304" pitchFamily="18" charset="0"/>
                <a:cs typeface="Times New Roman" panose="02020603050405020304" pitchFamily="18" charset="0"/>
              </a:rPr>
              <a:t>order</a:t>
            </a:r>
            <a:r>
              <a:rPr lang="fr-BF" sz="2600" dirty="0">
                <a:solidFill>
                  <a:srgbClr val="000000"/>
                </a:solidFill>
                <a:effectLst/>
                <a:ea typeface="Times New Roman" panose="02020603050405020304" pitchFamily="18" charset="0"/>
                <a:cs typeface="Times New Roman" panose="02020603050405020304" pitchFamily="18" charset="0"/>
              </a:rPr>
              <a:t> and to the </a:t>
            </a:r>
            <a:r>
              <a:rPr lang="fr-BF" sz="2600" dirty="0" err="1">
                <a:solidFill>
                  <a:srgbClr val="000000"/>
                </a:solidFill>
                <a:effectLst/>
                <a:ea typeface="Times New Roman" panose="02020603050405020304" pitchFamily="18" charset="0"/>
                <a:cs typeface="Times New Roman" panose="02020603050405020304" pitchFamily="18" charset="0"/>
              </a:rPr>
              <a:t>changing</a:t>
            </a:r>
            <a:r>
              <a:rPr lang="fr-BF" sz="2600" dirty="0">
                <a:solidFill>
                  <a:srgbClr val="000000"/>
                </a:solidFill>
                <a:effectLst/>
                <a:ea typeface="Times New Roman" panose="02020603050405020304" pitchFamily="18" charset="0"/>
                <a:cs typeface="Times New Roman" panose="02020603050405020304" pitchFamily="18" charset="0"/>
              </a:rPr>
              <a:t> </a:t>
            </a:r>
            <a:r>
              <a:rPr lang="fr-BF" sz="2600" dirty="0" err="1">
                <a:solidFill>
                  <a:srgbClr val="000000"/>
                </a:solidFill>
                <a:effectLst/>
                <a:ea typeface="Times New Roman" panose="02020603050405020304" pitchFamily="18" charset="0"/>
                <a:cs typeface="Times New Roman" panose="02020603050405020304" pitchFamily="18" charset="0"/>
              </a:rPr>
              <a:t>dynamics</a:t>
            </a:r>
            <a:r>
              <a:rPr lang="fr-BF" sz="2600" dirty="0">
                <a:solidFill>
                  <a:srgbClr val="000000"/>
                </a:solidFill>
                <a:effectLst/>
                <a:ea typeface="Times New Roman" panose="02020603050405020304" pitchFamily="18" charset="0"/>
                <a:cs typeface="Times New Roman" panose="02020603050405020304" pitchFamily="18" charset="0"/>
              </a:rPr>
              <a:t> of North–South relations.</a:t>
            </a:r>
            <a:endParaRPr lang="fr-BF" sz="2600" dirty="0">
              <a:effectLst/>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12415013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B562D-AF6C-4186-9E29-30DC653611F5}"/>
              </a:ext>
            </a:extLst>
          </p:cNvPr>
          <p:cNvSpPr>
            <a:spLocks noGrp="1"/>
          </p:cNvSpPr>
          <p:nvPr>
            <p:ph type="title"/>
          </p:nvPr>
        </p:nvSpPr>
        <p:spPr>
          <a:xfrm>
            <a:off x="838200" y="365126"/>
            <a:ext cx="10515600" cy="539650"/>
          </a:xfrm>
        </p:spPr>
        <p:txBody>
          <a:bodyPr>
            <a:normAutofit fontScale="90000"/>
          </a:bodyPr>
          <a:lstStyle/>
          <a:p>
            <a:r>
              <a:rPr lang="tr-TR" b="1" dirty="0"/>
              <a:t>Different positions of Global IR Scholars</a:t>
            </a:r>
            <a:endParaRPr lang="fr-FR" b="1" dirty="0"/>
          </a:p>
        </p:txBody>
      </p:sp>
      <p:sp>
        <p:nvSpPr>
          <p:cNvPr id="3" name="Content Placeholder 2">
            <a:extLst>
              <a:ext uri="{FF2B5EF4-FFF2-40B4-BE49-F238E27FC236}">
                <a16:creationId xmlns:a16="http://schemas.microsoft.com/office/drawing/2014/main" id="{2005BA68-343D-4062-8A7D-1A2B4C1066B3}"/>
              </a:ext>
            </a:extLst>
          </p:cNvPr>
          <p:cNvSpPr>
            <a:spLocks noGrp="1"/>
          </p:cNvSpPr>
          <p:nvPr>
            <p:ph idx="1"/>
          </p:nvPr>
        </p:nvSpPr>
        <p:spPr>
          <a:xfrm>
            <a:off x="838200" y="1299411"/>
            <a:ext cx="10515600" cy="4877552"/>
          </a:xfrm>
        </p:spPr>
        <p:txBody>
          <a:bodyPr>
            <a:normAutofit fontScale="92500" lnSpcReduction="10000"/>
          </a:bodyPr>
          <a:lstStyle/>
          <a:p>
            <a:pPr algn="just"/>
            <a:r>
              <a:rPr lang="en-US" sz="2800" dirty="0">
                <a:effectLst/>
                <a:latin typeface="Calibri" panose="020F0502020204030204" pitchFamily="34" charset="0"/>
                <a:ea typeface="Calibri" panose="020F0502020204030204" pitchFamily="34" charset="0"/>
                <a:cs typeface="Times New Roman" panose="02020603050405020304" pitchFamily="18" charset="0"/>
              </a:rPr>
              <a:t>Global IR as a program was made possible by an increasingly vocal and critical field of IR scholarship which provided its intellectual breeding ground. </a:t>
            </a:r>
            <a:endParaRPr lang="tr-TR"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dirty="0">
                <a:effectLst/>
                <a:latin typeface="Calibri" panose="020F0502020204030204" pitchFamily="34" charset="0"/>
                <a:ea typeface="Calibri" panose="020F0502020204030204" pitchFamily="34" charset="0"/>
                <a:cs typeface="Times New Roman" panose="02020603050405020304" pitchFamily="18" charset="0"/>
              </a:rPr>
              <a:t>Many of the observations on which Global IR is based had already been formulated by these critics of mainstream IR.</a:t>
            </a:r>
            <a:endParaRPr lang="tr-TR"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dirty="0">
                <a:effectLst/>
                <a:latin typeface="Calibri" panose="020F0502020204030204" pitchFamily="34" charset="0"/>
                <a:ea typeface="Calibri" panose="020F0502020204030204" pitchFamily="34" charset="0"/>
                <a:cs typeface="Times New Roman" panose="02020603050405020304" pitchFamily="18" charset="0"/>
              </a:rPr>
              <a:t> The common starting point for all these scholars was their critique of Eurocentrism,</a:t>
            </a:r>
            <a:r>
              <a:rPr lang="tr-TR"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effectLst/>
                <a:latin typeface="Calibri" panose="020F0502020204030204" pitchFamily="34" charset="0"/>
                <a:ea typeface="Calibri" panose="020F0502020204030204" pitchFamily="34" charset="0"/>
                <a:cs typeface="Times New Roman" panose="02020603050405020304" pitchFamily="18" charset="0"/>
              </a:rPr>
              <a:t>which has since been unpacked regarding various aspects of IR</a:t>
            </a:r>
            <a:r>
              <a:rPr lang="tr-TR" sz="2800" dirty="0">
                <a:effectLst/>
                <a:latin typeface="Calibri" panose="020F0502020204030204" pitchFamily="34" charset="0"/>
                <a:ea typeface="Calibri" panose="020F0502020204030204" pitchFamily="34" charset="0"/>
                <a:cs typeface="Times New Roman" panose="02020603050405020304" pitchFamily="18" charset="0"/>
              </a:rPr>
              <a:t>.</a:t>
            </a:r>
          </a:p>
          <a:p>
            <a:pPr algn="just"/>
            <a:r>
              <a:rPr lang="en-US" sz="2800" dirty="0">
                <a:effectLst/>
                <a:latin typeface="Calibri" panose="020F0502020204030204" pitchFamily="34" charset="0"/>
                <a:ea typeface="Calibri" panose="020F0502020204030204" pitchFamily="34" charset="0"/>
                <a:cs typeface="Times New Roman" panose="02020603050405020304" pitchFamily="18" charset="0"/>
              </a:rPr>
              <a:t>Although these critics share a rejection of Eurocentrism, their respective arguments vary in terms of their content, agenda, and radicalism. </a:t>
            </a:r>
            <a:endParaRPr lang="tr-TR"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dirty="0">
                <a:effectLst/>
                <a:latin typeface="Calibri" panose="020F0502020204030204" pitchFamily="34" charset="0"/>
                <a:ea typeface="Calibri" panose="020F0502020204030204" pitchFamily="34" charset="0"/>
                <a:cs typeface="Times New Roman" panose="02020603050405020304" pitchFamily="18" charset="0"/>
              </a:rPr>
              <a:t>While we cannot do justice to the breadth of the debate here, it is important to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recognise</a:t>
            </a:r>
            <a:r>
              <a:rPr lang="en-US" sz="2800" dirty="0">
                <a:effectLst/>
                <a:latin typeface="Calibri" panose="020F0502020204030204" pitchFamily="34" charset="0"/>
                <a:ea typeface="Calibri" panose="020F0502020204030204" pitchFamily="34" charset="0"/>
                <a:cs typeface="Times New Roman" panose="02020603050405020304" pitchFamily="18" charset="0"/>
              </a:rPr>
              <a:t> the stark differences that exist within this field of critique. </a:t>
            </a:r>
            <a:endParaRPr lang="tr-TR"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6337550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F4932D-6DC6-4422-A4E0-E61B78397741}"/>
              </a:ext>
            </a:extLst>
          </p:cNvPr>
          <p:cNvSpPr>
            <a:spLocks noGrp="1"/>
          </p:cNvSpPr>
          <p:nvPr>
            <p:ph idx="1"/>
          </p:nvPr>
        </p:nvSpPr>
        <p:spPr>
          <a:xfrm>
            <a:off x="838200" y="218207"/>
            <a:ext cx="10515600" cy="5932336"/>
          </a:xfrm>
        </p:spPr>
        <p:txBody>
          <a:bodyPr>
            <a:noAutofit/>
          </a:bodyPr>
          <a:lstStyle/>
          <a:p>
            <a:pPr algn="just"/>
            <a:r>
              <a:rPr lang="en-US" sz="2400" b="1" dirty="0">
                <a:effectLst/>
                <a:latin typeface="Calibri" panose="020F0502020204030204" pitchFamily="34" charset="0"/>
                <a:ea typeface="Calibri" panose="020F0502020204030204" pitchFamily="34" charset="0"/>
                <a:cs typeface="Times New Roman" panose="02020603050405020304" pitchFamily="18" charset="0"/>
              </a:rPr>
              <a:t>To illustrate this, we propose to define a continuum to distinguish between ‘non-Western IR’, ‘post-Western IR’ and postcolonial approaches. </a:t>
            </a:r>
            <a:endParaRPr lang="tr-TR" sz="2400" b="1"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u="sng" dirty="0">
                <a:effectLst/>
                <a:latin typeface="Calibri" panose="020F0502020204030204" pitchFamily="34" charset="0"/>
                <a:ea typeface="Calibri" panose="020F0502020204030204" pitchFamily="34" charset="0"/>
                <a:cs typeface="Times New Roman" panose="02020603050405020304" pitchFamily="18" charset="0"/>
              </a:rPr>
              <a:t>Non-Western IR </a:t>
            </a:r>
            <a:r>
              <a:rPr lang="en-US" sz="2400" dirty="0">
                <a:effectLst/>
                <a:latin typeface="Calibri" panose="020F0502020204030204" pitchFamily="34" charset="0"/>
                <a:ea typeface="Calibri" panose="020F0502020204030204" pitchFamily="34" charset="0"/>
                <a:cs typeface="Times New Roman" panose="02020603050405020304" pitchFamily="18" charset="0"/>
              </a:rPr>
              <a:t>is a movement of scholars that has been critical of IR for its narrow geographical focus, particularly its Eurocentrism.</a:t>
            </a:r>
            <a:endParaRPr lang="tr-TR" sz="2400" dirty="0">
              <a:latin typeface="Calibri" panose="020F0502020204030204" pitchFamily="34" charset="0"/>
              <a:ea typeface="Calibri" panose="020F0502020204030204" pitchFamily="34" charset="0"/>
              <a:cs typeface="Times New Roman" panose="02020603050405020304" pitchFamily="18" charset="0"/>
            </a:endParaRPr>
          </a:p>
          <a:p>
            <a:pPr lvl="1" algn="just"/>
            <a:r>
              <a:rPr lang="en-US" dirty="0">
                <a:effectLst/>
                <a:latin typeface="Calibri" panose="020F0502020204030204" pitchFamily="34" charset="0"/>
                <a:ea typeface="Calibri" panose="020F0502020204030204" pitchFamily="34" charset="0"/>
                <a:cs typeface="Times New Roman" panose="02020603050405020304" pitchFamily="18" charset="0"/>
              </a:rPr>
              <a:t>These approaches therefore sparked a wave of scholarship that analyzed international politics from the viewpoint of nonwestern subjects.</a:t>
            </a:r>
            <a:endParaRPr lang="tr-TR" dirty="0">
              <a:latin typeface="Calibri" panose="020F0502020204030204" pitchFamily="34" charset="0"/>
              <a:ea typeface="Calibri" panose="020F0502020204030204" pitchFamily="34" charset="0"/>
              <a:cs typeface="Times New Roman" panose="02020603050405020304" pitchFamily="18" charset="0"/>
            </a:endParaRPr>
          </a:p>
          <a:p>
            <a:pPr lvl="1" algn="just"/>
            <a:r>
              <a:rPr lang="en-US" dirty="0">
                <a:effectLst/>
                <a:latin typeface="Calibri" panose="020F0502020204030204" pitchFamily="34" charset="0"/>
                <a:ea typeface="Calibri" panose="020F0502020204030204" pitchFamily="34" charset="0"/>
                <a:cs typeface="Times New Roman" panose="02020603050405020304" pitchFamily="18" charset="0"/>
              </a:rPr>
              <a:t> These ‘homegrown’ theories have been attempting to close the gaps created by a Western-dominated IR through ‘widening the world of International Relations’ and introducing IR theories from places and representing worldviews outside the Euro-American experience.</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Calibri" panose="020F0502020204030204" pitchFamily="34" charset="0"/>
                <a:ea typeface="Calibri" panose="020F0502020204030204" pitchFamily="34" charset="0"/>
                <a:cs typeface="Times New Roman" panose="02020603050405020304" pitchFamily="18" charset="0"/>
              </a:rPr>
              <a:t> Closely related, and sometimes even synonymous, scholarship adopting the </a:t>
            </a:r>
            <a:r>
              <a:rPr lang="en-US" sz="2400" u="sng" dirty="0">
                <a:effectLst/>
                <a:latin typeface="Calibri" panose="020F0502020204030204" pitchFamily="34" charset="0"/>
                <a:ea typeface="Calibri" panose="020F0502020204030204" pitchFamily="34" charset="0"/>
                <a:cs typeface="Times New Roman" panose="02020603050405020304" pitchFamily="18" charset="0"/>
              </a:rPr>
              <a:t>‘post</a:t>
            </a:r>
            <a:r>
              <a:rPr lang="tr-TR" sz="2400" u="sng" dirty="0">
                <a:effectLst/>
                <a:latin typeface="Calibri" panose="020F0502020204030204" pitchFamily="34" charset="0"/>
                <a:ea typeface="Calibri" panose="020F0502020204030204" pitchFamily="34" charset="0"/>
                <a:cs typeface="Times New Roman" panose="02020603050405020304" pitchFamily="18" charset="0"/>
              </a:rPr>
              <a:t>-</a:t>
            </a:r>
            <a:r>
              <a:rPr lang="en-US" sz="2400" u="sng" dirty="0">
                <a:effectLst/>
                <a:latin typeface="Calibri" panose="020F0502020204030204" pitchFamily="34" charset="0"/>
                <a:ea typeface="Calibri" panose="020F0502020204030204" pitchFamily="34" charset="0"/>
                <a:cs typeface="Times New Roman" panose="02020603050405020304" pitchFamily="18" charset="0"/>
              </a:rPr>
              <a:t>Western’ IR perspective </a:t>
            </a:r>
            <a:r>
              <a:rPr lang="en-US" sz="2400" dirty="0">
                <a:effectLst/>
                <a:latin typeface="Calibri" panose="020F0502020204030204" pitchFamily="34" charset="0"/>
                <a:ea typeface="Calibri" panose="020F0502020204030204" pitchFamily="34" charset="0"/>
                <a:cs typeface="Times New Roman" panose="02020603050405020304" pitchFamily="18" charset="0"/>
              </a:rPr>
              <a:t>has highlighted how IR projected a particular trajectory on ‘the world’ at large.</a:t>
            </a:r>
            <a:endParaRPr lang="tr-TR" sz="2400" dirty="0">
              <a:latin typeface="Calibri" panose="020F0502020204030204" pitchFamily="34" charset="0"/>
              <a:ea typeface="Calibri" panose="020F0502020204030204" pitchFamily="34" charset="0"/>
              <a:cs typeface="Times New Roman" panose="02020603050405020304" pitchFamily="18" charset="0"/>
            </a:endParaRPr>
          </a:p>
          <a:p>
            <a:pPr lvl="1" algn="just"/>
            <a:r>
              <a:rPr lang="en-US" dirty="0">
                <a:effectLst/>
                <a:latin typeface="Calibri" panose="020F0502020204030204" pitchFamily="34" charset="0"/>
                <a:ea typeface="Calibri" panose="020F0502020204030204" pitchFamily="34" charset="0"/>
                <a:cs typeface="Times New Roman" panose="02020603050405020304" pitchFamily="18" charset="0"/>
              </a:rPr>
              <a:t> These scholars seek to go beyond the ‘derivative discourses’ of the West </a:t>
            </a:r>
            <a:endParaRPr lang="fr-FR" dirty="0"/>
          </a:p>
        </p:txBody>
      </p:sp>
    </p:spTree>
    <p:extLst>
      <p:ext uri="{BB962C8B-B14F-4D97-AF65-F5344CB8AC3E}">
        <p14:creationId xmlns:p14="http://schemas.microsoft.com/office/powerpoint/2010/main" val="30856464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E6958D-0454-49EC-9702-17EC8874E0F0}"/>
              </a:ext>
            </a:extLst>
          </p:cNvPr>
          <p:cNvSpPr>
            <a:spLocks noGrp="1"/>
          </p:cNvSpPr>
          <p:nvPr>
            <p:ph idx="1"/>
          </p:nvPr>
        </p:nvSpPr>
        <p:spPr>
          <a:xfrm>
            <a:off x="270310" y="327259"/>
            <a:ext cx="11353800" cy="5455068"/>
          </a:xfrm>
        </p:spPr>
        <p:txBody>
          <a:bodyPr>
            <a:noAutofit/>
          </a:bodyPr>
          <a:lstStyle/>
          <a:p>
            <a:pPr lvl="1" algn="just"/>
            <a:r>
              <a:rPr lang="en-US" sz="2800" dirty="0">
                <a:effectLst/>
                <a:latin typeface="Calibri" panose="020F0502020204030204" pitchFamily="34" charset="0"/>
                <a:ea typeface="Calibri" panose="020F0502020204030204" pitchFamily="34" charset="0"/>
                <a:cs typeface="Times New Roman" panose="02020603050405020304" pitchFamily="18" charset="0"/>
              </a:rPr>
              <a:t>However, in adding these theories from and about particular places, these scholars not only seek to improve the contextualization of IR theories.</a:t>
            </a:r>
            <a:endParaRPr lang="tr-TR" sz="28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r>
              <a:rPr lang="en-US" sz="2800" dirty="0">
                <a:effectLst/>
                <a:latin typeface="Calibri" panose="020F0502020204030204" pitchFamily="34" charset="0"/>
                <a:ea typeface="Calibri" panose="020F0502020204030204" pitchFamily="34" charset="0"/>
                <a:cs typeface="Times New Roman" panose="02020603050405020304" pitchFamily="18" charset="0"/>
              </a:rPr>
              <a:t> Their goal is ‘also (perhaps more so) about opening IR up to approaches shaped by different epistemological and ontological outlooks so that the study of IR would better reflect how the international is understood and practiced in different parts of the world’.</a:t>
            </a:r>
            <a:endParaRPr lang="tr-TR" sz="2800" dirty="0">
              <a:latin typeface="Calibri" panose="020F0502020204030204" pitchFamily="34" charset="0"/>
              <a:ea typeface="Calibri" panose="020F0502020204030204" pitchFamily="34" charset="0"/>
              <a:cs typeface="Times New Roman" panose="02020603050405020304" pitchFamily="18" charset="0"/>
            </a:endParaRPr>
          </a:p>
          <a:p>
            <a:pPr lvl="1" algn="just"/>
            <a:r>
              <a:rPr lang="en-US" sz="2800" dirty="0">
                <a:effectLst/>
                <a:latin typeface="Calibri" panose="020F0502020204030204" pitchFamily="34" charset="0"/>
                <a:ea typeface="Calibri" panose="020F0502020204030204" pitchFamily="34" charset="0"/>
                <a:cs typeface="Times New Roman" panose="02020603050405020304" pitchFamily="18" charset="0"/>
              </a:rPr>
              <a:t>IR, in turn, must become more pluralistic to actually theorize world politics.</a:t>
            </a:r>
            <a:endParaRPr lang="tr-TR" sz="2800" dirty="0">
              <a:latin typeface="Calibri" panose="020F0502020204030204" pitchFamily="34" charset="0"/>
              <a:ea typeface="Calibri" panose="020F0502020204030204" pitchFamily="34" charset="0"/>
              <a:cs typeface="Times New Roman" panose="02020603050405020304" pitchFamily="18" charset="0"/>
            </a:endParaRPr>
          </a:p>
          <a:p>
            <a:pPr algn="just"/>
            <a:r>
              <a:rPr lang="en-US" dirty="0">
                <a:effectLst/>
                <a:latin typeface="Calibri" panose="020F0502020204030204" pitchFamily="34" charset="0"/>
                <a:ea typeface="Calibri" panose="020F0502020204030204" pitchFamily="34" charset="0"/>
                <a:cs typeface="Times New Roman" panose="02020603050405020304" pitchFamily="18" charset="0"/>
              </a:rPr>
              <a:t>While originating in a similar analysis of a Eurocentric discipline, the third strand of Global IR’s critical precursors – </a:t>
            </a:r>
            <a:r>
              <a:rPr lang="en-US" u="sng" dirty="0">
                <a:effectLst/>
                <a:latin typeface="Calibri" panose="020F0502020204030204" pitchFamily="34" charset="0"/>
                <a:ea typeface="Calibri" panose="020F0502020204030204" pitchFamily="34" charset="0"/>
                <a:cs typeface="Times New Roman" panose="02020603050405020304" pitchFamily="18" charset="0"/>
              </a:rPr>
              <a:t>postcolonial approaches </a:t>
            </a:r>
            <a:r>
              <a:rPr lang="en-US" dirty="0">
                <a:effectLst/>
                <a:latin typeface="Calibri" panose="020F0502020204030204" pitchFamily="34" charset="0"/>
                <a:ea typeface="Calibri" panose="020F0502020204030204" pitchFamily="34" charset="0"/>
                <a:cs typeface="Times New Roman" panose="02020603050405020304" pitchFamily="18" charset="0"/>
              </a:rPr>
              <a:t>– does not share the primary goal of a more pluralistic discipline and better representation of non-Western subjects. </a:t>
            </a:r>
            <a:endParaRPr lang="tr-TR"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330010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BD87B9-9170-460E-A7D8-495B8E5D2438}"/>
              </a:ext>
            </a:extLst>
          </p:cNvPr>
          <p:cNvSpPr>
            <a:spLocks noGrp="1"/>
          </p:cNvSpPr>
          <p:nvPr>
            <p:ph idx="1"/>
          </p:nvPr>
        </p:nvSpPr>
        <p:spPr>
          <a:xfrm>
            <a:off x="838200" y="770021"/>
            <a:ext cx="10515600" cy="5406942"/>
          </a:xfrm>
        </p:spPr>
        <p:txBody>
          <a:bodyPr/>
          <a:lstStyle/>
          <a:p>
            <a:pPr algn="just"/>
            <a:r>
              <a:rPr lang="en-US" sz="2800" dirty="0">
                <a:effectLst/>
                <a:latin typeface="Calibri" panose="020F0502020204030204" pitchFamily="34" charset="0"/>
                <a:ea typeface="Calibri" panose="020F0502020204030204" pitchFamily="34" charset="0"/>
                <a:cs typeface="Times New Roman" panose="02020603050405020304" pitchFamily="18" charset="0"/>
              </a:rPr>
              <a:t>These approaches do not wish IR to become more holistic and representative by covering a bigger universe of cases.</a:t>
            </a:r>
            <a:endParaRPr lang="tr-TR"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dirty="0">
                <a:effectLst/>
                <a:latin typeface="Calibri" panose="020F0502020204030204" pitchFamily="34" charset="0"/>
                <a:ea typeface="Calibri" panose="020F0502020204030204" pitchFamily="34" charset="0"/>
                <a:cs typeface="Times New Roman" panose="02020603050405020304" pitchFamily="18" charset="0"/>
              </a:rPr>
              <a:t> Rather, their focus is on revealing how global power structures shape international politics and on understanding the conditions of possibility for moving beyond them.</a:t>
            </a:r>
            <a:endParaRPr lang="tr-TR" sz="2800" dirty="0">
              <a:latin typeface="Calibri" panose="020F0502020204030204" pitchFamily="34" charset="0"/>
              <a:ea typeface="Calibri" panose="020F0502020204030204" pitchFamily="34" charset="0"/>
              <a:cs typeface="Times New Roman" panose="02020603050405020304" pitchFamily="18" charset="0"/>
            </a:endParaRPr>
          </a:p>
          <a:p>
            <a:pPr algn="just"/>
            <a:r>
              <a:rPr lang="en-US" sz="2800" b="1" dirty="0">
                <a:effectLst/>
                <a:latin typeface="Calibri" panose="020F0502020204030204" pitchFamily="34" charset="0"/>
                <a:ea typeface="Calibri" panose="020F0502020204030204" pitchFamily="34" charset="0"/>
                <a:cs typeface="Times New Roman" panose="02020603050405020304" pitchFamily="18" charset="0"/>
              </a:rPr>
              <a:t> Postcolonial approaches therefore highlight the need to understand and reveal difference rather than to erase it in analyses.</a:t>
            </a:r>
            <a:endParaRPr lang="tr-TR" sz="2800" b="1"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dirty="0">
                <a:effectLst/>
                <a:latin typeface="Calibri" panose="020F0502020204030204" pitchFamily="34" charset="0"/>
                <a:ea typeface="Calibri" panose="020F0502020204030204" pitchFamily="34" charset="0"/>
                <a:cs typeface="Times New Roman" panose="02020603050405020304" pitchFamily="18" charset="0"/>
              </a:rPr>
              <a:t>Such scholarship exposes the politics of difference underlying supposedly universal IR theories and highlights the imperialist histories on which IR is based.</a:t>
            </a:r>
            <a:endParaRPr lang="tr-TR"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fr-FR" sz="2800" dirty="0"/>
          </a:p>
          <a:p>
            <a:endParaRPr lang="fr-FR" dirty="0"/>
          </a:p>
        </p:txBody>
      </p:sp>
    </p:spTree>
    <p:extLst>
      <p:ext uri="{BB962C8B-B14F-4D97-AF65-F5344CB8AC3E}">
        <p14:creationId xmlns:p14="http://schemas.microsoft.com/office/powerpoint/2010/main" val="37282456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BD2BFB-C1D8-4023-A201-096623D2B9D6}"/>
              </a:ext>
            </a:extLst>
          </p:cNvPr>
          <p:cNvSpPr>
            <a:spLocks noGrp="1"/>
          </p:cNvSpPr>
          <p:nvPr>
            <p:ph idx="1"/>
          </p:nvPr>
        </p:nvSpPr>
        <p:spPr>
          <a:xfrm>
            <a:off x="838200" y="452387"/>
            <a:ext cx="10515600" cy="5724576"/>
          </a:xfrm>
        </p:spPr>
        <p:txBody>
          <a:bodyPr>
            <a:noAutofit/>
          </a:bodyPr>
          <a:lstStyle/>
          <a:p>
            <a:pPr algn="just"/>
            <a:r>
              <a:rPr lang="en-US" b="1" dirty="0">
                <a:effectLst/>
                <a:latin typeface="Calibri" panose="020F0502020204030204" pitchFamily="34" charset="0"/>
                <a:ea typeface="Calibri" panose="020F0502020204030204" pitchFamily="34" charset="0"/>
                <a:cs typeface="Times New Roman" panose="02020603050405020304" pitchFamily="18" charset="0"/>
              </a:rPr>
              <a:t>The postcolonial perspective therefore goes further than the above critique of IR’s narrow geographical focus and highlights the problematic extrapolation of what are allegedly ‘general’ rules from partial experiences, where ‘the rest’ can only be conceived of as deviating from those rules. </a:t>
            </a:r>
            <a:endParaRPr lang="tr-TR" b="1"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u="sng" dirty="0">
                <a:effectLst/>
                <a:latin typeface="Calibri" panose="020F0502020204030204" pitchFamily="34" charset="0"/>
                <a:ea typeface="Calibri" panose="020F0502020204030204" pitchFamily="34" charset="0"/>
                <a:cs typeface="Times New Roman" panose="02020603050405020304" pitchFamily="18" charset="0"/>
              </a:rPr>
              <a:t>To sum up, these critical precursors of Global IR are strongly interdependent but have developed in different directions. </a:t>
            </a:r>
            <a:endParaRPr lang="tr-TR" u="sng"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dirty="0">
                <a:effectLst/>
                <a:latin typeface="Calibri" panose="020F0502020204030204" pitchFamily="34" charset="0"/>
                <a:ea typeface="Calibri" panose="020F0502020204030204" pitchFamily="34" charset="0"/>
                <a:cs typeface="Times New Roman" panose="02020603050405020304" pitchFamily="18" charset="0"/>
              </a:rPr>
              <a:t>While ‘non-Western’ IR exposed IR as a Western science, asserting the need to add ‘non-Western’ perspectives and become more pluralistic, ‘post Western’ perspectives aim to overcome the tendency to use non-Western countries as the testing ground for concepts developed in ‘the West’, arguing that generalizable concepts to develop genuinely universal theories can be derived from anywhere in the world. </a:t>
            </a:r>
            <a:endParaRPr lang="tr-TR"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420968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C6059B-8037-42EB-B97A-4531E3A67E67}"/>
              </a:ext>
            </a:extLst>
          </p:cNvPr>
          <p:cNvSpPr>
            <a:spLocks noGrp="1"/>
          </p:cNvSpPr>
          <p:nvPr>
            <p:ph idx="1"/>
          </p:nvPr>
        </p:nvSpPr>
        <p:spPr>
          <a:xfrm>
            <a:off x="838200" y="721895"/>
            <a:ext cx="10515600" cy="5455068"/>
          </a:xfrm>
        </p:spPr>
        <p:txBody>
          <a:bodyPr/>
          <a:lstStyle/>
          <a:p>
            <a:pPr algn="just"/>
            <a:r>
              <a:rPr lang="en-US" sz="2800" dirty="0">
                <a:effectLst/>
                <a:latin typeface="Calibri" panose="020F0502020204030204" pitchFamily="34" charset="0"/>
                <a:ea typeface="Calibri" panose="020F0502020204030204" pitchFamily="34" charset="0"/>
                <a:cs typeface="Times New Roman" panose="02020603050405020304" pitchFamily="18" charset="0"/>
              </a:rPr>
              <a:t>Postcolonial critiques adopt a similarly critical view of IR’s Eurocentrism and parochialism, but entail a more fundamental critique of universality and power relations.</a:t>
            </a:r>
            <a:endParaRPr lang="tr-TR" sz="2800" dirty="0">
              <a:latin typeface="Calibri" panose="020F0502020204030204" pitchFamily="34" charset="0"/>
              <a:ea typeface="Calibri" panose="020F0502020204030204" pitchFamily="34" charset="0"/>
              <a:cs typeface="Times New Roman" panose="02020603050405020304" pitchFamily="18" charset="0"/>
            </a:endParaRPr>
          </a:p>
          <a:p>
            <a:pPr algn="just"/>
            <a:r>
              <a:rPr lang="en-US" sz="2800" dirty="0">
                <a:effectLst/>
                <a:latin typeface="Calibri" panose="020F0502020204030204" pitchFamily="34" charset="0"/>
                <a:ea typeface="Calibri" panose="020F0502020204030204" pitchFamily="34" charset="0"/>
                <a:cs typeface="Times New Roman" panose="02020603050405020304" pitchFamily="18" charset="0"/>
              </a:rPr>
              <a:t> In postcolonial critique, the assumption is not that there is a given world out there and IR only has to become more pluralistic to better represent that world. </a:t>
            </a:r>
            <a:endParaRPr lang="tr-TR"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dirty="0">
                <a:effectLst/>
                <a:latin typeface="Calibri" panose="020F0502020204030204" pitchFamily="34" charset="0"/>
                <a:ea typeface="Calibri" panose="020F0502020204030204" pitchFamily="34" charset="0"/>
                <a:cs typeface="Times New Roman" panose="02020603050405020304" pitchFamily="18" charset="0"/>
              </a:rPr>
              <a:t>In contrast, these critiques examine how specific representations themselves create worlds and uphold power structures – in other words, they are centered on an entirely different understanding of conducting social inquiry. </a:t>
            </a:r>
            <a:endParaRPr lang="fr-FR" sz="2800" dirty="0"/>
          </a:p>
          <a:p>
            <a:endParaRPr lang="fr-FR" dirty="0"/>
          </a:p>
        </p:txBody>
      </p:sp>
    </p:spTree>
    <p:extLst>
      <p:ext uri="{BB962C8B-B14F-4D97-AF65-F5344CB8AC3E}">
        <p14:creationId xmlns:p14="http://schemas.microsoft.com/office/powerpoint/2010/main" val="38682505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14F7E-A81A-4865-9AE1-8462D6F59848}"/>
              </a:ext>
            </a:extLst>
          </p:cNvPr>
          <p:cNvSpPr>
            <a:spLocks noGrp="1"/>
          </p:cNvSpPr>
          <p:nvPr>
            <p:ph type="title"/>
          </p:nvPr>
        </p:nvSpPr>
        <p:spPr>
          <a:xfrm>
            <a:off x="838200" y="365125"/>
            <a:ext cx="10515600" cy="761031"/>
          </a:xfrm>
        </p:spPr>
        <p:txBody>
          <a:bodyPr>
            <a:normAutofit fontScale="90000"/>
          </a:bodyPr>
          <a:lstStyle/>
          <a:p>
            <a:pPr algn="ctr"/>
            <a:br>
              <a:rPr lang="tr-TR" sz="4400"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br>
            <a:r>
              <a:rPr lang="tr-TR" b="1"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Challenges of </a:t>
            </a:r>
            <a:r>
              <a:rPr lang="fr-BF" sz="4400"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global IR</a:t>
            </a:r>
            <a:br>
              <a:rPr lang="tr-TR" sz="44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br>
            <a:endParaRPr lang="fr-FR" dirty="0"/>
          </a:p>
        </p:txBody>
      </p:sp>
      <p:sp>
        <p:nvSpPr>
          <p:cNvPr id="3" name="Content Placeholder 2">
            <a:extLst>
              <a:ext uri="{FF2B5EF4-FFF2-40B4-BE49-F238E27FC236}">
                <a16:creationId xmlns:a16="http://schemas.microsoft.com/office/drawing/2014/main" id="{A74C4C03-E458-4F08-BBF9-26D4616C814A}"/>
              </a:ext>
            </a:extLst>
          </p:cNvPr>
          <p:cNvSpPr>
            <a:spLocks noGrp="1"/>
          </p:cNvSpPr>
          <p:nvPr>
            <p:ph idx="1"/>
          </p:nvPr>
        </p:nvSpPr>
        <p:spPr>
          <a:xfrm>
            <a:off x="838200" y="1376413"/>
            <a:ext cx="10515600" cy="5005136"/>
          </a:xfrm>
        </p:spPr>
        <p:txBody>
          <a:bodyPr>
            <a:normAutofit fontScale="40000" lnSpcReduction="20000"/>
          </a:bodyPr>
          <a:lstStyle/>
          <a:p>
            <a:pPr algn="just"/>
            <a:r>
              <a:rPr lang="fr-BF" sz="8600" dirty="0">
                <a:solidFill>
                  <a:srgbClr val="000000"/>
                </a:solidFill>
                <a:effectLst/>
                <a:ea typeface="Times New Roman" panose="02020603050405020304" pitchFamily="18" charset="0"/>
                <a:cs typeface="Times New Roman" panose="02020603050405020304" pitchFamily="18" charset="0"/>
              </a:rPr>
              <a:t>Robert Cox, </a:t>
            </a:r>
            <a:r>
              <a:rPr lang="fr-BF" sz="8600" dirty="0" err="1">
                <a:solidFill>
                  <a:srgbClr val="000000"/>
                </a:solidFill>
                <a:effectLst/>
                <a:ea typeface="Times New Roman" panose="02020603050405020304" pitchFamily="18" charset="0"/>
                <a:cs typeface="Times New Roman" panose="02020603050405020304" pitchFamily="18" charset="0"/>
              </a:rPr>
              <a:t>warned</a:t>
            </a:r>
            <a:r>
              <a:rPr lang="fr-BF" sz="8600" dirty="0">
                <a:solidFill>
                  <a:srgbClr val="000000"/>
                </a:solidFill>
                <a:effectLst/>
                <a:ea typeface="Times New Roman" panose="02020603050405020304" pitchFamily="18" charset="0"/>
                <a:cs typeface="Times New Roman" panose="02020603050405020304" pitchFamily="18" charset="0"/>
              </a:rPr>
              <a:t> </a:t>
            </a:r>
            <a:r>
              <a:rPr lang="fr-BF" sz="8600" dirty="0" err="1">
                <a:solidFill>
                  <a:srgbClr val="000000"/>
                </a:solidFill>
                <a:effectLst/>
                <a:ea typeface="Times New Roman" panose="02020603050405020304" pitchFamily="18" charset="0"/>
                <a:cs typeface="Times New Roman" panose="02020603050405020304" pitchFamily="18" charset="0"/>
              </a:rPr>
              <a:t>that</a:t>
            </a:r>
            <a:r>
              <a:rPr lang="fr-BF" sz="8600" dirty="0">
                <a:solidFill>
                  <a:srgbClr val="000000"/>
                </a:solidFill>
                <a:effectLst/>
                <a:ea typeface="Times New Roman" panose="02020603050405020304" pitchFamily="18" charset="0"/>
                <a:cs typeface="Times New Roman" panose="02020603050405020304" pitchFamily="18" charset="0"/>
              </a:rPr>
              <a:t> ‘</a:t>
            </a:r>
            <a:r>
              <a:rPr lang="fr-BF" sz="8600" b="1" dirty="0" err="1">
                <a:solidFill>
                  <a:srgbClr val="000000"/>
                </a:solidFill>
                <a:effectLst/>
                <a:ea typeface="Times New Roman" panose="02020603050405020304" pitchFamily="18" charset="0"/>
                <a:cs typeface="Times New Roman" panose="02020603050405020304" pitchFamily="18" charset="0"/>
              </a:rPr>
              <a:t>theory</a:t>
            </a:r>
            <a:r>
              <a:rPr lang="fr-BF" sz="8600" b="1" dirty="0">
                <a:solidFill>
                  <a:srgbClr val="000000"/>
                </a:solidFill>
                <a:effectLst/>
                <a:ea typeface="Times New Roman" panose="02020603050405020304" pitchFamily="18" charset="0"/>
                <a:cs typeface="Times New Roman" panose="02020603050405020304" pitchFamily="18" charset="0"/>
              </a:rPr>
              <a:t> </a:t>
            </a:r>
            <a:r>
              <a:rPr lang="fr-BF" sz="8600" b="1" dirty="0" err="1">
                <a:solidFill>
                  <a:srgbClr val="000000"/>
                </a:solidFill>
                <a:effectLst/>
                <a:ea typeface="Times New Roman" panose="02020603050405020304" pitchFamily="18" charset="0"/>
                <a:cs typeface="Times New Roman" panose="02020603050405020304" pitchFamily="18" charset="0"/>
              </a:rPr>
              <a:t>is</a:t>
            </a:r>
            <a:r>
              <a:rPr lang="fr-BF" sz="8600" b="1" dirty="0">
                <a:solidFill>
                  <a:srgbClr val="000000"/>
                </a:solidFill>
                <a:effectLst/>
                <a:ea typeface="Times New Roman" panose="02020603050405020304" pitchFamily="18" charset="0"/>
                <a:cs typeface="Times New Roman" panose="02020603050405020304" pitchFamily="18" charset="0"/>
              </a:rPr>
              <a:t> </a:t>
            </a:r>
            <a:r>
              <a:rPr lang="fr-BF" sz="8600" b="1" dirty="0" err="1">
                <a:solidFill>
                  <a:srgbClr val="000000"/>
                </a:solidFill>
                <a:effectLst/>
                <a:ea typeface="Times New Roman" panose="02020603050405020304" pitchFamily="18" charset="0"/>
                <a:cs typeface="Times New Roman" panose="02020603050405020304" pitchFamily="18" charset="0"/>
              </a:rPr>
              <a:t>always</a:t>
            </a:r>
            <a:r>
              <a:rPr lang="fr-BF" sz="8600" b="1" dirty="0">
                <a:solidFill>
                  <a:srgbClr val="000000"/>
                </a:solidFill>
                <a:effectLst/>
                <a:ea typeface="Times New Roman" panose="02020603050405020304" pitchFamily="18" charset="0"/>
                <a:cs typeface="Times New Roman" panose="02020603050405020304" pitchFamily="18" charset="0"/>
              </a:rPr>
              <a:t> for </a:t>
            </a:r>
            <a:r>
              <a:rPr lang="fr-BF" sz="8600" b="1" dirty="0" err="1">
                <a:solidFill>
                  <a:srgbClr val="000000"/>
                </a:solidFill>
                <a:effectLst/>
                <a:ea typeface="Times New Roman" panose="02020603050405020304" pitchFamily="18" charset="0"/>
                <a:cs typeface="Times New Roman" panose="02020603050405020304" pitchFamily="18" charset="0"/>
              </a:rPr>
              <a:t>someone</a:t>
            </a:r>
            <a:r>
              <a:rPr lang="fr-BF" sz="8600" b="1" dirty="0">
                <a:solidFill>
                  <a:srgbClr val="000000"/>
                </a:solidFill>
                <a:effectLst/>
                <a:ea typeface="Times New Roman" panose="02020603050405020304" pitchFamily="18" charset="0"/>
                <a:cs typeface="Times New Roman" panose="02020603050405020304" pitchFamily="18" charset="0"/>
              </a:rPr>
              <a:t> and for </a:t>
            </a:r>
            <a:r>
              <a:rPr lang="fr-BF" sz="8600" b="1" dirty="0" err="1">
                <a:solidFill>
                  <a:srgbClr val="000000"/>
                </a:solidFill>
                <a:effectLst/>
                <a:ea typeface="Times New Roman" panose="02020603050405020304" pitchFamily="18" charset="0"/>
                <a:cs typeface="Times New Roman" panose="02020603050405020304" pitchFamily="18" charset="0"/>
              </a:rPr>
              <a:t>some</a:t>
            </a:r>
            <a:r>
              <a:rPr lang="fr-BF" sz="8600" b="1" dirty="0">
                <a:solidFill>
                  <a:srgbClr val="000000"/>
                </a:solidFill>
                <a:effectLst/>
                <a:ea typeface="Times New Roman" panose="02020603050405020304" pitchFamily="18" charset="0"/>
                <a:cs typeface="Times New Roman" panose="02020603050405020304" pitchFamily="18" charset="0"/>
              </a:rPr>
              <a:t> </a:t>
            </a:r>
            <a:r>
              <a:rPr lang="fr-BF" sz="8600" b="1" dirty="0" err="1">
                <a:solidFill>
                  <a:srgbClr val="000000"/>
                </a:solidFill>
                <a:effectLst/>
                <a:ea typeface="Times New Roman" panose="02020603050405020304" pitchFamily="18" charset="0"/>
                <a:cs typeface="Times New Roman" panose="02020603050405020304" pitchFamily="18" charset="0"/>
              </a:rPr>
              <a:t>purpose</a:t>
            </a:r>
            <a:r>
              <a:rPr lang="fr-BF" sz="8600" dirty="0">
                <a:solidFill>
                  <a:srgbClr val="000000"/>
                </a:solidFill>
                <a:effectLst/>
                <a:ea typeface="Times New Roman" panose="02020603050405020304" pitchFamily="18" charset="0"/>
                <a:cs typeface="Times New Roman" panose="02020603050405020304" pitchFamily="18" charset="0"/>
              </a:rPr>
              <a:t>’ (1981, 129). </a:t>
            </a:r>
            <a:endParaRPr lang="tr-TR" sz="8600" dirty="0">
              <a:solidFill>
                <a:srgbClr val="000000"/>
              </a:solidFill>
              <a:effectLst/>
              <a:ea typeface="Times New Roman" panose="02020603050405020304" pitchFamily="18" charset="0"/>
              <a:cs typeface="Times New Roman" panose="02020603050405020304" pitchFamily="18" charset="0"/>
            </a:endParaRPr>
          </a:p>
          <a:p>
            <a:pPr algn="just"/>
            <a:r>
              <a:rPr lang="fr-BF" sz="8600" dirty="0" err="1">
                <a:solidFill>
                  <a:srgbClr val="000000"/>
                </a:solidFill>
                <a:effectLst/>
                <a:ea typeface="Times New Roman" panose="02020603050405020304" pitchFamily="18" charset="0"/>
                <a:cs typeface="Times New Roman" panose="02020603050405020304" pitchFamily="18" charset="0"/>
              </a:rPr>
              <a:t>Because</a:t>
            </a:r>
            <a:r>
              <a:rPr lang="fr-BF" sz="8600" dirty="0">
                <a:solidFill>
                  <a:srgbClr val="000000"/>
                </a:solidFill>
                <a:effectLst/>
                <a:ea typeface="Times New Roman" panose="02020603050405020304" pitchFamily="18" charset="0"/>
                <a:cs typeface="Times New Roman" panose="02020603050405020304" pitchFamily="18" charset="0"/>
              </a:rPr>
              <a:t> global IR </a:t>
            </a:r>
            <a:r>
              <a:rPr lang="fr-BF" sz="8600" dirty="0" err="1">
                <a:solidFill>
                  <a:srgbClr val="000000"/>
                </a:solidFill>
                <a:effectLst/>
                <a:ea typeface="Times New Roman" panose="02020603050405020304" pitchFamily="18" charset="0"/>
                <a:cs typeface="Times New Roman" panose="02020603050405020304" pitchFamily="18" charset="0"/>
              </a:rPr>
              <a:t>does</a:t>
            </a:r>
            <a:r>
              <a:rPr lang="fr-BF" sz="8600" dirty="0">
                <a:solidFill>
                  <a:srgbClr val="000000"/>
                </a:solidFill>
                <a:effectLst/>
                <a:ea typeface="Times New Roman" panose="02020603050405020304" pitchFamily="18" charset="0"/>
                <a:cs typeface="Times New Roman" panose="02020603050405020304" pitchFamily="18" charset="0"/>
              </a:rPr>
              <a:t> not </a:t>
            </a:r>
            <a:r>
              <a:rPr lang="fr-BF" sz="8600" dirty="0" err="1">
                <a:solidFill>
                  <a:srgbClr val="000000"/>
                </a:solidFill>
                <a:effectLst/>
                <a:ea typeface="Times New Roman" panose="02020603050405020304" pitchFamily="18" charset="0"/>
                <a:cs typeface="Times New Roman" panose="02020603050405020304" pitchFamily="18" charset="0"/>
              </a:rPr>
              <a:t>reject</a:t>
            </a:r>
            <a:r>
              <a:rPr lang="fr-BF" sz="8600" dirty="0">
                <a:solidFill>
                  <a:srgbClr val="000000"/>
                </a:solidFill>
                <a:effectLst/>
                <a:ea typeface="Times New Roman" panose="02020603050405020304" pitchFamily="18" charset="0"/>
                <a:cs typeface="Times New Roman" panose="02020603050405020304" pitchFamily="18" charset="0"/>
              </a:rPr>
              <a:t> </a:t>
            </a:r>
            <a:r>
              <a:rPr lang="fr-BF" sz="8600" dirty="0" err="1">
                <a:solidFill>
                  <a:srgbClr val="000000"/>
                </a:solidFill>
                <a:effectLst/>
                <a:ea typeface="Times New Roman" panose="02020603050405020304" pitchFamily="18" charset="0"/>
                <a:cs typeface="Times New Roman" panose="02020603050405020304" pitchFamily="18" charset="0"/>
              </a:rPr>
              <a:t>IR’s</a:t>
            </a:r>
            <a:r>
              <a:rPr lang="fr-BF" sz="8600" dirty="0">
                <a:solidFill>
                  <a:srgbClr val="000000"/>
                </a:solidFill>
                <a:effectLst/>
                <a:ea typeface="Times New Roman" panose="02020603050405020304" pitchFamily="18" charset="0"/>
                <a:cs typeface="Times New Roman" panose="02020603050405020304" pitchFamily="18" charset="0"/>
              </a:rPr>
              <a:t> </a:t>
            </a:r>
            <a:r>
              <a:rPr lang="fr-BF" sz="8600" dirty="0" err="1">
                <a:solidFill>
                  <a:srgbClr val="000000"/>
                </a:solidFill>
                <a:effectLst/>
                <a:ea typeface="Times New Roman" panose="02020603050405020304" pitchFamily="18" charset="0"/>
                <a:cs typeface="Times New Roman" panose="02020603050405020304" pitchFamily="18" charset="0"/>
              </a:rPr>
              <a:t>existing</a:t>
            </a:r>
            <a:r>
              <a:rPr lang="fr-BF" sz="8600" dirty="0">
                <a:solidFill>
                  <a:srgbClr val="000000"/>
                </a:solidFill>
                <a:effectLst/>
                <a:ea typeface="Times New Roman" panose="02020603050405020304" pitchFamily="18" charset="0"/>
                <a:cs typeface="Times New Roman" panose="02020603050405020304" pitchFamily="18" charset="0"/>
              </a:rPr>
              <a:t> </a:t>
            </a:r>
            <a:r>
              <a:rPr lang="fr-BF" sz="8600" dirty="0" err="1">
                <a:solidFill>
                  <a:srgbClr val="000000"/>
                </a:solidFill>
                <a:effectLst/>
                <a:ea typeface="Times New Roman" panose="02020603050405020304" pitchFamily="18" charset="0"/>
                <a:cs typeface="Times New Roman" panose="02020603050405020304" pitchFamily="18" charset="0"/>
              </a:rPr>
              <a:t>theories</a:t>
            </a:r>
            <a:r>
              <a:rPr lang="fr-BF" sz="8600" dirty="0">
                <a:solidFill>
                  <a:srgbClr val="000000"/>
                </a:solidFill>
                <a:effectLst/>
                <a:ea typeface="Times New Roman" panose="02020603050405020304" pitchFamily="18" charset="0"/>
                <a:cs typeface="Times New Roman" panose="02020603050405020304" pitchFamily="18" charset="0"/>
              </a:rPr>
              <a:t>, but </a:t>
            </a:r>
            <a:r>
              <a:rPr lang="fr-BF" sz="8600" dirty="0" err="1">
                <a:solidFill>
                  <a:srgbClr val="000000"/>
                </a:solidFill>
                <a:effectLst/>
                <a:ea typeface="Times New Roman" panose="02020603050405020304" pitchFamily="18" charset="0"/>
                <a:cs typeface="Times New Roman" panose="02020603050405020304" pitchFamily="18" charset="0"/>
              </a:rPr>
              <a:t>seeks</a:t>
            </a:r>
            <a:r>
              <a:rPr lang="fr-BF" sz="8600" dirty="0">
                <a:solidFill>
                  <a:srgbClr val="000000"/>
                </a:solidFill>
                <a:effectLst/>
                <a:ea typeface="Times New Roman" panose="02020603050405020304" pitchFamily="18" charset="0"/>
                <a:cs typeface="Times New Roman" panose="02020603050405020304" pitchFamily="18" charset="0"/>
              </a:rPr>
              <a:t> to </a:t>
            </a:r>
            <a:r>
              <a:rPr lang="fr-BF" sz="8600" dirty="0" err="1">
                <a:solidFill>
                  <a:srgbClr val="000000"/>
                </a:solidFill>
                <a:effectLst/>
                <a:ea typeface="Times New Roman" panose="02020603050405020304" pitchFamily="18" charset="0"/>
                <a:cs typeface="Times New Roman" panose="02020603050405020304" pitchFamily="18" charset="0"/>
              </a:rPr>
              <a:t>accommodate</a:t>
            </a:r>
            <a:r>
              <a:rPr lang="fr-BF" sz="8600" dirty="0">
                <a:solidFill>
                  <a:srgbClr val="000000"/>
                </a:solidFill>
                <a:effectLst/>
                <a:ea typeface="Times New Roman" panose="02020603050405020304" pitchFamily="18" charset="0"/>
                <a:cs typeface="Times New Roman" panose="02020603050405020304" pitchFamily="18" charset="0"/>
              </a:rPr>
              <a:t> </a:t>
            </a:r>
            <a:r>
              <a:rPr lang="fr-BF" sz="8600" dirty="0" err="1">
                <a:solidFill>
                  <a:srgbClr val="000000"/>
                </a:solidFill>
                <a:effectLst/>
                <a:ea typeface="Times New Roman" panose="02020603050405020304" pitchFamily="18" charset="0"/>
                <a:cs typeface="Times New Roman" panose="02020603050405020304" pitchFamily="18" charset="0"/>
              </a:rPr>
              <a:t>them</a:t>
            </a:r>
            <a:r>
              <a:rPr lang="fr-BF" sz="8600" dirty="0">
                <a:solidFill>
                  <a:srgbClr val="000000"/>
                </a:solidFill>
                <a:effectLst/>
                <a:ea typeface="Times New Roman" panose="02020603050405020304" pitchFamily="18" charset="0"/>
                <a:cs typeface="Times New Roman" panose="02020603050405020304" pitchFamily="18" charset="0"/>
              </a:rPr>
              <a:t>, </a:t>
            </a:r>
            <a:r>
              <a:rPr lang="fr-BF" sz="8600" dirty="0" err="1">
                <a:solidFill>
                  <a:srgbClr val="000000"/>
                </a:solidFill>
                <a:effectLst/>
                <a:ea typeface="Times New Roman" panose="02020603050405020304" pitchFamily="18" charset="0"/>
                <a:cs typeface="Times New Roman" panose="02020603050405020304" pitchFamily="18" charset="0"/>
              </a:rPr>
              <a:t>it</a:t>
            </a:r>
            <a:r>
              <a:rPr lang="fr-BF" sz="8600" dirty="0">
                <a:solidFill>
                  <a:srgbClr val="000000"/>
                </a:solidFill>
                <a:effectLst/>
                <a:ea typeface="Times New Roman" panose="02020603050405020304" pitchFamily="18" charset="0"/>
                <a:cs typeface="Times New Roman" panose="02020603050405020304" pitchFamily="18" charset="0"/>
              </a:rPr>
              <a:t> </a:t>
            </a:r>
            <a:r>
              <a:rPr lang="fr-BF" sz="8600" dirty="0" err="1">
                <a:solidFill>
                  <a:srgbClr val="000000"/>
                </a:solidFill>
                <a:effectLst/>
                <a:ea typeface="Times New Roman" panose="02020603050405020304" pitchFamily="18" charset="0"/>
                <a:cs typeface="Times New Roman" panose="02020603050405020304" pitchFamily="18" charset="0"/>
              </a:rPr>
              <a:t>is</a:t>
            </a:r>
            <a:r>
              <a:rPr lang="fr-BF" sz="8600" dirty="0">
                <a:solidFill>
                  <a:srgbClr val="000000"/>
                </a:solidFill>
                <a:effectLst/>
                <a:ea typeface="Times New Roman" panose="02020603050405020304" pitchFamily="18" charset="0"/>
                <a:cs typeface="Times New Roman" panose="02020603050405020304" pitchFamily="18" charset="0"/>
              </a:rPr>
              <a:t> open to </a:t>
            </a:r>
            <a:r>
              <a:rPr lang="fr-BF" sz="8600" dirty="0" err="1">
                <a:solidFill>
                  <a:srgbClr val="000000"/>
                </a:solidFill>
                <a:effectLst/>
                <a:ea typeface="Times New Roman" panose="02020603050405020304" pitchFamily="18" charset="0"/>
                <a:cs typeface="Times New Roman" panose="02020603050405020304" pitchFamily="18" charset="0"/>
              </a:rPr>
              <a:t>criticism</a:t>
            </a:r>
            <a:r>
              <a:rPr lang="fr-BF" sz="8600" dirty="0">
                <a:solidFill>
                  <a:srgbClr val="000000"/>
                </a:solidFill>
                <a:effectLst/>
                <a:ea typeface="Times New Roman" panose="02020603050405020304" pitchFamily="18" charset="0"/>
                <a:cs typeface="Times New Roman" panose="02020603050405020304" pitchFamily="18" charset="0"/>
              </a:rPr>
              <a:t> </a:t>
            </a:r>
            <a:r>
              <a:rPr lang="fr-BF" sz="8600" dirty="0" err="1">
                <a:solidFill>
                  <a:srgbClr val="000000"/>
                </a:solidFill>
                <a:effectLst/>
                <a:ea typeface="Times New Roman" panose="02020603050405020304" pitchFamily="18" charset="0"/>
                <a:cs typeface="Times New Roman" panose="02020603050405020304" pitchFamily="18" charset="0"/>
              </a:rPr>
              <a:t>that</a:t>
            </a:r>
            <a:r>
              <a:rPr lang="fr-BF" sz="8600" dirty="0">
                <a:solidFill>
                  <a:srgbClr val="000000"/>
                </a:solidFill>
                <a:effectLst/>
                <a:ea typeface="Times New Roman" panose="02020603050405020304" pitchFamily="18" charset="0"/>
                <a:cs typeface="Times New Roman" panose="02020603050405020304" pitchFamily="18" charset="0"/>
              </a:rPr>
              <a:t> </a:t>
            </a:r>
            <a:r>
              <a:rPr lang="fr-BF" sz="8600" dirty="0" err="1">
                <a:solidFill>
                  <a:srgbClr val="000000"/>
                </a:solidFill>
                <a:effectLst/>
                <a:ea typeface="Times New Roman" panose="02020603050405020304" pitchFamily="18" charset="0"/>
                <a:cs typeface="Times New Roman" panose="02020603050405020304" pitchFamily="18" charset="0"/>
              </a:rPr>
              <a:t>it</a:t>
            </a:r>
            <a:r>
              <a:rPr lang="fr-BF" sz="8600" dirty="0">
                <a:solidFill>
                  <a:srgbClr val="000000"/>
                </a:solidFill>
                <a:effectLst/>
                <a:ea typeface="Times New Roman" panose="02020603050405020304" pitchFamily="18" charset="0"/>
                <a:cs typeface="Times New Roman" panose="02020603050405020304" pitchFamily="18" charset="0"/>
              </a:rPr>
              <a:t> </a:t>
            </a:r>
            <a:r>
              <a:rPr lang="fr-BF" sz="8600" dirty="0" err="1">
                <a:solidFill>
                  <a:srgbClr val="000000"/>
                </a:solidFill>
                <a:effectLst/>
                <a:ea typeface="Times New Roman" panose="02020603050405020304" pitchFamily="18" charset="0"/>
                <a:cs typeface="Times New Roman" panose="02020603050405020304" pitchFamily="18" charset="0"/>
              </a:rPr>
              <a:t>might</a:t>
            </a:r>
            <a:r>
              <a:rPr lang="fr-BF" sz="8600" dirty="0">
                <a:solidFill>
                  <a:srgbClr val="000000"/>
                </a:solidFill>
                <a:effectLst/>
                <a:ea typeface="Times New Roman" panose="02020603050405020304" pitchFamily="18" charset="0"/>
                <a:cs typeface="Times New Roman" panose="02020603050405020304" pitchFamily="18" charset="0"/>
              </a:rPr>
              <a:t> end up </a:t>
            </a:r>
            <a:r>
              <a:rPr lang="fr-BF" sz="8600" dirty="0" err="1">
                <a:solidFill>
                  <a:srgbClr val="000000"/>
                </a:solidFill>
                <a:effectLst/>
                <a:ea typeface="Times New Roman" panose="02020603050405020304" pitchFamily="18" charset="0"/>
                <a:cs typeface="Times New Roman" panose="02020603050405020304" pitchFamily="18" charset="0"/>
              </a:rPr>
              <a:t>preserving</a:t>
            </a:r>
            <a:r>
              <a:rPr lang="fr-BF" sz="8600" dirty="0">
                <a:solidFill>
                  <a:srgbClr val="000000"/>
                </a:solidFill>
                <a:effectLst/>
                <a:ea typeface="Times New Roman" panose="02020603050405020304" pitchFamily="18" charset="0"/>
                <a:cs typeface="Times New Roman" panose="02020603050405020304" pitchFamily="18" charset="0"/>
              </a:rPr>
              <a:t> </a:t>
            </a:r>
            <a:r>
              <a:rPr lang="fr-BF" sz="8600" dirty="0" err="1">
                <a:solidFill>
                  <a:srgbClr val="000000"/>
                </a:solidFill>
                <a:effectLst/>
                <a:ea typeface="Times New Roman" panose="02020603050405020304" pitchFamily="18" charset="0"/>
                <a:cs typeface="Times New Roman" panose="02020603050405020304" pitchFamily="18" charset="0"/>
              </a:rPr>
              <a:t>IR’s</a:t>
            </a:r>
            <a:r>
              <a:rPr lang="fr-BF" sz="8600" dirty="0">
                <a:solidFill>
                  <a:srgbClr val="000000"/>
                </a:solidFill>
                <a:effectLst/>
                <a:ea typeface="Times New Roman" panose="02020603050405020304" pitchFamily="18" charset="0"/>
                <a:cs typeface="Times New Roman" panose="02020603050405020304" pitchFamily="18" charset="0"/>
              </a:rPr>
              <a:t> basic structure</a:t>
            </a:r>
            <a:r>
              <a:rPr lang="tr-TR" sz="8600" dirty="0">
                <a:solidFill>
                  <a:srgbClr val="000000"/>
                </a:solidFill>
                <a:effectLst/>
                <a:ea typeface="Times New Roman" panose="02020603050405020304" pitchFamily="18" charset="0"/>
                <a:cs typeface="Times New Roman" panose="02020603050405020304" pitchFamily="18" charset="0"/>
              </a:rPr>
              <a:t>.</a:t>
            </a:r>
          </a:p>
          <a:p>
            <a:pPr algn="just"/>
            <a:r>
              <a:rPr lang="fr-BF" sz="8600" dirty="0">
                <a:solidFill>
                  <a:srgbClr val="000000"/>
                </a:solidFill>
                <a:effectLst/>
                <a:ea typeface="Times New Roman" panose="02020603050405020304" pitchFamily="18" charset="0"/>
                <a:cs typeface="Times New Roman" panose="02020603050405020304" pitchFamily="18" charset="0"/>
              </a:rPr>
              <a:t>In </a:t>
            </a:r>
            <a:r>
              <a:rPr lang="fr-BF" sz="8600" dirty="0" err="1">
                <a:solidFill>
                  <a:srgbClr val="000000"/>
                </a:solidFill>
                <a:effectLst/>
                <a:ea typeface="Times New Roman" panose="02020603050405020304" pitchFamily="18" charset="0"/>
                <a:cs typeface="Times New Roman" panose="02020603050405020304" pitchFamily="18" charset="0"/>
              </a:rPr>
              <a:t>other</a:t>
            </a:r>
            <a:r>
              <a:rPr lang="fr-BF" sz="8600" dirty="0">
                <a:solidFill>
                  <a:srgbClr val="000000"/>
                </a:solidFill>
                <a:effectLst/>
                <a:ea typeface="Times New Roman" panose="02020603050405020304" pitchFamily="18" charset="0"/>
                <a:cs typeface="Times New Roman" panose="02020603050405020304" pitchFamily="18" charset="0"/>
              </a:rPr>
              <a:t> </a:t>
            </a:r>
            <a:r>
              <a:rPr lang="fr-BF" sz="8600" dirty="0" err="1">
                <a:solidFill>
                  <a:srgbClr val="000000"/>
                </a:solidFill>
                <a:effectLst/>
                <a:ea typeface="Times New Roman" panose="02020603050405020304" pitchFamily="18" charset="0"/>
                <a:cs typeface="Times New Roman" panose="02020603050405020304" pitchFamily="18" charset="0"/>
              </a:rPr>
              <a:t>words</a:t>
            </a:r>
            <a:r>
              <a:rPr lang="fr-BF" sz="8600" dirty="0">
                <a:solidFill>
                  <a:srgbClr val="000000"/>
                </a:solidFill>
                <a:effectLst/>
                <a:ea typeface="Times New Roman" panose="02020603050405020304" pitchFamily="18" charset="0"/>
                <a:cs typeface="Times New Roman" panose="02020603050405020304" pitchFamily="18" charset="0"/>
              </a:rPr>
              <a:t>, global IR </a:t>
            </a:r>
            <a:r>
              <a:rPr lang="fr-BF" sz="8600" dirty="0" err="1">
                <a:solidFill>
                  <a:srgbClr val="000000"/>
                </a:solidFill>
                <a:effectLst/>
                <a:ea typeface="Times New Roman" panose="02020603050405020304" pitchFamily="18" charset="0"/>
                <a:cs typeface="Times New Roman" panose="02020603050405020304" pitchFamily="18" charset="0"/>
              </a:rPr>
              <a:t>might</a:t>
            </a:r>
            <a:r>
              <a:rPr lang="fr-BF" sz="8600" dirty="0">
                <a:solidFill>
                  <a:srgbClr val="000000"/>
                </a:solidFill>
                <a:effectLst/>
                <a:ea typeface="Times New Roman" panose="02020603050405020304" pitchFamily="18" charset="0"/>
                <a:cs typeface="Times New Roman" panose="02020603050405020304" pitchFamily="18" charset="0"/>
              </a:rPr>
              <a:t> end up </a:t>
            </a:r>
            <a:r>
              <a:rPr lang="fr-BF" sz="8600" dirty="0" err="1">
                <a:solidFill>
                  <a:srgbClr val="000000"/>
                </a:solidFill>
                <a:effectLst/>
                <a:ea typeface="Times New Roman" panose="02020603050405020304" pitchFamily="18" charset="0"/>
                <a:cs typeface="Times New Roman" panose="02020603050405020304" pitchFamily="18" charset="0"/>
              </a:rPr>
              <a:t>globalising</a:t>
            </a:r>
            <a:r>
              <a:rPr lang="fr-BF" sz="8600" dirty="0">
                <a:solidFill>
                  <a:srgbClr val="000000"/>
                </a:solidFill>
                <a:effectLst/>
                <a:ea typeface="Times New Roman" panose="02020603050405020304" pitchFamily="18" charset="0"/>
                <a:cs typeface="Times New Roman" panose="02020603050405020304" pitchFamily="18" charset="0"/>
              </a:rPr>
              <a:t> </a:t>
            </a:r>
            <a:r>
              <a:rPr lang="fr-BF" sz="8600" dirty="0" err="1">
                <a:solidFill>
                  <a:srgbClr val="000000"/>
                </a:solidFill>
                <a:effectLst/>
                <a:ea typeface="Times New Roman" panose="02020603050405020304" pitchFamily="18" charset="0"/>
                <a:cs typeface="Times New Roman" panose="02020603050405020304" pitchFamily="18" charset="0"/>
              </a:rPr>
              <a:t>traditional</a:t>
            </a:r>
            <a:r>
              <a:rPr lang="fr-BF" sz="8600" dirty="0">
                <a:solidFill>
                  <a:srgbClr val="000000"/>
                </a:solidFill>
                <a:effectLst/>
                <a:ea typeface="Times New Roman" panose="02020603050405020304" pitchFamily="18" charset="0"/>
                <a:cs typeface="Times New Roman" panose="02020603050405020304" pitchFamily="18" charset="0"/>
              </a:rPr>
              <a:t> IR </a:t>
            </a:r>
            <a:r>
              <a:rPr lang="fr-BF" sz="8600" dirty="0" err="1">
                <a:solidFill>
                  <a:srgbClr val="000000"/>
                </a:solidFill>
                <a:effectLst/>
                <a:ea typeface="Times New Roman" panose="02020603050405020304" pitchFamily="18" charset="0"/>
                <a:cs typeface="Times New Roman" panose="02020603050405020304" pitchFamily="18" charset="0"/>
              </a:rPr>
              <a:t>theories</a:t>
            </a:r>
            <a:r>
              <a:rPr lang="fr-BF" sz="8600" dirty="0">
                <a:solidFill>
                  <a:srgbClr val="000000"/>
                </a:solidFill>
                <a:effectLst/>
                <a:ea typeface="Times New Roman" panose="02020603050405020304" pitchFamily="18" charset="0"/>
                <a:cs typeface="Times New Roman" panose="02020603050405020304" pitchFamily="18" charset="0"/>
              </a:rPr>
              <a:t> and concepts. </a:t>
            </a:r>
            <a:endParaRPr lang="tr-TR" sz="8600" dirty="0">
              <a:solidFill>
                <a:srgbClr val="000000"/>
              </a:solidFill>
              <a:effectLst/>
              <a:ea typeface="Times New Roman" panose="02020603050405020304" pitchFamily="18" charset="0"/>
              <a:cs typeface="Times New Roman" panose="02020603050405020304" pitchFamily="18" charset="0"/>
            </a:endParaRPr>
          </a:p>
          <a:p>
            <a:pPr algn="just"/>
            <a:r>
              <a:rPr lang="fr-BF" sz="8600" dirty="0">
                <a:solidFill>
                  <a:srgbClr val="000000"/>
                </a:solidFill>
                <a:effectLst/>
                <a:ea typeface="Times New Roman" panose="02020603050405020304" pitchFamily="18" charset="0"/>
                <a:cs typeface="Times New Roman" panose="02020603050405020304" pitchFamily="18" charset="0"/>
              </a:rPr>
              <a:t>There </a:t>
            </a:r>
            <a:r>
              <a:rPr lang="fr-BF" sz="8600" dirty="0" err="1">
                <a:solidFill>
                  <a:srgbClr val="000000"/>
                </a:solidFill>
                <a:effectLst/>
                <a:ea typeface="Times New Roman" panose="02020603050405020304" pitchFamily="18" charset="0"/>
                <a:cs typeface="Times New Roman" panose="02020603050405020304" pitchFamily="18" charset="0"/>
              </a:rPr>
              <a:t>is</a:t>
            </a:r>
            <a:r>
              <a:rPr lang="fr-BF" sz="8600" dirty="0">
                <a:solidFill>
                  <a:srgbClr val="000000"/>
                </a:solidFill>
                <a:effectLst/>
                <a:ea typeface="Times New Roman" panose="02020603050405020304" pitchFamily="18" charset="0"/>
                <a:cs typeface="Times New Roman" panose="02020603050405020304" pitchFamily="18" charset="0"/>
              </a:rPr>
              <a:t> </a:t>
            </a:r>
            <a:r>
              <a:rPr lang="fr-BF" sz="8600" dirty="0" err="1">
                <a:solidFill>
                  <a:srgbClr val="000000"/>
                </a:solidFill>
                <a:effectLst/>
                <a:ea typeface="Times New Roman" panose="02020603050405020304" pitchFamily="18" charset="0"/>
                <a:cs typeface="Times New Roman" panose="02020603050405020304" pitchFamily="18" charset="0"/>
              </a:rPr>
              <a:t>also</a:t>
            </a:r>
            <a:r>
              <a:rPr lang="fr-BF" sz="8600" dirty="0">
                <a:solidFill>
                  <a:srgbClr val="000000"/>
                </a:solidFill>
                <a:effectLst/>
                <a:ea typeface="Times New Roman" panose="02020603050405020304" pitchFamily="18" charset="0"/>
                <a:cs typeface="Times New Roman" panose="02020603050405020304" pitchFamily="18" charset="0"/>
              </a:rPr>
              <a:t> the </a:t>
            </a:r>
            <a:r>
              <a:rPr lang="fr-BF" sz="8600" dirty="0" err="1">
                <a:solidFill>
                  <a:srgbClr val="000000"/>
                </a:solidFill>
                <a:effectLst/>
                <a:ea typeface="Times New Roman" panose="02020603050405020304" pitchFamily="18" charset="0"/>
                <a:cs typeface="Times New Roman" panose="02020603050405020304" pitchFamily="18" charset="0"/>
              </a:rPr>
              <a:t>risk</a:t>
            </a:r>
            <a:r>
              <a:rPr lang="fr-BF" sz="8600" dirty="0">
                <a:solidFill>
                  <a:srgbClr val="000000"/>
                </a:solidFill>
                <a:effectLst/>
                <a:ea typeface="Times New Roman" panose="02020603050405020304" pitchFamily="18" charset="0"/>
                <a:cs typeface="Times New Roman" panose="02020603050405020304" pitchFamily="18" charset="0"/>
              </a:rPr>
              <a:t> of over-</a:t>
            </a:r>
            <a:r>
              <a:rPr lang="fr-BF" sz="8600" dirty="0" err="1">
                <a:solidFill>
                  <a:srgbClr val="000000"/>
                </a:solidFill>
                <a:effectLst/>
                <a:ea typeface="Times New Roman" panose="02020603050405020304" pitchFamily="18" charset="0"/>
                <a:cs typeface="Times New Roman" panose="02020603050405020304" pitchFamily="18" charset="0"/>
              </a:rPr>
              <a:t>focusing</a:t>
            </a:r>
            <a:r>
              <a:rPr lang="fr-BF" sz="8600" dirty="0">
                <a:solidFill>
                  <a:srgbClr val="000000"/>
                </a:solidFill>
                <a:effectLst/>
                <a:ea typeface="Times New Roman" panose="02020603050405020304" pitchFamily="18" charset="0"/>
                <a:cs typeface="Times New Roman" panose="02020603050405020304" pitchFamily="18" charset="0"/>
              </a:rPr>
              <a:t> on the </a:t>
            </a:r>
            <a:r>
              <a:rPr lang="fr-BF" sz="8600" dirty="0" err="1">
                <a:solidFill>
                  <a:srgbClr val="000000"/>
                </a:solidFill>
                <a:effectLst/>
                <a:ea typeface="Times New Roman" panose="02020603050405020304" pitchFamily="18" charset="0"/>
                <a:cs typeface="Times New Roman" panose="02020603050405020304" pitchFamily="18" charset="0"/>
              </a:rPr>
              <a:t>stronger</a:t>
            </a:r>
            <a:r>
              <a:rPr lang="fr-BF" sz="8600" dirty="0">
                <a:solidFill>
                  <a:srgbClr val="000000"/>
                </a:solidFill>
                <a:effectLst/>
                <a:ea typeface="Times New Roman" panose="02020603050405020304" pitchFamily="18" charset="0"/>
                <a:cs typeface="Times New Roman" panose="02020603050405020304" pitchFamily="18" charset="0"/>
              </a:rPr>
              <a:t> and more </a:t>
            </a:r>
            <a:r>
              <a:rPr lang="fr-BF" sz="8600" dirty="0" err="1">
                <a:solidFill>
                  <a:srgbClr val="000000"/>
                </a:solidFill>
                <a:effectLst/>
                <a:ea typeface="Times New Roman" panose="02020603050405020304" pitchFamily="18" charset="0"/>
                <a:cs typeface="Times New Roman" panose="02020603050405020304" pitchFamily="18" charset="0"/>
              </a:rPr>
              <a:t>resource-rich</a:t>
            </a:r>
            <a:r>
              <a:rPr lang="fr-BF" sz="8600" dirty="0">
                <a:solidFill>
                  <a:srgbClr val="000000"/>
                </a:solidFill>
                <a:effectLst/>
                <a:ea typeface="Times New Roman" panose="02020603050405020304" pitchFamily="18" charset="0"/>
                <a:cs typeface="Times New Roman" panose="02020603050405020304" pitchFamily="18" charset="0"/>
              </a:rPr>
              <a:t> non-Western countries at the </a:t>
            </a:r>
            <a:r>
              <a:rPr lang="fr-BF" sz="8600" dirty="0" err="1">
                <a:solidFill>
                  <a:srgbClr val="000000"/>
                </a:solidFill>
                <a:effectLst/>
                <a:ea typeface="Times New Roman" panose="02020603050405020304" pitchFamily="18" charset="0"/>
                <a:cs typeface="Times New Roman" panose="02020603050405020304" pitchFamily="18" charset="0"/>
              </a:rPr>
              <a:t>expense</a:t>
            </a:r>
            <a:r>
              <a:rPr lang="fr-BF" sz="8600" dirty="0">
                <a:solidFill>
                  <a:srgbClr val="000000"/>
                </a:solidFill>
                <a:effectLst/>
                <a:ea typeface="Times New Roman" panose="02020603050405020304" pitchFamily="18" charset="0"/>
                <a:cs typeface="Times New Roman" panose="02020603050405020304" pitchFamily="18" charset="0"/>
              </a:rPr>
              <a:t> of the </a:t>
            </a:r>
            <a:r>
              <a:rPr lang="fr-BF" sz="8600" dirty="0" err="1">
                <a:solidFill>
                  <a:srgbClr val="000000"/>
                </a:solidFill>
                <a:effectLst/>
                <a:ea typeface="Times New Roman" panose="02020603050405020304" pitchFamily="18" charset="0"/>
                <a:cs typeface="Times New Roman" panose="02020603050405020304" pitchFamily="18" charset="0"/>
              </a:rPr>
              <a:t>weaker</a:t>
            </a:r>
            <a:r>
              <a:rPr lang="fr-BF" sz="8600" dirty="0">
                <a:solidFill>
                  <a:srgbClr val="000000"/>
                </a:solidFill>
                <a:effectLst/>
                <a:ea typeface="Times New Roman" panose="02020603050405020304" pitchFamily="18" charset="0"/>
                <a:cs typeface="Times New Roman" panose="02020603050405020304" pitchFamily="18" charset="0"/>
              </a:rPr>
              <a:t> countries of the </a:t>
            </a:r>
            <a:r>
              <a:rPr lang="fr-BF" sz="8600" dirty="0" err="1">
                <a:solidFill>
                  <a:srgbClr val="000000"/>
                </a:solidFill>
                <a:effectLst/>
                <a:ea typeface="Times New Roman" panose="02020603050405020304" pitchFamily="18" charset="0"/>
                <a:cs typeface="Times New Roman" panose="02020603050405020304" pitchFamily="18" charset="0"/>
              </a:rPr>
              <a:t>developing</a:t>
            </a:r>
            <a:r>
              <a:rPr lang="fr-BF" sz="8600" dirty="0">
                <a:solidFill>
                  <a:srgbClr val="000000"/>
                </a:solidFill>
                <a:effectLst/>
                <a:ea typeface="Times New Roman" panose="02020603050405020304" pitchFamily="18" charset="0"/>
                <a:cs typeface="Times New Roman" panose="02020603050405020304" pitchFamily="18" charset="0"/>
              </a:rPr>
              <a:t> world.</a:t>
            </a:r>
            <a:endParaRPr lang="tr-TR" sz="8600" dirty="0">
              <a:solidFill>
                <a:srgbClr val="000000"/>
              </a:solidFill>
              <a:effectLst/>
              <a:ea typeface="Times New Roman" panose="02020603050405020304" pitchFamily="18" charset="0"/>
              <a:cs typeface="Times New Roman" panose="02020603050405020304" pitchFamily="18" charset="0"/>
            </a:endParaRPr>
          </a:p>
          <a:p>
            <a:endParaRPr lang="fr-FR" dirty="0"/>
          </a:p>
        </p:txBody>
      </p:sp>
    </p:spTree>
    <p:extLst>
      <p:ext uri="{BB962C8B-B14F-4D97-AF65-F5344CB8AC3E}">
        <p14:creationId xmlns:p14="http://schemas.microsoft.com/office/powerpoint/2010/main" val="16340289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B1E78B-8228-4F5C-9AD1-DC860A3D9584}"/>
              </a:ext>
            </a:extLst>
          </p:cNvPr>
          <p:cNvSpPr>
            <a:spLocks noGrp="1"/>
          </p:cNvSpPr>
          <p:nvPr>
            <p:ph idx="1"/>
          </p:nvPr>
        </p:nvSpPr>
        <p:spPr>
          <a:xfrm>
            <a:off x="838200" y="1174282"/>
            <a:ext cx="10515600" cy="5002681"/>
          </a:xfrm>
        </p:spPr>
        <p:txBody>
          <a:bodyPr/>
          <a:lstStyle/>
          <a:p>
            <a:pPr algn="just"/>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Another</a:t>
            </a:r>
            <a:r>
              <a:rPr lang="fr-BF" sz="2800" dirty="0">
                <a:solidFill>
                  <a:srgbClr val="000000"/>
                </a:solidFill>
                <a:effectLst/>
                <a:ea typeface="Times New Roman" panose="02020603050405020304" pitchFamily="18" charset="0"/>
                <a:cs typeface="Times New Roman" panose="02020603050405020304" pitchFamily="18" charset="0"/>
              </a:rPr>
              <a:t> challenge for global IR </a:t>
            </a:r>
            <a:r>
              <a:rPr lang="fr-BF" sz="2800" dirty="0" err="1">
                <a:solidFill>
                  <a:srgbClr val="000000"/>
                </a:solidFill>
                <a:effectLst/>
                <a:ea typeface="Times New Roman" panose="02020603050405020304" pitchFamily="18" charset="0"/>
                <a:cs typeface="Times New Roman" panose="02020603050405020304" pitchFamily="18" charset="0"/>
              </a:rPr>
              <a:t>is</a:t>
            </a:r>
            <a:r>
              <a:rPr lang="fr-BF" sz="2800" dirty="0">
                <a:solidFill>
                  <a:srgbClr val="000000"/>
                </a:solidFill>
                <a:effectLst/>
                <a:ea typeface="Times New Roman" panose="02020603050405020304" pitchFamily="18" charset="0"/>
                <a:cs typeface="Times New Roman" panose="02020603050405020304" pitchFamily="18" charset="0"/>
              </a:rPr>
              <a:t> how to </a:t>
            </a:r>
            <a:r>
              <a:rPr lang="fr-BF" sz="2800" dirty="0" err="1">
                <a:solidFill>
                  <a:srgbClr val="000000"/>
                </a:solidFill>
                <a:effectLst/>
                <a:ea typeface="Times New Roman" panose="02020603050405020304" pitchFamily="18" charset="0"/>
                <a:cs typeface="Times New Roman" panose="02020603050405020304" pitchFamily="18" charset="0"/>
              </a:rPr>
              <a:t>study</a:t>
            </a:r>
            <a:r>
              <a:rPr lang="fr-BF" sz="2800" dirty="0">
                <a:solidFill>
                  <a:srgbClr val="000000"/>
                </a:solidFill>
                <a:effectLst/>
                <a:ea typeface="Times New Roman" panose="02020603050405020304" pitchFamily="18" charset="0"/>
                <a:cs typeface="Times New Roman" panose="02020603050405020304" pitchFamily="18" charset="0"/>
              </a:rPr>
              <a:t> all nations, civilisations and issue areas </a:t>
            </a:r>
            <a:r>
              <a:rPr lang="fr-BF" sz="2800" dirty="0" err="1">
                <a:solidFill>
                  <a:srgbClr val="000000"/>
                </a:solidFill>
                <a:effectLst/>
                <a:ea typeface="Times New Roman" panose="02020603050405020304" pitchFamily="18" charset="0"/>
                <a:cs typeface="Times New Roman" panose="02020603050405020304" pitchFamily="18" charset="0"/>
              </a:rPr>
              <a:t>under</a:t>
            </a:r>
            <a:r>
              <a:rPr lang="fr-BF" sz="2800" dirty="0">
                <a:solidFill>
                  <a:srgbClr val="000000"/>
                </a:solidFill>
                <a:effectLst/>
                <a:ea typeface="Times New Roman" panose="02020603050405020304" pitchFamily="18" charset="0"/>
                <a:cs typeface="Times New Roman" panose="02020603050405020304" pitchFamily="18" charset="0"/>
              </a:rPr>
              <a:t> one </a:t>
            </a:r>
            <a:r>
              <a:rPr lang="fr-BF" sz="2800" dirty="0" err="1">
                <a:solidFill>
                  <a:srgbClr val="000000"/>
                </a:solidFill>
                <a:effectLst/>
                <a:ea typeface="Times New Roman" panose="02020603050405020304" pitchFamily="18" charset="0"/>
                <a:cs typeface="Times New Roman" panose="02020603050405020304" pitchFamily="18" charset="0"/>
              </a:rPr>
              <a:t>framework</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without</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obscuring</a:t>
            </a:r>
            <a:r>
              <a:rPr lang="fr-BF" sz="2800" dirty="0">
                <a:solidFill>
                  <a:srgbClr val="000000"/>
                </a:solidFill>
                <a:effectLst/>
                <a:ea typeface="Times New Roman" panose="02020603050405020304" pitchFamily="18" charset="0"/>
                <a:cs typeface="Times New Roman" panose="02020603050405020304" pitchFamily="18" charset="0"/>
              </a:rPr>
              <a:t> the cultural, </a:t>
            </a:r>
            <a:r>
              <a:rPr lang="fr-BF" sz="2800" dirty="0" err="1">
                <a:solidFill>
                  <a:srgbClr val="000000"/>
                </a:solidFill>
                <a:effectLst/>
                <a:ea typeface="Times New Roman" panose="02020603050405020304" pitchFamily="18" charset="0"/>
                <a:cs typeface="Times New Roman" panose="02020603050405020304" pitchFamily="18" charset="0"/>
              </a:rPr>
              <a:t>political</a:t>
            </a:r>
            <a:r>
              <a:rPr lang="fr-BF" sz="2800" dirty="0">
                <a:solidFill>
                  <a:srgbClr val="000000"/>
                </a:solidFill>
                <a:effectLst/>
                <a:ea typeface="Times New Roman" panose="02020603050405020304" pitchFamily="18" charset="0"/>
                <a:cs typeface="Times New Roman" panose="02020603050405020304" pitchFamily="18" charset="0"/>
              </a:rPr>
              <a:t> and </a:t>
            </a:r>
            <a:r>
              <a:rPr lang="fr-BF" sz="2800" dirty="0" err="1">
                <a:solidFill>
                  <a:srgbClr val="000000"/>
                </a:solidFill>
                <a:effectLst/>
                <a:ea typeface="Times New Roman" panose="02020603050405020304" pitchFamily="18" charset="0"/>
                <a:cs typeface="Times New Roman" panose="02020603050405020304" pitchFamily="18" charset="0"/>
              </a:rPr>
              <a:t>economic</a:t>
            </a:r>
            <a:r>
              <a:rPr lang="fr-BF" sz="2800" dirty="0">
                <a:solidFill>
                  <a:srgbClr val="000000"/>
                </a:solidFill>
                <a:effectLst/>
                <a:ea typeface="Times New Roman" panose="02020603050405020304" pitchFamily="18" charset="0"/>
                <a:cs typeface="Times New Roman" panose="02020603050405020304" pitchFamily="18" charset="0"/>
              </a:rPr>
              <a:t> variations </a:t>
            </a:r>
            <a:r>
              <a:rPr lang="fr-BF" sz="2800" dirty="0" err="1">
                <a:solidFill>
                  <a:srgbClr val="000000"/>
                </a:solidFill>
                <a:effectLst/>
                <a:ea typeface="Times New Roman" panose="02020603050405020304" pitchFamily="18" charset="0"/>
                <a:cs typeface="Times New Roman" panose="02020603050405020304" pitchFamily="18" charset="0"/>
              </a:rPr>
              <a:t>among</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them</a:t>
            </a:r>
            <a:r>
              <a:rPr lang="fr-BF" sz="2800" dirty="0">
                <a:solidFill>
                  <a:srgbClr val="000000"/>
                </a:solidFill>
                <a:effectLst/>
                <a:ea typeface="Times New Roman" panose="02020603050405020304" pitchFamily="18" charset="0"/>
                <a:cs typeface="Times New Roman" panose="02020603050405020304" pitchFamily="18" charset="0"/>
              </a:rPr>
              <a:t>. </a:t>
            </a:r>
            <a:endParaRPr lang="tr-TR" sz="2800" dirty="0">
              <a:solidFill>
                <a:srgbClr val="000000"/>
              </a:solidFill>
              <a:effectLst/>
              <a:ea typeface="Times New Roman" panose="02020603050405020304" pitchFamily="18" charset="0"/>
              <a:cs typeface="Times New Roman" panose="02020603050405020304" pitchFamily="18" charset="0"/>
            </a:endParaRPr>
          </a:p>
          <a:p>
            <a:pPr algn="just"/>
            <a:r>
              <a:rPr lang="fr-BF" sz="2800" dirty="0" err="1">
                <a:solidFill>
                  <a:srgbClr val="000000"/>
                </a:solidFill>
                <a:effectLst/>
                <a:ea typeface="Times New Roman" panose="02020603050405020304" pitchFamily="18" charset="0"/>
                <a:cs typeface="Times New Roman" panose="02020603050405020304" pitchFamily="18" charset="0"/>
              </a:rPr>
              <a:t>Attempting</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this</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also</a:t>
            </a:r>
            <a:r>
              <a:rPr lang="fr-BF" sz="2800" dirty="0">
                <a:solidFill>
                  <a:srgbClr val="000000"/>
                </a:solidFill>
                <a:effectLst/>
                <a:ea typeface="Times New Roman" panose="02020603050405020304" pitchFamily="18" charset="0"/>
                <a:cs typeface="Times New Roman" panose="02020603050405020304" pitchFamily="18" charset="0"/>
              </a:rPr>
              <a:t> carries the </a:t>
            </a:r>
            <a:r>
              <a:rPr lang="fr-BF" sz="2800" dirty="0" err="1">
                <a:solidFill>
                  <a:srgbClr val="000000"/>
                </a:solidFill>
                <a:effectLst/>
                <a:ea typeface="Times New Roman" panose="02020603050405020304" pitchFamily="18" charset="0"/>
                <a:cs typeface="Times New Roman" panose="02020603050405020304" pitchFamily="18" charset="0"/>
              </a:rPr>
              <a:t>risk</a:t>
            </a:r>
            <a:r>
              <a:rPr lang="fr-BF" sz="2800" dirty="0">
                <a:solidFill>
                  <a:srgbClr val="000000"/>
                </a:solidFill>
                <a:effectLst/>
                <a:ea typeface="Times New Roman" panose="02020603050405020304" pitchFamily="18" charset="0"/>
                <a:cs typeface="Times New Roman" panose="02020603050405020304" pitchFamily="18" charset="0"/>
              </a:rPr>
              <a:t> of </a:t>
            </a:r>
            <a:r>
              <a:rPr lang="fr-BF" sz="2800" dirty="0" err="1">
                <a:solidFill>
                  <a:srgbClr val="000000"/>
                </a:solidFill>
                <a:effectLst/>
                <a:ea typeface="Times New Roman" panose="02020603050405020304" pitchFamily="18" charset="0"/>
                <a:cs typeface="Times New Roman" panose="02020603050405020304" pitchFamily="18" charset="0"/>
              </a:rPr>
              <a:t>making</a:t>
            </a:r>
            <a:r>
              <a:rPr lang="fr-BF" sz="2800" dirty="0">
                <a:solidFill>
                  <a:srgbClr val="000000"/>
                </a:solidFill>
                <a:effectLst/>
                <a:ea typeface="Times New Roman" panose="02020603050405020304" pitchFamily="18" charset="0"/>
                <a:cs typeface="Times New Roman" panose="02020603050405020304" pitchFamily="18" charset="0"/>
              </a:rPr>
              <a:t> IR </a:t>
            </a:r>
            <a:r>
              <a:rPr lang="fr-BF" sz="2800" dirty="0" err="1">
                <a:solidFill>
                  <a:srgbClr val="000000"/>
                </a:solidFill>
                <a:effectLst/>
                <a:ea typeface="Times New Roman" panose="02020603050405020304" pitchFamily="18" charset="0"/>
                <a:cs typeface="Times New Roman" panose="02020603050405020304" pitchFamily="18" charset="0"/>
              </a:rPr>
              <a:t>too</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broad</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lessening</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its</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analytic</a:t>
            </a:r>
            <a:r>
              <a:rPr lang="fr-BF" sz="2800" dirty="0">
                <a:solidFill>
                  <a:srgbClr val="000000"/>
                </a:solidFill>
                <a:effectLst/>
                <a:ea typeface="Times New Roman" panose="02020603050405020304" pitchFamily="18" charset="0"/>
                <a:cs typeface="Times New Roman" panose="02020603050405020304" pitchFamily="18" charset="0"/>
              </a:rPr>
              <a:t> value and </a:t>
            </a:r>
            <a:r>
              <a:rPr lang="fr-BF" sz="2800" dirty="0" err="1">
                <a:solidFill>
                  <a:srgbClr val="000000"/>
                </a:solidFill>
                <a:effectLst/>
                <a:ea typeface="Times New Roman" panose="02020603050405020304" pitchFamily="18" charset="0"/>
                <a:cs typeface="Times New Roman" panose="02020603050405020304" pitchFamily="18" charset="0"/>
              </a:rPr>
              <a:t>making</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theory</a:t>
            </a:r>
            <a:r>
              <a:rPr lang="fr-BF" sz="2800" dirty="0">
                <a:solidFill>
                  <a:srgbClr val="000000"/>
                </a:solidFill>
                <a:effectLst/>
                <a:ea typeface="Times New Roman" panose="02020603050405020304" pitchFamily="18" charset="0"/>
                <a:cs typeface="Times New Roman" panose="02020603050405020304" pitchFamily="18" charset="0"/>
              </a:rPr>
              <a:t>-building </a:t>
            </a:r>
            <a:r>
              <a:rPr lang="fr-BF" sz="2800" dirty="0" err="1">
                <a:solidFill>
                  <a:srgbClr val="000000"/>
                </a:solidFill>
                <a:effectLst/>
                <a:ea typeface="Times New Roman" panose="02020603050405020304" pitchFamily="18" charset="0"/>
                <a:cs typeface="Times New Roman" panose="02020603050405020304" pitchFamily="18" charset="0"/>
              </a:rPr>
              <a:t>difficult</a:t>
            </a:r>
            <a:r>
              <a:rPr lang="fr-BF" sz="2800" dirty="0">
                <a:solidFill>
                  <a:srgbClr val="000000"/>
                </a:solidFill>
                <a:effectLst/>
                <a:ea typeface="Times New Roman" panose="02020603050405020304" pitchFamily="18" charset="0"/>
                <a:cs typeface="Times New Roman" panose="02020603050405020304" pitchFamily="18" charset="0"/>
              </a:rPr>
              <a:t>. </a:t>
            </a:r>
            <a:endParaRPr lang="tr-TR" sz="2800" dirty="0">
              <a:solidFill>
                <a:srgbClr val="000000"/>
              </a:solidFill>
              <a:effectLst/>
              <a:ea typeface="Times New Roman" panose="02020603050405020304" pitchFamily="18" charset="0"/>
              <a:cs typeface="Times New Roman" panose="02020603050405020304" pitchFamily="18" charset="0"/>
            </a:endParaRPr>
          </a:p>
          <a:p>
            <a:pPr algn="just"/>
            <a:r>
              <a:rPr lang="fr-BF" sz="2800" dirty="0" err="1">
                <a:solidFill>
                  <a:srgbClr val="000000"/>
                </a:solidFill>
                <a:effectLst/>
                <a:ea typeface="Times New Roman" panose="02020603050405020304" pitchFamily="18" charset="0"/>
                <a:cs typeface="Times New Roman" panose="02020603050405020304" pitchFamily="18" charset="0"/>
              </a:rPr>
              <a:t>These</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risks</a:t>
            </a:r>
            <a:r>
              <a:rPr lang="fr-BF" sz="2800" dirty="0">
                <a:solidFill>
                  <a:srgbClr val="000000"/>
                </a:solidFill>
                <a:effectLst/>
                <a:ea typeface="Times New Roman" panose="02020603050405020304" pitchFamily="18" charset="0"/>
                <a:cs typeface="Times New Roman" panose="02020603050405020304" pitchFamily="18" charset="0"/>
              </a:rPr>
              <a:t> are not trivial, but </a:t>
            </a:r>
            <a:r>
              <a:rPr lang="fr-BF" sz="2800" dirty="0" err="1">
                <a:solidFill>
                  <a:srgbClr val="000000"/>
                </a:solidFill>
                <a:effectLst/>
                <a:ea typeface="Times New Roman" panose="02020603050405020304" pitchFamily="18" charset="0"/>
                <a:cs typeface="Times New Roman" panose="02020603050405020304" pitchFamily="18" charset="0"/>
              </a:rPr>
              <a:t>keeping</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them</a:t>
            </a:r>
            <a:r>
              <a:rPr lang="fr-BF" sz="2800" dirty="0">
                <a:solidFill>
                  <a:srgbClr val="000000"/>
                </a:solidFill>
                <a:effectLst/>
                <a:ea typeface="Times New Roman" panose="02020603050405020304" pitchFamily="18" charset="0"/>
                <a:cs typeface="Times New Roman" panose="02020603050405020304" pitchFamily="18" charset="0"/>
              </a:rPr>
              <a:t> in focus </a:t>
            </a:r>
            <a:r>
              <a:rPr lang="fr-BF" sz="2800" dirty="0" err="1">
                <a:solidFill>
                  <a:srgbClr val="000000"/>
                </a:solidFill>
                <a:effectLst/>
                <a:ea typeface="Times New Roman" panose="02020603050405020304" pitchFamily="18" charset="0"/>
                <a:cs typeface="Times New Roman" panose="02020603050405020304" pitchFamily="18" charset="0"/>
              </a:rPr>
              <a:t>would</a:t>
            </a:r>
            <a:r>
              <a:rPr lang="fr-BF" sz="2800" dirty="0">
                <a:solidFill>
                  <a:srgbClr val="000000"/>
                </a:solidFill>
                <a:effectLst/>
                <a:ea typeface="Times New Roman" panose="02020603050405020304" pitchFamily="18" charset="0"/>
                <a:cs typeface="Times New Roman" panose="02020603050405020304" pitchFamily="18" charset="0"/>
              </a:rPr>
              <a:t> help scholars to </a:t>
            </a:r>
            <a:r>
              <a:rPr lang="fr-BF" sz="2800" dirty="0" err="1">
                <a:solidFill>
                  <a:srgbClr val="000000"/>
                </a:solidFill>
                <a:effectLst/>
                <a:ea typeface="Times New Roman" panose="02020603050405020304" pitchFamily="18" charset="0"/>
                <a:cs typeface="Times New Roman" panose="02020603050405020304" pitchFamily="18" charset="0"/>
              </a:rPr>
              <a:t>positively</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advance</a:t>
            </a:r>
            <a:r>
              <a:rPr lang="fr-BF" sz="2800" dirty="0">
                <a:solidFill>
                  <a:srgbClr val="000000"/>
                </a:solidFill>
                <a:effectLst/>
                <a:ea typeface="Times New Roman" panose="02020603050405020304" pitchFamily="18" charset="0"/>
                <a:cs typeface="Times New Roman" panose="02020603050405020304" pitchFamily="18" charset="0"/>
              </a:rPr>
              <a:t> a discipline </a:t>
            </a:r>
            <a:r>
              <a:rPr lang="fr-BF" sz="2800" dirty="0" err="1">
                <a:solidFill>
                  <a:srgbClr val="000000"/>
                </a:solidFill>
                <a:effectLst/>
                <a:ea typeface="Times New Roman" panose="02020603050405020304" pitchFamily="18" charset="0"/>
                <a:cs typeface="Times New Roman" panose="02020603050405020304" pitchFamily="18" charset="0"/>
              </a:rPr>
              <a:t>that</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clearly</a:t>
            </a:r>
            <a:r>
              <a:rPr lang="fr-BF" sz="2800" dirty="0">
                <a:solidFill>
                  <a:srgbClr val="000000"/>
                </a:solidFill>
                <a:effectLst/>
                <a:ea typeface="Times New Roman" panose="02020603050405020304" pitchFamily="18" charset="0"/>
                <a:cs typeface="Times New Roman" panose="02020603050405020304" pitchFamily="18" charset="0"/>
              </a:rPr>
              <a:t> </a:t>
            </a:r>
            <a:r>
              <a:rPr lang="fr-BF" sz="2800" dirty="0" err="1">
                <a:solidFill>
                  <a:srgbClr val="000000"/>
                </a:solidFill>
                <a:effectLst/>
                <a:ea typeface="Times New Roman" panose="02020603050405020304" pitchFamily="18" charset="0"/>
                <a:cs typeface="Times New Roman" panose="02020603050405020304" pitchFamily="18" charset="0"/>
              </a:rPr>
              <a:t>requires</a:t>
            </a:r>
            <a:r>
              <a:rPr lang="fr-BF" sz="2800" dirty="0">
                <a:solidFill>
                  <a:srgbClr val="000000"/>
                </a:solidFill>
                <a:effectLst/>
                <a:ea typeface="Times New Roman" panose="02020603050405020304" pitchFamily="18" charset="0"/>
                <a:cs typeface="Times New Roman" panose="02020603050405020304" pitchFamily="18" charset="0"/>
              </a:rPr>
              <a:t> a new, global, perspective.</a:t>
            </a:r>
            <a:endParaRPr lang="fr-BF" sz="2800" dirty="0">
              <a:effectLst/>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27029324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EE8B36-1A3B-47F1-9C51-4BFA9E7D8348}"/>
              </a:ext>
            </a:extLst>
          </p:cNvPr>
          <p:cNvSpPr>
            <a:spLocks noGrp="1"/>
          </p:cNvSpPr>
          <p:nvPr>
            <p:ph idx="1"/>
          </p:nvPr>
        </p:nvSpPr>
        <p:spPr>
          <a:xfrm>
            <a:off x="838200" y="779646"/>
            <a:ext cx="10515600" cy="5397317"/>
          </a:xfrm>
        </p:spPr>
        <p:txBody>
          <a:bodyPr>
            <a:normAutofit/>
          </a:bodyPr>
          <a:lstStyle/>
          <a:p>
            <a:pPr algn="just"/>
            <a:r>
              <a:rPr lang="en-US" b="1" dirty="0">
                <a:effectLst/>
                <a:latin typeface="Calibri" panose="020F0502020204030204" pitchFamily="34" charset="0"/>
                <a:ea typeface="Calibri" panose="020F0502020204030204" pitchFamily="34" charset="0"/>
                <a:cs typeface="Times New Roman" panose="02020603050405020304" pitchFamily="18" charset="0"/>
              </a:rPr>
              <a:t>The imagined Global IR community of scholars </a:t>
            </a:r>
            <a:endParaRPr lang="tr-TR" b="1" dirty="0">
              <a:effectLst/>
              <a:latin typeface="Calibri" panose="020F0502020204030204" pitchFamily="34" charset="0"/>
              <a:ea typeface="Calibri" panose="020F0502020204030204" pitchFamily="34" charset="0"/>
              <a:cs typeface="Times New Roman" panose="02020603050405020304" pitchFamily="18" charset="0"/>
            </a:endParaRPr>
          </a:p>
          <a:p>
            <a:pPr lvl="1" algn="just"/>
            <a:r>
              <a:rPr lang="tr-TR" sz="2800" dirty="0">
                <a:latin typeface="Calibri" panose="020F0502020204030204" pitchFamily="34" charset="0"/>
                <a:ea typeface="Calibri" panose="020F0502020204030204" pitchFamily="34" charset="0"/>
                <a:cs typeface="Times New Roman" panose="02020603050405020304" pitchFamily="18" charset="0"/>
              </a:rPr>
              <a:t>Another </a:t>
            </a:r>
            <a:r>
              <a:rPr lang="en-US" sz="2800" dirty="0">
                <a:effectLst/>
                <a:latin typeface="Calibri" panose="020F0502020204030204" pitchFamily="34" charset="0"/>
                <a:ea typeface="Calibri" panose="020F0502020204030204" pitchFamily="34" charset="0"/>
                <a:cs typeface="Times New Roman" panose="02020603050405020304" pitchFamily="18" charset="0"/>
              </a:rPr>
              <a:t>unquestioned globalism of Global IR is the promotion of an imagined community of IR scholars. </a:t>
            </a:r>
            <a:endParaRPr lang="tr-TR" sz="28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r>
              <a:rPr lang="en-US" sz="2800" dirty="0">
                <a:effectLst/>
                <a:latin typeface="Calibri" panose="020F0502020204030204" pitchFamily="34" charset="0"/>
                <a:ea typeface="Calibri" panose="020F0502020204030204" pitchFamily="34" charset="0"/>
                <a:cs typeface="Times New Roman" panose="02020603050405020304" pitchFamily="18" charset="0"/>
              </a:rPr>
              <a:t>Responding to the critique that the discipline’s key conferences, journals, and textbooks are disproportionally dominated by scholars from the United States and Western Europe,</a:t>
            </a:r>
            <a:r>
              <a:rPr lang="tr-TR"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effectLst/>
                <a:latin typeface="Calibri" panose="020F0502020204030204" pitchFamily="34" charset="0"/>
                <a:ea typeface="Calibri" panose="020F0502020204030204" pitchFamily="34" charset="0"/>
                <a:cs typeface="Times New Roman" panose="02020603050405020304" pitchFamily="18" charset="0"/>
              </a:rPr>
              <a:t>the aim of Global IR is to dismantle the gatekeeping barriers and make IR more inclusive, not only with regard to the themes and questions it addresses but also in relation to the people contributing to the discipline.</a:t>
            </a:r>
            <a:endParaRPr lang="tr-TR" sz="28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r>
              <a:rPr lang="en-US" sz="2800" dirty="0">
                <a:effectLst/>
                <a:latin typeface="Calibri" panose="020F0502020204030204" pitchFamily="34" charset="0"/>
                <a:ea typeface="Calibri" panose="020F0502020204030204" pitchFamily="34" charset="0"/>
                <a:cs typeface="Times New Roman" panose="02020603050405020304" pitchFamily="18" charset="0"/>
              </a:rPr>
              <a:t> Thus, by ‘bringing in’ more scholars from the Global South, Global IR seeks to meet its promise of becoming a ‘truly inclusive and universal discipline’.</a:t>
            </a:r>
            <a:endParaRPr lang="tr-TR" sz="2800" dirty="0">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817795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4B1ED6-518A-4C6B-AE38-F152BD773095}"/>
              </a:ext>
            </a:extLst>
          </p:cNvPr>
          <p:cNvSpPr>
            <a:spLocks noGrp="1"/>
          </p:cNvSpPr>
          <p:nvPr>
            <p:ph idx="1"/>
          </p:nvPr>
        </p:nvSpPr>
        <p:spPr>
          <a:xfrm>
            <a:off x="838200" y="471638"/>
            <a:ext cx="10515600" cy="5705325"/>
          </a:xfrm>
        </p:spPr>
        <p:txBody>
          <a:bodyPr>
            <a:normAutofit lnSpcReduction="10000"/>
          </a:bodyPr>
          <a:lstStyle/>
          <a:p>
            <a:pPr algn="just"/>
            <a:r>
              <a:rPr lang="en-US" sz="3200" b="1" dirty="0">
                <a:effectLst/>
                <a:latin typeface="Calibri" panose="020F0502020204030204" pitchFamily="34" charset="0"/>
                <a:ea typeface="Calibri" panose="020F0502020204030204" pitchFamily="34" charset="0"/>
                <a:cs typeface="Times New Roman" panose="02020603050405020304" pitchFamily="18" charset="0"/>
              </a:rPr>
              <a:t>To this end, several authors have suggested ways of addressing and ultimately overcoming the various gatekeeping structures that are seen as the cause of this exclusion</a:t>
            </a:r>
            <a:r>
              <a:rPr lang="tr-TR" sz="3200" b="1" dirty="0">
                <a:effectLst/>
                <a:latin typeface="Calibri" panose="020F0502020204030204" pitchFamily="34" charset="0"/>
                <a:ea typeface="Calibri" panose="020F0502020204030204" pitchFamily="34" charset="0"/>
                <a:cs typeface="Times New Roman" panose="02020603050405020304" pitchFamily="18" charset="0"/>
              </a:rPr>
              <a:t>.</a:t>
            </a:r>
          </a:p>
          <a:p>
            <a:pPr lvl="1" algn="just"/>
            <a:r>
              <a:rPr lang="tr-TR" sz="3200" dirty="0">
                <a:latin typeface="Calibri" panose="020F0502020204030204" pitchFamily="34" charset="0"/>
                <a:ea typeface="Calibri" panose="020F0502020204030204" pitchFamily="34" charset="0"/>
                <a:cs typeface="Times New Roman" panose="02020603050405020304" pitchFamily="18" charset="0"/>
              </a:rPr>
              <a:t>I</a:t>
            </a:r>
            <a:r>
              <a:rPr lang="en-US" sz="3200" dirty="0">
                <a:effectLst/>
                <a:latin typeface="Calibri" panose="020F0502020204030204" pitchFamily="34" charset="0"/>
                <a:ea typeface="Calibri" panose="020F0502020204030204" pitchFamily="34" charset="0"/>
                <a:cs typeface="Times New Roman" panose="02020603050405020304" pitchFamily="18" charset="0"/>
              </a:rPr>
              <a:t>n order to overcome language barriers, </a:t>
            </a:r>
            <a:r>
              <a:rPr lang="en-US" sz="3200" dirty="0" err="1">
                <a:effectLst/>
                <a:latin typeface="Calibri" panose="020F0502020204030204" pitchFamily="34" charset="0"/>
                <a:ea typeface="Calibri" panose="020F0502020204030204" pitchFamily="34" charset="0"/>
                <a:cs typeface="Times New Roman" panose="02020603050405020304" pitchFamily="18" charset="0"/>
              </a:rPr>
              <a:t>Shiping</a:t>
            </a:r>
            <a:r>
              <a:rPr lang="en-US" sz="3200" dirty="0">
                <a:effectLst/>
                <a:latin typeface="Calibri" panose="020F0502020204030204" pitchFamily="34" charset="0"/>
                <a:ea typeface="Calibri" panose="020F0502020204030204" pitchFamily="34" charset="0"/>
                <a:cs typeface="Times New Roman" panose="02020603050405020304" pitchFamily="18" charset="0"/>
              </a:rPr>
              <a:t> Tang, for instance, suggests that journals offer additional editorial support for non-English native speakers before they submit their articles.</a:t>
            </a:r>
            <a:endParaRPr lang="tr-TR" sz="3200" dirty="0">
              <a:latin typeface="Calibri" panose="020F0502020204030204" pitchFamily="34" charset="0"/>
              <a:ea typeface="Calibri" panose="020F0502020204030204" pitchFamily="34" charset="0"/>
              <a:cs typeface="Times New Roman" panose="02020603050405020304" pitchFamily="18" charset="0"/>
            </a:endParaRPr>
          </a:p>
          <a:p>
            <a:pPr lvl="1" algn="just"/>
            <a:r>
              <a:rPr lang="en-US" sz="3200" dirty="0">
                <a:effectLst/>
                <a:latin typeface="Calibri" panose="020F0502020204030204" pitchFamily="34" charset="0"/>
                <a:ea typeface="Calibri" panose="020F0502020204030204" pitchFamily="34" charset="0"/>
                <a:cs typeface="Times New Roman" panose="02020603050405020304" pitchFamily="18" charset="0"/>
              </a:rPr>
              <a:t> Others would like to see more support for publications in languages other than English.</a:t>
            </a:r>
            <a:endParaRPr lang="tr-TR" sz="32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r>
              <a:rPr lang="tr-TR" sz="3200" dirty="0">
                <a:latin typeface="Calibri" panose="020F0502020204030204" pitchFamily="34" charset="0"/>
                <a:ea typeface="Calibri" panose="020F0502020204030204" pitchFamily="34" charset="0"/>
                <a:cs typeface="Times New Roman" panose="02020603050405020304" pitchFamily="18" charset="0"/>
              </a:rPr>
              <a:t>S</a:t>
            </a:r>
            <a:r>
              <a:rPr lang="en-US" sz="3200" dirty="0">
                <a:effectLst/>
                <a:latin typeface="Calibri" panose="020F0502020204030204" pitchFamily="34" charset="0"/>
                <a:ea typeface="Calibri" panose="020F0502020204030204" pitchFamily="34" charset="0"/>
                <a:cs typeface="Times New Roman" panose="02020603050405020304" pitchFamily="18" charset="0"/>
              </a:rPr>
              <a:t>strengthening regional flagship journals to ‘encourage diversity in approaches and methods’ are other suggestions.</a:t>
            </a:r>
            <a:endParaRPr lang="tr-TR" sz="3200" dirty="0">
              <a:latin typeface="Calibri" panose="020F0502020204030204" pitchFamily="34" charset="0"/>
              <a:ea typeface="Calibri" panose="020F0502020204030204" pitchFamily="34" charset="0"/>
              <a:cs typeface="Times New Roman" panose="02020603050405020304" pitchFamily="18" charset="0"/>
            </a:endParaRPr>
          </a:p>
          <a:p>
            <a:pPr algn="just"/>
            <a:endParaRPr lang="fr-FR" dirty="0"/>
          </a:p>
          <a:p>
            <a:endParaRPr lang="fr-FR" dirty="0"/>
          </a:p>
        </p:txBody>
      </p:sp>
    </p:spTree>
    <p:extLst>
      <p:ext uri="{BB962C8B-B14F-4D97-AF65-F5344CB8AC3E}">
        <p14:creationId xmlns:p14="http://schemas.microsoft.com/office/powerpoint/2010/main" val="42122564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16717D-EA02-42A7-911D-3460361F2402}"/>
              </a:ext>
            </a:extLst>
          </p:cNvPr>
          <p:cNvSpPr>
            <a:spLocks noGrp="1"/>
          </p:cNvSpPr>
          <p:nvPr>
            <p:ph idx="1"/>
          </p:nvPr>
        </p:nvSpPr>
        <p:spPr>
          <a:xfrm>
            <a:off x="838200" y="741145"/>
            <a:ext cx="10515600" cy="5435818"/>
          </a:xfrm>
        </p:spPr>
        <p:txBody>
          <a:bodyPr>
            <a:normAutofit/>
          </a:bodyPr>
          <a:lstStyle/>
          <a:p>
            <a:pPr lvl="1" algn="just"/>
            <a:r>
              <a:rPr lang="en-US" sz="2800" dirty="0">
                <a:effectLst/>
                <a:latin typeface="Calibri" panose="020F0502020204030204" pitchFamily="34" charset="0"/>
                <a:ea typeface="Calibri" panose="020F0502020204030204" pitchFamily="34" charset="0"/>
                <a:cs typeface="Times New Roman" panose="02020603050405020304" pitchFamily="18" charset="0"/>
              </a:rPr>
              <a:t>New ISA</a:t>
            </a:r>
            <a:r>
              <a:rPr lang="tr-TR" sz="2800" dirty="0">
                <a:effectLst/>
                <a:latin typeface="Calibri" panose="020F0502020204030204" pitchFamily="34" charset="0"/>
                <a:ea typeface="Calibri" panose="020F0502020204030204" pitchFamily="34" charset="0"/>
                <a:cs typeface="Times New Roman" panose="02020603050405020304" pitchFamily="18" charset="0"/>
              </a:rPr>
              <a:t> (International Studies Association)</a:t>
            </a:r>
            <a:r>
              <a:rPr lang="en-US" sz="2800" dirty="0">
                <a:effectLst/>
                <a:latin typeface="Calibri" panose="020F0502020204030204" pitchFamily="34" charset="0"/>
                <a:ea typeface="Calibri" panose="020F0502020204030204" pitchFamily="34" charset="0"/>
                <a:cs typeface="Times New Roman" panose="02020603050405020304" pitchFamily="18" charset="0"/>
              </a:rPr>
              <a:t> funding schemes that support workshops with participation predominantly from the Global South and ISA conferences held in the Global South are further possible measures. </a:t>
            </a:r>
            <a:endParaRPr lang="tr-TR"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b="1" dirty="0">
                <a:effectLst/>
                <a:latin typeface="Calibri" panose="020F0502020204030204" pitchFamily="34" charset="0"/>
                <a:ea typeface="Calibri" panose="020F0502020204030204" pitchFamily="34" charset="0"/>
                <a:cs typeface="Times New Roman" panose="02020603050405020304" pitchFamily="18" charset="0"/>
              </a:rPr>
              <a:t>Apart from being based on potentially essentialist understandings of representation, these proposals seem to ignore the fact that scholars around the world work under very different conditions and have quite distinct and diverging perceptions of their own work, their role as academics in society, and their identity as IR scholars.</a:t>
            </a:r>
            <a:endParaRPr lang="tr-TR" b="1" dirty="0">
              <a:latin typeface="Calibri" panose="020F0502020204030204" pitchFamily="34" charset="0"/>
              <a:ea typeface="Calibri" panose="020F0502020204030204" pitchFamily="34" charset="0"/>
              <a:cs typeface="Times New Roman" panose="02020603050405020304" pitchFamily="18" charset="0"/>
            </a:endParaRPr>
          </a:p>
          <a:p>
            <a:pPr algn="just"/>
            <a:r>
              <a:rPr lang="en-US" b="1" dirty="0">
                <a:effectLst/>
                <a:latin typeface="Calibri" panose="020F0502020204030204" pitchFamily="34" charset="0"/>
                <a:ea typeface="Calibri" panose="020F0502020204030204" pitchFamily="34" charset="0"/>
                <a:cs typeface="Times New Roman" panose="02020603050405020304" pitchFamily="18" charset="0"/>
              </a:rPr>
              <a:t> By merely seeking to ‘bring them in’, these strategies are liable to produce no more than cosmetic change rather than a profound transformation of the way the community of IR scholars is composed. </a:t>
            </a:r>
            <a:endParaRPr lang="tr-TR"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160057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339AC-C9CE-46C1-8233-1E00A37D7A02}"/>
              </a:ext>
            </a:extLst>
          </p:cNvPr>
          <p:cNvSpPr>
            <a:spLocks noGrp="1"/>
          </p:cNvSpPr>
          <p:nvPr>
            <p:ph type="title"/>
          </p:nvPr>
        </p:nvSpPr>
        <p:spPr>
          <a:xfrm>
            <a:off x="376186" y="2424931"/>
            <a:ext cx="10515600" cy="1325563"/>
          </a:xfrm>
        </p:spPr>
        <p:txBody>
          <a:bodyPr/>
          <a:lstStyle/>
          <a:p>
            <a:pPr algn="ctr"/>
            <a:r>
              <a:rPr lang="tr-TR" b="1" dirty="0"/>
              <a:t>THANK YOU</a:t>
            </a:r>
            <a:endParaRPr lang="fr-FR" b="1" dirty="0"/>
          </a:p>
        </p:txBody>
      </p:sp>
    </p:spTree>
    <p:extLst>
      <p:ext uri="{BB962C8B-B14F-4D97-AF65-F5344CB8AC3E}">
        <p14:creationId xmlns:p14="http://schemas.microsoft.com/office/powerpoint/2010/main" val="31971006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TotalTime>
  <Words>4146</Words>
  <Application>Microsoft Office PowerPoint</Application>
  <PresentationFormat>Widescreen</PresentationFormat>
  <Paragraphs>158</Paragraphs>
  <Slides>37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Calibri</vt:lpstr>
      <vt:lpstr>Calibri Light</vt:lpstr>
      <vt:lpstr>Helvetica</vt:lpstr>
      <vt:lpstr>Wingdings</vt:lpstr>
      <vt:lpstr>Office Theme</vt:lpstr>
      <vt:lpstr>GLOBAL IR- VOICES UP</vt:lpstr>
      <vt:lpstr>Introduction</vt:lpstr>
      <vt:lpstr>Origins of IR according to western scholars</vt:lpstr>
      <vt:lpstr>PowerPoint Presentation</vt:lpstr>
      <vt:lpstr>PowerPoint Presentation</vt:lpstr>
      <vt:lpstr>Why is the west dominating IR?</vt:lpstr>
      <vt:lpstr>PowerPoint Presentation</vt:lpstr>
      <vt:lpstr>Ideas of Global IR Paradigm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Different positions of Global IR Scholars</vt:lpstr>
      <vt:lpstr>PowerPoint Presentation</vt:lpstr>
      <vt:lpstr>PowerPoint Presentation</vt:lpstr>
      <vt:lpstr>PowerPoint Presentation</vt:lpstr>
      <vt:lpstr>PowerPoint Presentation</vt:lpstr>
      <vt:lpstr>PowerPoint Presentation</vt:lpstr>
      <vt:lpstr> Challenges of global IR </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IR- VOICES UP</dc:title>
  <dc:creator>Samiratou DIPAMA</dc:creator>
  <cp:lastModifiedBy>Samiratou DIPAMA</cp:lastModifiedBy>
  <cp:revision>24</cp:revision>
  <dcterms:created xsi:type="dcterms:W3CDTF">2023-09-20T15:06:59Z</dcterms:created>
  <dcterms:modified xsi:type="dcterms:W3CDTF">2023-11-05T12:33:12Z</dcterms:modified>
</cp:coreProperties>
</file>