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94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12188952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188952" y="0"/>
                </a:lnTo>
                <a:lnTo>
                  <a:pt x="12188952" y="6857999"/>
                </a:lnTo>
                <a:close/>
              </a:path>
            </a:pathLst>
          </a:custGeom>
          <a:solidFill>
            <a:srgbClr val="B2242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425267" y="3681412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57" y="0"/>
                </a:moveTo>
                <a:lnTo>
                  <a:pt x="0" y="3176586"/>
                </a:lnTo>
              </a:path>
            </a:pathLst>
          </a:custGeom>
          <a:ln w="952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9181476" y="0"/>
            <a:ext cx="3007360" cy="6858000"/>
          </a:xfrm>
          <a:custGeom>
            <a:avLst/>
            <a:gdLst/>
            <a:ahLst/>
            <a:cxnLst/>
            <a:rect l="l" t="t" r="r" b="b"/>
            <a:pathLst>
              <a:path w="3007359" h="6858000">
                <a:moveTo>
                  <a:pt x="3007349" y="6857999"/>
                </a:moveTo>
                <a:lnTo>
                  <a:pt x="0" y="6857999"/>
                </a:lnTo>
                <a:lnTo>
                  <a:pt x="2043009" y="0"/>
                </a:lnTo>
                <a:lnTo>
                  <a:pt x="3007349" y="0"/>
                </a:lnTo>
                <a:lnTo>
                  <a:pt x="3007349" y="6857999"/>
                </a:lnTo>
                <a:close/>
              </a:path>
            </a:pathLst>
          </a:custGeom>
          <a:solidFill>
            <a:srgbClr val="000000">
              <a:alpha val="29803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9604934" y="0"/>
            <a:ext cx="2587625" cy="6858000"/>
          </a:xfrm>
          <a:custGeom>
            <a:avLst/>
            <a:gdLst/>
            <a:ahLst/>
            <a:cxnLst/>
            <a:rect l="l" t="t" r="r" b="b"/>
            <a:pathLst>
              <a:path w="2587625" h="6858000">
                <a:moveTo>
                  <a:pt x="2587066" y="6857999"/>
                </a:moveTo>
                <a:lnTo>
                  <a:pt x="1207967" y="6857999"/>
                </a:lnTo>
                <a:lnTo>
                  <a:pt x="0" y="0"/>
                </a:lnTo>
                <a:lnTo>
                  <a:pt x="2587066" y="0"/>
                </a:lnTo>
                <a:lnTo>
                  <a:pt x="2587066" y="6857999"/>
                </a:lnTo>
                <a:close/>
              </a:path>
            </a:pathLst>
          </a:custGeom>
          <a:solidFill>
            <a:srgbClr val="000000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8932332" y="3047999"/>
            <a:ext cx="3260090" cy="3810000"/>
          </a:xfrm>
          <a:custGeom>
            <a:avLst/>
            <a:gdLst/>
            <a:ahLst/>
            <a:cxnLst/>
            <a:rect l="l" t="t" r="r" b="b"/>
            <a:pathLst>
              <a:path w="3260090" h="3810000">
                <a:moveTo>
                  <a:pt x="3259667" y="3809999"/>
                </a:moveTo>
                <a:lnTo>
                  <a:pt x="0" y="3809999"/>
                </a:lnTo>
                <a:lnTo>
                  <a:pt x="3259667" y="0"/>
                </a:lnTo>
                <a:lnTo>
                  <a:pt x="3259667" y="3809999"/>
                </a:lnTo>
                <a:close/>
              </a:path>
            </a:pathLst>
          </a:custGeom>
          <a:solidFill>
            <a:srgbClr val="B2242B">
              <a:alpha val="71763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9337546" y="0"/>
            <a:ext cx="2851785" cy="6858000"/>
          </a:xfrm>
          <a:custGeom>
            <a:avLst/>
            <a:gdLst/>
            <a:ahLst/>
            <a:cxnLst/>
            <a:rect l="l" t="t" r="r" b="b"/>
            <a:pathLst>
              <a:path w="2851784" h="6858000">
                <a:moveTo>
                  <a:pt x="2851279" y="6857999"/>
                </a:moveTo>
                <a:lnTo>
                  <a:pt x="2467704" y="6857999"/>
                </a:lnTo>
                <a:lnTo>
                  <a:pt x="0" y="0"/>
                </a:lnTo>
                <a:lnTo>
                  <a:pt x="2851279" y="0"/>
                </a:lnTo>
                <a:lnTo>
                  <a:pt x="2851279" y="6857999"/>
                </a:lnTo>
                <a:close/>
              </a:path>
            </a:pathLst>
          </a:custGeom>
          <a:solidFill>
            <a:srgbClr val="851A20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0898730" y="0"/>
            <a:ext cx="1290320" cy="6858000"/>
          </a:xfrm>
          <a:custGeom>
            <a:avLst/>
            <a:gdLst/>
            <a:ahLst/>
            <a:cxnLst/>
            <a:rect l="l" t="t" r="r" b="b"/>
            <a:pathLst>
              <a:path w="1290320" h="6858000">
                <a:moveTo>
                  <a:pt x="1290094" y="6857999"/>
                </a:moveTo>
                <a:lnTo>
                  <a:pt x="0" y="6857999"/>
                </a:lnTo>
                <a:lnTo>
                  <a:pt x="1018477" y="0"/>
                </a:lnTo>
                <a:lnTo>
                  <a:pt x="1290094" y="0"/>
                </a:lnTo>
                <a:lnTo>
                  <a:pt x="1290094" y="6857999"/>
                </a:lnTo>
                <a:close/>
              </a:path>
            </a:pathLst>
          </a:custGeom>
          <a:solidFill>
            <a:srgbClr val="666666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10940367" y="0"/>
            <a:ext cx="1249045" cy="6858000"/>
          </a:xfrm>
          <a:custGeom>
            <a:avLst/>
            <a:gdLst/>
            <a:ahLst/>
            <a:cxnLst/>
            <a:rect l="l" t="t" r="r" b="b"/>
            <a:pathLst>
              <a:path w="1249045" h="6858000">
                <a:moveTo>
                  <a:pt x="1248457" y="6857999"/>
                </a:moveTo>
                <a:lnTo>
                  <a:pt x="1108014" y="6857999"/>
                </a:lnTo>
                <a:lnTo>
                  <a:pt x="0" y="0"/>
                </a:lnTo>
                <a:lnTo>
                  <a:pt x="1248457" y="0"/>
                </a:lnTo>
                <a:lnTo>
                  <a:pt x="1248457" y="6857999"/>
                </a:lnTo>
                <a:close/>
              </a:path>
            </a:pathLst>
          </a:custGeom>
          <a:solidFill>
            <a:srgbClr val="000000">
              <a:alpha val="6470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10371665" y="3589867"/>
            <a:ext cx="1817370" cy="3268345"/>
          </a:xfrm>
          <a:custGeom>
            <a:avLst/>
            <a:gdLst/>
            <a:ahLst/>
            <a:cxnLst/>
            <a:rect l="l" t="t" r="r" b="b"/>
            <a:pathLst>
              <a:path w="1817370" h="3268345">
                <a:moveTo>
                  <a:pt x="1817159" y="3268132"/>
                </a:moveTo>
                <a:lnTo>
                  <a:pt x="0" y="3268132"/>
                </a:lnTo>
                <a:lnTo>
                  <a:pt x="1817159" y="0"/>
                </a:lnTo>
                <a:lnTo>
                  <a:pt x="1817159" y="3268132"/>
                </a:lnTo>
                <a:close/>
              </a:path>
            </a:pathLst>
          </a:custGeom>
          <a:solidFill>
            <a:srgbClr val="00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0" y="4013200"/>
            <a:ext cx="448945" cy="2844800"/>
          </a:xfrm>
          <a:custGeom>
            <a:avLst/>
            <a:gdLst/>
            <a:ahLst/>
            <a:cxnLst/>
            <a:rect l="l" t="t" r="r" b="b"/>
            <a:pathLst>
              <a:path w="448945" h="2844800">
                <a:moveTo>
                  <a:pt x="448732" y="2844799"/>
                </a:moveTo>
                <a:lnTo>
                  <a:pt x="0" y="2844799"/>
                </a:lnTo>
                <a:lnTo>
                  <a:pt x="0" y="0"/>
                </a:lnTo>
                <a:lnTo>
                  <a:pt x="448732" y="2844799"/>
                </a:lnTo>
                <a:close/>
              </a:path>
            </a:pathLst>
          </a:custGeom>
          <a:solidFill>
            <a:srgbClr val="000000">
              <a:alpha val="84704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" name="bg 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3512" y="434340"/>
            <a:ext cx="11364976" cy="6024880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477012" y="480059"/>
            <a:ext cx="11238230" cy="5897880"/>
          </a:xfrm>
          <a:custGeom>
            <a:avLst/>
            <a:gdLst/>
            <a:ahLst/>
            <a:cxnLst/>
            <a:rect l="l" t="t" r="r" b="b"/>
            <a:pathLst>
              <a:path w="11238230" h="5897880">
                <a:moveTo>
                  <a:pt x="11237976" y="5897879"/>
                </a:moveTo>
                <a:lnTo>
                  <a:pt x="0" y="5897879"/>
                </a:lnTo>
                <a:lnTo>
                  <a:pt x="0" y="0"/>
                </a:lnTo>
                <a:lnTo>
                  <a:pt x="11237976" y="0"/>
                </a:lnTo>
                <a:lnTo>
                  <a:pt x="11237976" y="58978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425267" y="0"/>
            <a:ext cx="4763770" cy="6858000"/>
          </a:xfrm>
          <a:custGeom>
            <a:avLst/>
            <a:gdLst/>
            <a:ahLst/>
            <a:cxnLst/>
            <a:rect l="l" t="t" r="r" b="b"/>
            <a:pathLst>
              <a:path w="4763770" h="6858000">
                <a:moveTo>
                  <a:pt x="1945744" y="0"/>
                </a:moveTo>
                <a:lnTo>
                  <a:pt x="3164944" y="6857999"/>
                </a:lnTo>
              </a:path>
              <a:path w="4763770" h="6858000">
                <a:moveTo>
                  <a:pt x="4763557" y="3681412"/>
                </a:moveTo>
                <a:lnTo>
                  <a:pt x="0" y="68579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9181476" y="0"/>
            <a:ext cx="3007360" cy="6858000"/>
          </a:xfrm>
          <a:custGeom>
            <a:avLst/>
            <a:gdLst/>
            <a:ahLst/>
            <a:cxnLst/>
            <a:rect l="l" t="t" r="r" b="b"/>
            <a:pathLst>
              <a:path w="3007359" h="6858000">
                <a:moveTo>
                  <a:pt x="3007349" y="6857999"/>
                </a:moveTo>
                <a:lnTo>
                  <a:pt x="0" y="6857999"/>
                </a:lnTo>
                <a:lnTo>
                  <a:pt x="2043009" y="0"/>
                </a:lnTo>
                <a:lnTo>
                  <a:pt x="3007349" y="0"/>
                </a:lnTo>
                <a:lnTo>
                  <a:pt x="3007349" y="6857999"/>
                </a:lnTo>
                <a:close/>
              </a:path>
            </a:pathLst>
          </a:custGeom>
          <a:solidFill>
            <a:srgbClr val="000000">
              <a:alpha val="3568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9604934" y="0"/>
            <a:ext cx="2587625" cy="6858000"/>
          </a:xfrm>
          <a:custGeom>
            <a:avLst/>
            <a:gdLst/>
            <a:ahLst/>
            <a:cxnLst/>
            <a:rect l="l" t="t" r="r" b="b"/>
            <a:pathLst>
              <a:path w="2587625" h="6858000">
                <a:moveTo>
                  <a:pt x="2587066" y="6857999"/>
                </a:moveTo>
                <a:lnTo>
                  <a:pt x="1207967" y="6857999"/>
                </a:lnTo>
                <a:lnTo>
                  <a:pt x="0" y="0"/>
                </a:lnTo>
                <a:lnTo>
                  <a:pt x="2587066" y="0"/>
                </a:lnTo>
                <a:lnTo>
                  <a:pt x="2587066" y="6857999"/>
                </a:lnTo>
                <a:close/>
              </a:path>
            </a:pathLst>
          </a:custGeom>
          <a:solidFill>
            <a:srgbClr val="000000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8932332" y="3048000"/>
            <a:ext cx="3260090" cy="3810000"/>
          </a:xfrm>
          <a:custGeom>
            <a:avLst/>
            <a:gdLst/>
            <a:ahLst/>
            <a:cxnLst/>
            <a:rect l="l" t="t" r="r" b="b"/>
            <a:pathLst>
              <a:path w="3260090" h="3810000">
                <a:moveTo>
                  <a:pt x="3259667" y="3809999"/>
                </a:moveTo>
                <a:lnTo>
                  <a:pt x="0" y="3809999"/>
                </a:lnTo>
                <a:lnTo>
                  <a:pt x="3259667" y="0"/>
                </a:lnTo>
                <a:lnTo>
                  <a:pt x="3259667" y="3809999"/>
                </a:lnTo>
                <a:close/>
              </a:path>
            </a:pathLst>
          </a:custGeom>
          <a:solidFill>
            <a:srgbClr val="000000">
              <a:alpha val="6588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9337546" y="0"/>
            <a:ext cx="2851785" cy="6858000"/>
          </a:xfrm>
          <a:custGeom>
            <a:avLst/>
            <a:gdLst/>
            <a:ahLst/>
            <a:cxnLst/>
            <a:rect l="l" t="t" r="r" b="b"/>
            <a:pathLst>
              <a:path w="2851784" h="6858000">
                <a:moveTo>
                  <a:pt x="2851279" y="6857999"/>
                </a:moveTo>
                <a:lnTo>
                  <a:pt x="2467704" y="6857999"/>
                </a:lnTo>
                <a:lnTo>
                  <a:pt x="0" y="0"/>
                </a:lnTo>
                <a:lnTo>
                  <a:pt x="2851279" y="0"/>
                </a:lnTo>
                <a:lnTo>
                  <a:pt x="2851279" y="6857999"/>
                </a:lnTo>
                <a:close/>
              </a:path>
            </a:pathLst>
          </a:custGeom>
          <a:solidFill>
            <a:srgbClr val="000000">
              <a:alpha val="49803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10898730" y="0"/>
            <a:ext cx="1290320" cy="6858000"/>
          </a:xfrm>
          <a:custGeom>
            <a:avLst/>
            <a:gdLst/>
            <a:ahLst/>
            <a:cxnLst/>
            <a:rect l="l" t="t" r="r" b="b"/>
            <a:pathLst>
              <a:path w="1290320" h="6858000">
                <a:moveTo>
                  <a:pt x="1290094" y="6857999"/>
                </a:moveTo>
                <a:lnTo>
                  <a:pt x="0" y="6857999"/>
                </a:lnTo>
                <a:lnTo>
                  <a:pt x="1018477" y="0"/>
                </a:lnTo>
                <a:lnTo>
                  <a:pt x="1290094" y="0"/>
                </a:lnTo>
                <a:lnTo>
                  <a:pt x="1290094" y="6857999"/>
                </a:lnTo>
                <a:close/>
              </a:path>
            </a:pathLst>
          </a:custGeom>
          <a:solidFill>
            <a:srgbClr val="B2242B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0940367" y="0"/>
            <a:ext cx="1249045" cy="6858000"/>
          </a:xfrm>
          <a:custGeom>
            <a:avLst/>
            <a:gdLst/>
            <a:ahLst/>
            <a:cxnLst/>
            <a:rect l="l" t="t" r="r" b="b"/>
            <a:pathLst>
              <a:path w="1249045" h="6858000">
                <a:moveTo>
                  <a:pt x="1248457" y="6857999"/>
                </a:moveTo>
                <a:lnTo>
                  <a:pt x="1108014" y="6857999"/>
                </a:lnTo>
                <a:lnTo>
                  <a:pt x="0" y="0"/>
                </a:lnTo>
                <a:lnTo>
                  <a:pt x="1248457" y="0"/>
                </a:lnTo>
                <a:lnTo>
                  <a:pt x="1248457" y="6857999"/>
                </a:lnTo>
                <a:close/>
              </a:path>
            </a:pathLst>
          </a:custGeom>
          <a:solidFill>
            <a:srgbClr val="851A2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10371665" y="3589867"/>
            <a:ext cx="1817370" cy="3268345"/>
          </a:xfrm>
          <a:custGeom>
            <a:avLst/>
            <a:gdLst/>
            <a:ahLst/>
            <a:cxnLst/>
            <a:rect l="l" t="t" r="r" b="b"/>
            <a:pathLst>
              <a:path w="1817370" h="3268345">
                <a:moveTo>
                  <a:pt x="1817159" y="3268132"/>
                </a:moveTo>
                <a:lnTo>
                  <a:pt x="0" y="3268132"/>
                </a:lnTo>
                <a:lnTo>
                  <a:pt x="1817159" y="0"/>
                </a:lnTo>
                <a:lnTo>
                  <a:pt x="1817159" y="3268132"/>
                </a:lnTo>
                <a:close/>
              </a:path>
            </a:pathLst>
          </a:custGeom>
          <a:solidFill>
            <a:srgbClr val="000000">
              <a:alpha val="6588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0" y="4013200"/>
            <a:ext cx="448945" cy="2844800"/>
          </a:xfrm>
          <a:custGeom>
            <a:avLst/>
            <a:gdLst/>
            <a:ahLst/>
            <a:cxnLst/>
            <a:rect l="l" t="t" r="r" b="b"/>
            <a:pathLst>
              <a:path w="448945" h="2844800">
                <a:moveTo>
                  <a:pt x="448732" y="2844799"/>
                </a:moveTo>
                <a:lnTo>
                  <a:pt x="0" y="2844799"/>
                </a:lnTo>
                <a:lnTo>
                  <a:pt x="0" y="0"/>
                </a:lnTo>
                <a:lnTo>
                  <a:pt x="448732" y="2844799"/>
                </a:lnTo>
                <a:close/>
              </a:path>
            </a:pathLst>
          </a:custGeom>
          <a:solidFill>
            <a:srgbClr val="000000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71499" y="2509409"/>
            <a:ext cx="10449001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4728" y="2176845"/>
            <a:ext cx="10782543" cy="3108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63600" cy="5690235"/>
          </a:xfrm>
          <a:custGeom>
            <a:avLst/>
            <a:gdLst/>
            <a:ahLst/>
            <a:cxnLst/>
            <a:rect l="l" t="t" r="r" b="b"/>
            <a:pathLst>
              <a:path w="863600" h="5690235">
                <a:moveTo>
                  <a:pt x="0" y="5690205"/>
                </a:moveTo>
                <a:lnTo>
                  <a:pt x="0" y="605"/>
                </a:lnTo>
                <a:lnTo>
                  <a:pt x="61714" y="0"/>
                </a:lnTo>
                <a:lnTo>
                  <a:pt x="863599" y="0"/>
                </a:lnTo>
                <a:lnTo>
                  <a:pt x="863599" y="9072"/>
                </a:lnTo>
                <a:lnTo>
                  <a:pt x="0" y="5690205"/>
                </a:lnTo>
                <a:close/>
              </a:path>
            </a:pathLst>
          </a:custGeom>
          <a:solidFill>
            <a:srgbClr val="000000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7420505" y="0"/>
            <a:ext cx="4773295" cy="6867525"/>
            <a:chOff x="7420505" y="0"/>
            <a:chExt cx="4773295" cy="6867525"/>
          </a:xfrm>
        </p:grpSpPr>
        <p:sp>
          <p:nvSpPr>
            <p:cNvPr id="4" name="object 4"/>
            <p:cNvSpPr/>
            <p:nvPr/>
          </p:nvSpPr>
          <p:spPr>
            <a:xfrm>
              <a:off x="7425267" y="0"/>
              <a:ext cx="4763770" cy="6858000"/>
            </a:xfrm>
            <a:custGeom>
              <a:avLst/>
              <a:gdLst/>
              <a:ahLst/>
              <a:cxnLst/>
              <a:rect l="l" t="t" r="r" b="b"/>
              <a:pathLst>
                <a:path w="4763770" h="6858000">
                  <a:moveTo>
                    <a:pt x="1945744" y="0"/>
                  </a:moveTo>
                  <a:lnTo>
                    <a:pt x="3164944" y="6857999"/>
                  </a:lnTo>
                </a:path>
                <a:path w="4763770" h="6858000">
                  <a:moveTo>
                    <a:pt x="4763557" y="3681412"/>
                  </a:moveTo>
                  <a:lnTo>
                    <a:pt x="0" y="6857999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181476" y="0"/>
              <a:ext cx="3007360" cy="6858000"/>
            </a:xfrm>
            <a:custGeom>
              <a:avLst/>
              <a:gdLst/>
              <a:ahLst/>
              <a:cxnLst/>
              <a:rect l="l" t="t" r="r" b="b"/>
              <a:pathLst>
                <a:path w="3007359" h="6858000">
                  <a:moveTo>
                    <a:pt x="3007349" y="6857999"/>
                  </a:moveTo>
                  <a:lnTo>
                    <a:pt x="0" y="6857999"/>
                  </a:lnTo>
                  <a:lnTo>
                    <a:pt x="2043009" y="0"/>
                  </a:lnTo>
                  <a:lnTo>
                    <a:pt x="3007349" y="0"/>
                  </a:lnTo>
                  <a:lnTo>
                    <a:pt x="3007349" y="6857999"/>
                  </a:lnTo>
                  <a:close/>
                </a:path>
              </a:pathLst>
            </a:custGeom>
            <a:solidFill>
              <a:srgbClr val="000000">
                <a:alpha val="3568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604934" y="0"/>
              <a:ext cx="2587625" cy="6858000"/>
            </a:xfrm>
            <a:custGeom>
              <a:avLst/>
              <a:gdLst/>
              <a:ahLst/>
              <a:cxnLst/>
              <a:rect l="l" t="t" r="r" b="b"/>
              <a:pathLst>
                <a:path w="2587625" h="6858000">
                  <a:moveTo>
                    <a:pt x="2587066" y="6857999"/>
                  </a:moveTo>
                  <a:lnTo>
                    <a:pt x="1207967" y="6857999"/>
                  </a:lnTo>
                  <a:lnTo>
                    <a:pt x="0" y="0"/>
                  </a:lnTo>
                  <a:lnTo>
                    <a:pt x="2587066" y="0"/>
                  </a:lnTo>
                  <a:lnTo>
                    <a:pt x="2587066" y="6857999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932332" y="3048000"/>
              <a:ext cx="3260090" cy="3810000"/>
            </a:xfrm>
            <a:custGeom>
              <a:avLst/>
              <a:gdLst/>
              <a:ahLst/>
              <a:cxnLst/>
              <a:rect l="l" t="t" r="r" b="b"/>
              <a:pathLst>
                <a:path w="3260090" h="3810000">
                  <a:moveTo>
                    <a:pt x="3259667" y="3809999"/>
                  </a:moveTo>
                  <a:lnTo>
                    <a:pt x="0" y="3809999"/>
                  </a:lnTo>
                  <a:lnTo>
                    <a:pt x="3259667" y="0"/>
                  </a:lnTo>
                  <a:lnTo>
                    <a:pt x="3259667" y="3809999"/>
                  </a:lnTo>
                  <a:close/>
                </a:path>
              </a:pathLst>
            </a:custGeom>
            <a:solidFill>
              <a:srgbClr val="000000">
                <a:alpha val="6588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9337546" y="0"/>
              <a:ext cx="2851785" cy="6858000"/>
            </a:xfrm>
            <a:custGeom>
              <a:avLst/>
              <a:gdLst/>
              <a:ahLst/>
              <a:cxnLst/>
              <a:rect l="l" t="t" r="r" b="b"/>
              <a:pathLst>
                <a:path w="2851784" h="6858000">
                  <a:moveTo>
                    <a:pt x="2851279" y="6857999"/>
                  </a:moveTo>
                  <a:lnTo>
                    <a:pt x="2467704" y="6857999"/>
                  </a:lnTo>
                  <a:lnTo>
                    <a:pt x="0" y="0"/>
                  </a:lnTo>
                  <a:lnTo>
                    <a:pt x="2851279" y="0"/>
                  </a:lnTo>
                  <a:lnTo>
                    <a:pt x="2851279" y="6857999"/>
                  </a:lnTo>
                  <a:close/>
                </a:path>
              </a:pathLst>
            </a:custGeom>
            <a:solidFill>
              <a:srgbClr val="000000">
                <a:alpha val="4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0898730" y="0"/>
              <a:ext cx="1290320" cy="6858000"/>
            </a:xfrm>
            <a:custGeom>
              <a:avLst/>
              <a:gdLst/>
              <a:ahLst/>
              <a:cxnLst/>
              <a:rect l="l" t="t" r="r" b="b"/>
              <a:pathLst>
                <a:path w="1290320" h="6858000">
                  <a:moveTo>
                    <a:pt x="1290094" y="6857999"/>
                  </a:moveTo>
                  <a:lnTo>
                    <a:pt x="0" y="6857999"/>
                  </a:lnTo>
                  <a:lnTo>
                    <a:pt x="1018477" y="0"/>
                  </a:lnTo>
                  <a:lnTo>
                    <a:pt x="1290094" y="0"/>
                  </a:lnTo>
                  <a:lnTo>
                    <a:pt x="1290094" y="6857999"/>
                  </a:lnTo>
                  <a:close/>
                </a:path>
              </a:pathLst>
            </a:custGeom>
            <a:solidFill>
              <a:srgbClr val="B2242B">
                <a:alpha val="6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0940367" y="0"/>
              <a:ext cx="1249045" cy="6858000"/>
            </a:xfrm>
            <a:custGeom>
              <a:avLst/>
              <a:gdLst/>
              <a:ahLst/>
              <a:cxnLst/>
              <a:rect l="l" t="t" r="r" b="b"/>
              <a:pathLst>
                <a:path w="1249045" h="6858000">
                  <a:moveTo>
                    <a:pt x="1248457" y="6857999"/>
                  </a:moveTo>
                  <a:lnTo>
                    <a:pt x="1108014" y="6857999"/>
                  </a:lnTo>
                  <a:lnTo>
                    <a:pt x="0" y="0"/>
                  </a:lnTo>
                  <a:lnTo>
                    <a:pt x="1248457" y="0"/>
                  </a:lnTo>
                  <a:lnTo>
                    <a:pt x="1248457" y="6857999"/>
                  </a:lnTo>
                  <a:close/>
                </a:path>
              </a:pathLst>
            </a:custGeom>
            <a:solidFill>
              <a:srgbClr val="851A20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0371665" y="3589867"/>
              <a:ext cx="1817370" cy="3268345"/>
            </a:xfrm>
            <a:custGeom>
              <a:avLst/>
              <a:gdLst/>
              <a:ahLst/>
              <a:cxnLst/>
              <a:rect l="l" t="t" r="r" b="b"/>
              <a:pathLst>
                <a:path w="1817370" h="3268345">
                  <a:moveTo>
                    <a:pt x="1817159" y="3268132"/>
                  </a:moveTo>
                  <a:lnTo>
                    <a:pt x="0" y="3268132"/>
                  </a:lnTo>
                  <a:lnTo>
                    <a:pt x="1817159" y="0"/>
                  </a:lnTo>
                  <a:lnTo>
                    <a:pt x="1817159" y="3268132"/>
                  </a:lnTo>
                  <a:close/>
                </a:path>
              </a:pathLst>
            </a:custGeom>
            <a:solidFill>
              <a:srgbClr val="000000">
                <a:alpha val="65881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415173" y="2477592"/>
            <a:ext cx="6859905" cy="1007110"/>
          </a:xfrm>
          <a:prstGeom prst="rect"/>
        </p:spPr>
        <p:txBody>
          <a:bodyPr wrap="square" lIns="0" tIns="128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dirty="0" sz="3200" spc="-5">
                <a:solidFill>
                  <a:srgbClr val="B2242B"/>
                </a:solidFill>
              </a:rPr>
              <a:t>Global</a:t>
            </a:r>
            <a:r>
              <a:rPr dirty="0" sz="3200" spc="-25">
                <a:solidFill>
                  <a:srgbClr val="B2242B"/>
                </a:solidFill>
              </a:rPr>
              <a:t> </a:t>
            </a:r>
            <a:r>
              <a:rPr dirty="0" sz="3200" spc="-5">
                <a:solidFill>
                  <a:srgbClr val="B2242B"/>
                </a:solidFill>
              </a:rPr>
              <a:t>International</a:t>
            </a:r>
            <a:r>
              <a:rPr dirty="0" sz="3200" spc="-25">
                <a:solidFill>
                  <a:srgbClr val="B2242B"/>
                </a:solidFill>
              </a:rPr>
              <a:t> </a:t>
            </a:r>
            <a:r>
              <a:rPr dirty="0" sz="3200" spc="-5">
                <a:solidFill>
                  <a:srgbClr val="B2242B"/>
                </a:solidFill>
              </a:rPr>
              <a:t>Relations</a:t>
            </a:r>
            <a:r>
              <a:rPr dirty="0" sz="3200" spc="-25">
                <a:solidFill>
                  <a:srgbClr val="B2242B"/>
                </a:solidFill>
              </a:rPr>
              <a:t> </a:t>
            </a:r>
            <a:r>
              <a:rPr dirty="0" sz="3200" spc="-5">
                <a:solidFill>
                  <a:srgbClr val="B2242B"/>
                </a:solidFill>
              </a:rPr>
              <a:t>and</a:t>
            </a:r>
            <a:r>
              <a:rPr dirty="0" sz="3200" spc="-25">
                <a:solidFill>
                  <a:srgbClr val="B2242B"/>
                </a:solidFill>
              </a:rPr>
              <a:t> </a:t>
            </a:r>
            <a:r>
              <a:rPr dirty="0" sz="3200" spc="-5">
                <a:solidFill>
                  <a:srgbClr val="B2242B"/>
                </a:solidFill>
              </a:rPr>
              <a:t>EU</a:t>
            </a:r>
            <a:endParaRPr sz="3200"/>
          </a:p>
          <a:p>
            <a:pPr marL="1786889">
              <a:lnSpc>
                <a:spcPct val="100000"/>
              </a:lnSpc>
              <a:spcBef>
                <a:spcPts val="575"/>
              </a:spcBef>
            </a:pPr>
            <a:r>
              <a:rPr dirty="0" sz="2000" spc="-5">
                <a:solidFill>
                  <a:srgbClr val="7F7F7F"/>
                </a:solidFill>
              </a:rPr>
              <a:t>Week</a:t>
            </a:r>
            <a:r>
              <a:rPr dirty="0" sz="2000" spc="-20">
                <a:solidFill>
                  <a:srgbClr val="7F7F7F"/>
                </a:solidFill>
              </a:rPr>
              <a:t> </a:t>
            </a:r>
            <a:r>
              <a:rPr dirty="0" sz="2000">
                <a:solidFill>
                  <a:srgbClr val="7F7F7F"/>
                </a:solidFill>
              </a:rPr>
              <a:t>4</a:t>
            </a:r>
            <a:r>
              <a:rPr dirty="0" sz="2000" spc="-20">
                <a:solidFill>
                  <a:srgbClr val="7F7F7F"/>
                </a:solidFill>
              </a:rPr>
              <a:t> </a:t>
            </a:r>
            <a:r>
              <a:rPr dirty="0" sz="2000">
                <a:solidFill>
                  <a:srgbClr val="7F7F7F"/>
                </a:solidFill>
              </a:rPr>
              <a:t>–</a:t>
            </a:r>
            <a:r>
              <a:rPr dirty="0" sz="2000" spc="-15">
                <a:solidFill>
                  <a:srgbClr val="7F7F7F"/>
                </a:solidFill>
              </a:rPr>
              <a:t> </a:t>
            </a:r>
            <a:r>
              <a:rPr dirty="0" sz="2000" spc="-5">
                <a:solidFill>
                  <a:srgbClr val="7F7F7F"/>
                </a:solidFill>
              </a:rPr>
              <a:t>Pluralism</a:t>
            </a:r>
            <a:r>
              <a:rPr dirty="0" sz="2000" spc="-20">
                <a:solidFill>
                  <a:srgbClr val="7F7F7F"/>
                </a:solidFill>
              </a:rPr>
              <a:t> </a:t>
            </a:r>
            <a:r>
              <a:rPr dirty="0" sz="2000" spc="-5">
                <a:solidFill>
                  <a:srgbClr val="7F7F7F"/>
                </a:solidFill>
              </a:rPr>
              <a:t>and</a:t>
            </a:r>
            <a:r>
              <a:rPr dirty="0" sz="2000" spc="-20">
                <a:solidFill>
                  <a:srgbClr val="7F7F7F"/>
                </a:solidFill>
              </a:rPr>
              <a:t> </a:t>
            </a:r>
            <a:r>
              <a:rPr dirty="0" sz="2000" spc="-5">
                <a:solidFill>
                  <a:srgbClr val="7F7F7F"/>
                </a:solidFill>
              </a:rPr>
              <a:t>International</a:t>
            </a:r>
            <a:r>
              <a:rPr dirty="0" sz="2000" spc="-15">
                <a:solidFill>
                  <a:srgbClr val="7F7F7F"/>
                </a:solidFill>
              </a:rPr>
              <a:t> </a:t>
            </a:r>
            <a:r>
              <a:rPr dirty="0" sz="2000" spc="-5">
                <a:solidFill>
                  <a:srgbClr val="7F7F7F"/>
                </a:solidFill>
              </a:rPr>
              <a:t>Society</a:t>
            </a:r>
            <a:endParaRPr sz="2000"/>
          </a:p>
        </p:txBody>
      </p:sp>
      <p:sp>
        <p:nvSpPr>
          <p:cNvPr id="13" name="object 13"/>
          <p:cNvSpPr txBox="1"/>
          <p:nvPr/>
        </p:nvSpPr>
        <p:spPr>
          <a:xfrm>
            <a:off x="6301910" y="4503604"/>
            <a:ext cx="2548890" cy="68834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1650" spc="10">
                <a:latin typeface="Trebuchet MS"/>
                <a:cs typeface="Trebuchet MS"/>
              </a:rPr>
              <a:t>Ahmet</a:t>
            </a:r>
            <a:r>
              <a:rPr dirty="0" sz="1650" spc="-40">
                <a:latin typeface="Trebuchet MS"/>
                <a:cs typeface="Trebuchet MS"/>
              </a:rPr>
              <a:t> </a:t>
            </a:r>
            <a:r>
              <a:rPr dirty="0" sz="1650" spc="5">
                <a:latin typeface="Trebuchet MS"/>
                <a:cs typeface="Trebuchet MS"/>
              </a:rPr>
              <a:t>Tüzgen</a:t>
            </a:r>
            <a:endParaRPr sz="1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650" spc="5">
                <a:latin typeface="Trebuchet MS"/>
                <a:cs typeface="Trebuchet MS"/>
              </a:rPr>
              <a:t>University</a:t>
            </a:r>
            <a:r>
              <a:rPr dirty="0" sz="1650" spc="-20">
                <a:latin typeface="Trebuchet MS"/>
                <a:cs typeface="Trebuchet MS"/>
              </a:rPr>
              <a:t> </a:t>
            </a:r>
            <a:r>
              <a:rPr dirty="0" sz="1650" spc="5">
                <a:latin typeface="Trebuchet MS"/>
                <a:cs typeface="Trebuchet MS"/>
              </a:rPr>
              <a:t>of</a:t>
            </a:r>
            <a:r>
              <a:rPr dirty="0" sz="1650" spc="-20">
                <a:latin typeface="Trebuchet MS"/>
                <a:cs typeface="Trebuchet MS"/>
              </a:rPr>
              <a:t> </a:t>
            </a:r>
            <a:r>
              <a:rPr dirty="0" sz="1650" spc="5">
                <a:latin typeface="Trebuchet MS"/>
                <a:cs typeface="Trebuchet MS"/>
              </a:rPr>
              <a:t>Southampton</a:t>
            </a:r>
            <a:endParaRPr sz="16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358" y="616711"/>
            <a:ext cx="369316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>
                <a:solidFill>
                  <a:srgbClr val="B2242B"/>
                </a:solidFill>
              </a:rPr>
              <a:t>Ana</a:t>
            </a:r>
            <a:r>
              <a:rPr dirty="0" sz="3600" spc="-50">
                <a:solidFill>
                  <a:srgbClr val="B2242B"/>
                </a:solidFill>
              </a:rPr>
              <a:t> </a:t>
            </a:r>
            <a:r>
              <a:rPr dirty="0" sz="3600" spc="-10">
                <a:solidFill>
                  <a:srgbClr val="B2242B"/>
                </a:solidFill>
              </a:rPr>
              <a:t>Akım</a:t>
            </a:r>
            <a:r>
              <a:rPr dirty="0" sz="3600" spc="-45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Teoriler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911225" y="1841880"/>
            <a:ext cx="8343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Realizm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5594" y="2644521"/>
            <a:ext cx="38144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69900" algn="l"/>
                <a:tab pos="470534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Thucydides,</a:t>
            </a:r>
            <a:r>
              <a:rPr dirty="0" sz="1800" spc="-4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Hobbes,</a:t>
            </a:r>
            <a:r>
              <a:rPr dirty="0" sz="1800" spc="-4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Machiavelli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5594" y="2918841"/>
            <a:ext cx="3576320" cy="163068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400685" indent="-388620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Devlet</a:t>
            </a:r>
            <a:r>
              <a:rPr dirty="0" sz="1800" spc="-5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merkezcilik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Anarşik</a:t>
            </a:r>
            <a:r>
              <a:rPr dirty="0" sz="1800" spc="-5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yapı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Güç</a:t>
            </a:r>
            <a:r>
              <a:rPr dirty="0" sz="1800" spc="-5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mücadelesi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Güçler</a:t>
            </a:r>
            <a:r>
              <a:rPr dirty="0" sz="1800" spc="-4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dengesi/dehşet</a:t>
            </a:r>
            <a:r>
              <a:rPr dirty="0" sz="1800" spc="-4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dengesi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69025" y="1819935"/>
            <a:ext cx="8915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rebuchet MS"/>
                <a:cs typeface="Trebuchet MS"/>
              </a:rPr>
              <a:t>İdealizm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03293" y="2468143"/>
            <a:ext cx="2851150" cy="1894839"/>
          </a:xfrm>
          <a:prstGeom prst="rect">
            <a:avLst/>
          </a:prstGeom>
        </p:spPr>
        <p:txBody>
          <a:bodyPr wrap="square" lIns="0" tIns="112395" rIns="0" bIns="0" rtlCol="0" vert="horz">
            <a:spAutoFit/>
          </a:bodyPr>
          <a:lstStyle/>
          <a:p>
            <a:pPr marL="207010" indent="-194945">
              <a:lnSpc>
                <a:spcPct val="100000"/>
              </a:lnSpc>
              <a:spcBef>
                <a:spcPts val="885"/>
              </a:spcBef>
              <a:buFont typeface="Arial MT"/>
              <a:buChar char="•"/>
              <a:tabLst>
                <a:tab pos="207645" algn="l"/>
              </a:tabLst>
            </a:pPr>
            <a:r>
              <a:rPr dirty="0" sz="1800" spc="-5">
                <a:latin typeface="Trebuchet MS"/>
                <a:cs typeface="Trebuchet MS"/>
              </a:rPr>
              <a:t>Kant,</a:t>
            </a:r>
            <a:r>
              <a:rPr dirty="0" sz="1800" spc="-50">
                <a:latin typeface="Trebuchet MS"/>
                <a:cs typeface="Trebuchet MS"/>
              </a:rPr>
              <a:t> </a:t>
            </a:r>
            <a:r>
              <a:rPr dirty="0" sz="1800" spc="-5">
                <a:latin typeface="Trebuchet MS"/>
                <a:cs typeface="Trebuchet MS"/>
              </a:rPr>
              <a:t>Wilson</a:t>
            </a:r>
            <a:endParaRPr sz="1800">
              <a:latin typeface="Trebuchet MS"/>
              <a:cs typeface="Trebuchet MS"/>
            </a:endParaRPr>
          </a:p>
          <a:p>
            <a:pPr marL="207010" indent="-194945">
              <a:lnSpc>
                <a:spcPct val="100000"/>
              </a:lnSpc>
              <a:spcBef>
                <a:spcPts val="780"/>
              </a:spcBef>
              <a:buFont typeface="Arial MT"/>
              <a:buChar char="•"/>
              <a:tabLst>
                <a:tab pos="207645" algn="l"/>
              </a:tabLst>
            </a:pPr>
            <a:r>
              <a:rPr dirty="0" sz="1800" spc="-5">
                <a:latin typeface="Trebuchet MS"/>
                <a:cs typeface="Trebuchet MS"/>
              </a:rPr>
              <a:t>İşbirliği</a:t>
            </a:r>
            <a:endParaRPr sz="1800">
              <a:latin typeface="Trebuchet MS"/>
              <a:cs typeface="Trebuchet MS"/>
            </a:endParaRPr>
          </a:p>
          <a:p>
            <a:pPr marL="207010" indent="-194945">
              <a:lnSpc>
                <a:spcPct val="100000"/>
              </a:lnSpc>
              <a:spcBef>
                <a:spcPts val="785"/>
              </a:spcBef>
              <a:buFont typeface="Arial MT"/>
              <a:buChar char="•"/>
              <a:tabLst>
                <a:tab pos="207645" algn="l"/>
              </a:tabLst>
            </a:pPr>
            <a:r>
              <a:rPr dirty="0" sz="1800" spc="-5">
                <a:latin typeface="Trebuchet MS"/>
                <a:cs typeface="Trebuchet MS"/>
              </a:rPr>
              <a:t>Barış</a:t>
            </a:r>
            <a:endParaRPr sz="1800">
              <a:latin typeface="Trebuchet MS"/>
              <a:cs typeface="Trebuchet MS"/>
            </a:endParaRPr>
          </a:p>
          <a:p>
            <a:pPr marL="207010" indent="-194945">
              <a:lnSpc>
                <a:spcPct val="100000"/>
              </a:lnSpc>
              <a:spcBef>
                <a:spcPts val="785"/>
              </a:spcBef>
              <a:buFont typeface="Arial MT"/>
              <a:buChar char="•"/>
              <a:tabLst>
                <a:tab pos="207645" algn="l"/>
              </a:tabLst>
            </a:pPr>
            <a:r>
              <a:rPr dirty="0" sz="1800" spc="-5">
                <a:latin typeface="Trebuchet MS"/>
                <a:cs typeface="Trebuchet MS"/>
              </a:rPr>
              <a:t>Devletüstü</a:t>
            </a:r>
            <a:r>
              <a:rPr dirty="0" sz="1800" spc="-50">
                <a:latin typeface="Trebuchet MS"/>
                <a:cs typeface="Trebuchet MS"/>
              </a:rPr>
              <a:t> </a:t>
            </a:r>
            <a:r>
              <a:rPr dirty="0" sz="1800" spc="-5">
                <a:latin typeface="Trebuchet MS"/>
                <a:cs typeface="Trebuchet MS"/>
              </a:rPr>
              <a:t>kurum</a:t>
            </a:r>
            <a:endParaRPr sz="1800">
              <a:latin typeface="Trebuchet MS"/>
              <a:cs typeface="Trebuchet MS"/>
            </a:endParaRPr>
          </a:p>
          <a:p>
            <a:pPr marL="207010" indent="-194945">
              <a:lnSpc>
                <a:spcPct val="100000"/>
              </a:lnSpc>
              <a:spcBef>
                <a:spcPts val="785"/>
              </a:spcBef>
              <a:buFont typeface="Arial MT"/>
              <a:buChar char="•"/>
              <a:tabLst>
                <a:tab pos="207645" algn="l"/>
              </a:tabLst>
            </a:pPr>
            <a:r>
              <a:rPr dirty="0" sz="1800" spc="-5">
                <a:latin typeface="Trebuchet MS"/>
                <a:cs typeface="Trebuchet MS"/>
              </a:rPr>
              <a:t>Evrensel</a:t>
            </a:r>
            <a:r>
              <a:rPr dirty="0" sz="1800" spc="-35">
                <a:latin typeface="Trebuchet MS"/>
                <a:cs typeface="Trebuchet MS"/>
              </a:rPr>
              <a:t> </a:t>
            </a:r>
            <a:r>
              <a:rPr dirty="0" sz="1800" spc="-5">
                <a:latin typeface="Trebuchet MS"/>
                <a:cs typeface="Trebuchet MS"/>
              </a:rPr>
              <a:t>değerler</a:t>
            </a:r>
            <a:r>
              <a:rPr dirty="0" sz="1800" spc="-30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&amp;</a:t>
            </a:r>
            <a:r>
              <a:rPr dirty="0" sz="1800" spc="-35">
                <a:latin typeface="Trebuchet MS"/>
                <a:cs typeface="Trebuchet MS"/>
              </a:rPr>
              <a:t> </a:t>
            </a:r>
            <a:r>
              <a:rPr dirty="0" sz="1800" spc="-5">
                <a:latin typeface="Trebuchet MS"/>
                <a:cs typeface="Trebuchet MS"/>
              </a:rPr>
              <a:t>ahlak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358" y="616711"/>
            <a:ext cx="735012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B2242B"/>
                </a:solidFill>
              </a:rPr>
              <a:t>İngiliz</a:t>
            </a:r>
            <a:r>
              <a:rPr dirty="0" sz="3600" spc="-25">
                <a:solidFill>
                  <a:srgbClr val="B2242B"/>
                </a:solidFill>
              </a:rPr>
              <a:t> </a:t>
            </a:r>
            <a:r>
              <a:rPr dirty="0" sz="3600" spc="-10">
                <a:solidFill>
                  <a:srgbClr val="B2242B"/>
                </a:solidFill>
              </a:rPr>
              <a:t>Okulu</a:t>
            </a:r>
            <a:r>
              <a:rPr dirty="0" sz="3600" spc="-30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ve</a:t>
            </a:r>
            <a:r>
              <a:rPr dirty="0" sz="3600" spc="-30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Uluslararası</a:t>
            </a:r>
            <a:r>
              <a:rPr dirty="0" sz="3600" spc="-25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Toplum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865594" y="1841880"/>
            <a:ext cx="8683625" cy="340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0685" marR="5080" indent="-38862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Uluslararası sistem: İki ya da daha fazla devletin yeterli düzeyde ilişki kurdukları </a:t>
            </a:r>
            <a:r>
              <a:rPr dirty="0" sz="1800" spc="-5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durum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Font typeface="Lucida Sans Unicode"/>
              <a:buChar char="►"/>
            </a:pPr>
            <a:endParaRPr sz="2100">
              <a:latin typeface="Trebuchet MS"/>
              <a:cs typeface="Trebuchet MS"/>
            </a:endParaRPr>
          </a:p>
          <a:p>
            <a:pPr marL="400685" marR="189230" indent="-388620">
              <a:lnSpc>
                <a:spcPct val="100000"/>
              </a:lnSpc>
              <a:spcBef>
                <a:spcPts val="172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Uluslararası toplum: Uluslararası sistemde ortak değerler, normlar ve kurumlar </a:t>
            </a:r>
            <a:r>
              <a:rPr dirty="0" sz="1800" spc="-5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etrafında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birleşen bir grup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devlet (Bull </a:t>
            </a:r>
            <a:r>
              <a:rPr dirty="0" sz="1800">
                <a:solidFill>
                  <a:srgbClr val="3E3E3E"/>
                </a:solidFill>
                <a:latin typeface="Trebuchet MS"/>
                <a:cs typeface="Trebuchet MS"/>
              </a:rPr>
              <a:t>&amp;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Watson 1984:1)</a:t>
            </a:r>
            <a:endParaRPr sz="1800">
              <a:latin typeface="Trebuchet MS"/>
              <a:cs typeface="Trebuchet MS"/>
            </a:endParaRPr>
          </a:p>
          <a:p>
            <a:pPr marL="57785" marR="387985">
              <a:lnSpc>
                <a:spcPct val="100000"/>
              </a:lnSpc>
              <a:spcBef>
                <a:spcPts val="1000"/>
              </a:spcBef>
            </a:pPr>
            <a:r>
              <a:rPr dirty="0" sz="1800">
                <a:solidFill>
                  <a:srgbClr val="3E3E3E"/>
                </a:solidFill>
                <a:latin typeface="Trebuchet MS"/>
                <a:cs typeface="Trebuchet MS"/>
              </a:rPr>
              <a:t>-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Bull (1977:13): ‘19.yy’da Çin ve Japonya uluslararası sistemdedir ancak Avrupa </a:t>
            </a:r>
            <a:r>
              <a:rPr dirty="0" sz="1800" spc="-5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uluslararası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toplumunun üyesi değildir’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100">
              <a:latin typeface="Trebuchet MS"/>
              <a:cs typeface="Trebuchet MS"/>
            </a:endParaRPr>
          </a:p>
          <a:p>
            <a:pPr marL="400685" marR="568960" indent="-388620">
              <a:lnSpc>
                <a:spcPct val="100000"/>
              </a:lnSpc>
              <a:spcBef>
                <a:spcPts val="172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Dünya toplumu: ‘Uluslararası toplum belirli bir grup devleti kapsamaz, tüm </a:t>
            </a:r>
            <a:r>
              <a:rPr dirty="0" sz="1800" spc="-5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insanlığı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kapsar’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358" y="616711"/>
            <a:ext cx="481711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B2242B"/>
                </a:solidFill>
              </a:rPr>
              <a:t>Via</a:t>
            </a:r>
            <a:r>
              <a:rPr dirty="0" sz="3600" spc="-50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Media:</a:t>
            </a:r>
            <a:r>
              <a:rPr dirty="0" sz="3600" spc="-45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Rasyonalizm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04728" y="2049845"/>
            <a:ext cx="8401685" cy="270764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400685" indent="-388620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Hugo</a:t>
            </a:r>
            <a:r>
              <a:rPr dirty="0" sz="1800" spc="-5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Grotius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Devletler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belirli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kurallar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etrafında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birleşebilir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(Uluslararası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toplum)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Devletlerin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çeşitli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hak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ve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sorumlulukları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vardır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Egemenlik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sınırsız/koşulsuz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değildir</a:t>
            </a:r>
            <a:endParaRPr sz="1800">
              <a:latin typeface="Trebuchet MS"/>
              <a:cs typeface="Trebuchet MS"/>
            </a:endParaRPr>
          </a:p>
          <a:p>
            <a:pPr marL="400685" marR="5080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Vatandaşlarının güvenliğini sağlama sorumluluğunu yerine getirmeyen </a:t>
            </a:r>
            <a:r>
              <a:rPr dirty="0" sz="180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yönetimler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egemenlik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hakkını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kaybeder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45">
                <a:solidFill>
                  <a:srgbClr val="3E3E3E"/>
                </a:solidFill>
                <a:latin typeface="Trebuchet MS"/>
                <a:cs typeface="Trebuchet MS"/>
              </a:rPr>
              <a:t>¤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diğer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devletlerin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sorumluluğu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başlar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İngiliz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Okulu’na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etkisi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126308" y="1946051"/>
          <a:ext cx="9941560" cy="2967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0610"/>
                <a:gridCol w="2190115"/>
                <a:gridCol w="2779395"/>
                <a:gridCol w="2631439"/>
              </a:tblGrid>
              <a:tr h="740574">
                <a:tc>
                  <a:txBody>
                    <a:bodyPr/>
                    <a:lstStyle/>
                    <a:p>
                      <a:pPr algn="ctr" marL="66675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dirty="0" sz="3200" spc="-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GELENEK</a:t>
                      </a:r>
                      <a:endParaRPr sz="3200">
                        <a:latin typeface="Trebuchet MS"/>
                        <a:cs typeface="Trebuchet MS"/>
                      </a:endParaRPr>
                    </a:p>
                  </a:txBody>
                  <a:tcPr marL="0" marR="0" marB="0" marT="200660">
                    <a:solidFill>
                      <a:srgbClr val="B2242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2069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dirty="0" sz="3200" spc="-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Realizm</a:t>
                      </a:r>
                      <a:endParaRPr sz="3200">
                        <a:latin typeface="Trebuchet MS"/>
                        <a:cs typeface="Trebuchet MS"/>
                      </a:endParaRPr>
                    </a:p>
                  </a:txBody>
                  <a:tcPr marL="0" marR="0" marB="0" marT="200660">
                    <a:solidFill>
                      <a:srgbClr val="B2242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dirty="0" sz="3200" spc="-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Rasyonalizm</a:t>
                      </a:r>
                      <a:endParaRPr sz="3200">
                        <a:latin typeface="Trebuchet MS"/>
                        <a:cs typeface="Trebuchet MS"/>
                      </a:endParaRPr>
                    </a:p>
                  </a:txBody>
                  <a:tcPr marL="0" marR="0" marB="0" marT="200660">
                    <a:solidFill>
                      <a:srgbClr val="B2242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80035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dirty="0" sz="3200" spc="-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Devrimcilik</a:t>
                      </a:r>
                      <a:endParaRPr sz="3200">
                        <a:latin typeface="Trebuchet MS"/>
                        <a:cs typeface="Trebuchet MS"/>
                      </a:endParaRPr>
                    </a:p>
                  </a:txBody>
                  <a:tcPr marL="0" marR="0" marB="0" marT="200660">
                    <a:solidFill>
                      <a:srgbClr val="B2242B"/>
                    </a:solidFill>
                  </a:tcPr>
                </a:tc>
              </a:tr>
              <a:tr h="9833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algn="ctr" marL="66675">
                        <a:lnSpc>
                          <a:spcPct val="100000"/>
                        </a:lnSpc>
                      </a:pPr>
                      <a:r>
                        <a:rPr dirty="0" sz="2400" spc="-5" b="1">
                          <a:latin typeface="Trebuchet MS"/>
                          <a:cs typeface="Trebuchet MS"/>
                        </a:rPr>
                        <a:t>Kavram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B w="9525">
                      <a:solidFill>
                        <a:srgbClr val="7F7F7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72465" marR="266700" indent="-349250">
                        <a:lnSpc>
                          <a:spcPct val="100000"/>
                        </a:lnSpc>
                        <a:spcBef>
                          <a:spcPts val="1605"/>
                        </a:spcBef>
                      </a:pPr>
                      <a:r>
                        <a:rPr dirty="0" sz="2400" spc="-5">
                          <a:latin typeface="Trebuchet MS"/>
                          <a:cs typeface="Trebuchet MS"/>
                        </a:rPr>
                        <a:t>Uluslararası  </a:t>
                      </a:r>
                      <a:r>
                        <a:rPr dirty="0" sz="2400" spc="-5">
                          <a:latin typeface="Trebuchet MS"/>
                          <a:cs typeface="Trebuchet MS"/>
                        </a:rPr>
                        <a:t>Sistem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B="0" marT="203835">
                    <a:lnB w="9525">
                      <a:solidFill>
                        <a:srgbClr val="7F7F7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80744" marR="586105" indent="-287655">
                        <a:lnSpc>
                          <a:spcPct val="100000"/>
                        </a:lnSpc>
                        <a:spcBef>
                          <a:spcPts val="1605"/>
                        </a:spcBef>
                      </a:pPr>
                      <a:r>
                        <a:rPr dirty="0" sz="2400" spc="-5">
                          <a:latin typeface="Trebuchet MS"/>
                          <a:cs typeface="Trebuchet MS"/>
                        </a:rPr>
                        <a:t>Uluslararası  </a:t>
                      </a:r>
                      <a:r>
                        <a:rPr dirty="0" sz="2400" spc="-5">
                          <a:latin typeface="Trebuchet MS"/>
                          <a:cs typeface="Trebuchet MS"/>
                        </a:rPr>
                        <a:t>Toplum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B="0" marT="203835">
                    <a:lnB w="9525">
                      <a:solidFill>
                        <a:srgbClr val="7F7F7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algn="r" marR="246379">
                        <a:lnSpc>
                          <a:spcPct val="100000"/>
                        </a:lnSpc>
                      </a:pPr>
                      <a:r>
                        <a:rPr dirty="0" sz="2400" spc="-5">
                          <a:latin typeface="Trebuchet MS"/>
                          <a:cs typeface="Trebuchet MS"/>
                        </a:rPr>
                        <a:t>Dünya</a:t>
                      </a:r>
                      <a:r>
                        <a:rPr dirty="0" sz="2400" spc="-5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 spc="-5">
                          <a:latin typeface="Trebuchet MS"/>
                          <a:cs typeface="Trebuchet MS"/>
                        </a:rPr>
                        <a:t>Toplumu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B w="9525">
                      <a:solidFill>
                        <a:srgbClr val="7F7F7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619174">
                <a:tc>
                  <a:txBody>
                    <a:bodyPr/>
                    <a:lstStyle/>
                    <a:p>
                      <a:pPr algn="ctr" marL="66040">
                        <a:lnSpc>
                          <a:spcPct val="100000"/>
                        </a:lnSpc>
                        <a:spcBef>
                          <a:spcPts val="1615"/>
                        </a:spcBef>
                      </a:pPr>
                      <a:r>
                        <a:rPr dirty="0" sz="2400" spc="-5" b="1">
                          <a:latin typeface="Trebuchet MS"/>
                          <a:cs typeface="Trebuchet MS"/>
                        </a:rPr>
                        <a:t>Düşünür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B="0" marT="205105">
                    <a:lnT w="9525">
                      <a:solidFill>
                        <a:srgbClr val="7F7F7F"/>
                      </a:solidFill>
                      <a:prstDash val="solid"/>
                    </a:lnT>
                    <a:lnB w="9525">
                      <a:solidFill>
                        <a:srgbClr val="7F7F7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165">
                        <a:lnSpc>
                          <a:spcPct val="100000"/>
                        </a:lnSpc>
                        <a:spcBef>
                          <a:spcPts val="1615"/>
                        </a:spcBef>
                      </a:pPr>
                      <a:r>
                        <a:rPr dirty="0" sz="2400" spc="-5">
                          <a:latin typeface="Trebuchet MS"/>
                          <a:cs typeface="Trebuchet MS"/>
                        </a:rPr>
                        <a:t>Machiavelli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B="0" marT="205105">
                    <a:lnT w="9525">
                      <a:solidFill>
                        <a:srgbClr val="7F7F7F"/>
                      </a:solidFill>
                      <a:prstDash val="solid"/>
                    </a:lnT>
                    <a:lnB w="9525">
                      <a:solidFill>
                        <a:srgbClr val="7F7F7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615"/>
                        </a:spcBef>
                      </a:pPr>
                      <a:r>
                        <a:rPr dirty="0" sz="2400" spc="-5">
                          <a:latin typeface="Trebuchet MS"/>
                          <a:cs typeface="Trebuchet MS"/>
                        </a:rPr>
                        <a:t>Grotius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B="0" marT="205105">
                    <a:lnT w="9525">
                      <a:solidFill>
                        <a:srgbClr val="7F7F7F"/>
                      </a:solidFill>
                      <a:prstDash val="solid"/>
                    </a:lnT>
                    <a:lnB w="9525">
                      <a:solidFill>
                        <a:srgbClr val="7F7F7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7145">
                        <a:lnSpc>
                          <a:spcPct val="100000"/>
                        </a:lnSpc>
                        <a:spcBef>
                          <a:spcPts val="1615"/>
                        </a:spcBef>
                      </a:pPr>
                      <a:r>
                        <a:rPr dirty="0" sz="2400" spc="-5">
                          <a:latin typeface="Trebuchet MS"/>
                          <a:cs typeface="Trebuchet MS"/>
                        </a:rPr>
                        <a:t>Kant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B="0" marT="205105">
                    <a:lnT w="9525">
                      <a:solidFill>
                        <a:srgbClr val="7F7F7F"/>
                      </a:solidFill>
                      <a:prstDash val="solid"/>
                    </a:lnT>
                    <a:lnB w="9525">
                      <a:solidFill>
                        <a:srgbClr val="7F7F7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619174">
                <a:tc>
                  <a:txBody>
                    <a:bodyPr/>
                    <a:lstStyle/>
                    <a:p>
                      <a:pPr algn="ctr" marL="66675">
                        <a:lnSpc>
                          <a:spcPct val="100000"/>
                        </a:lnSpc>
                        <a:spcBef>
                          <a:spcPts val="1615"/>
                        </a:spcBef>
                      </a:pPr>
                      <a:r>
                        <a:rPr dirty="0" sz="2400" spc="-5" b="1">
                          <a:latin typeface="Trebuchet MS"/>
                          <a:cs typeface="Trebuchet MS"/>
                        </a:rPr>
                        <a:t>Görüş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B="0" marT="205105">
                    <a:lnT w="9525">
                      <a:solidFill>
                        <a:srgbClr val="7F7F7F"/>
                      </a:solidFill>
                      <a:prstDash val="solid"/>
                    </a:lnT>
                    <a:lnB w="9525">
                      <a:solidFill>
                        <a:srgbClr val="7F7F7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1435">
                        <a:lnSpc>
                          <a:spcPct val="100000"/>
                        </a:lnSpc>
                        <a:spcBef>
                          <a:spcPts val="1615"/>
                        </a:spcBef>
                      </a:pPr>
                      <a:r>
                        <a:rPr dirty="0" sz="2400" spc="-5">
                          <a:latin typeface="Trebuchet MS"/>
                          <a:cs typeface="Trebuchet MS"/>
                        </a:rPr>
                        <a:t>Çatışma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B="0" marT="205105">
                    <a:lnT w="9525">
                      <a:solidFill>
                        <a:srgbClr val="7F7F7F"/>
                      </a:solidFill>
                      <a:prstDash val="solid"/>
                    </a:lnT>
                    <a:lnB w="9525">
                      <a:solidFill>
                        <a:srgbClr val="7F7F7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615"/>
                        </a:spcBef>
                      </a:pPr>
                      <a:r>
                        <a:rPr dirty="0" sz="2400" spc="-5">
                          <a:latin typeface="Trebuchet MS"/>
                          <a:cs typeface="Trebuchet MS"/>
                        </a:rPr>
                        <a:t>İşbirliği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B="0" marT="205105">
                    <a:lnT w="9525">
                      <a:solidFill>
                        <a:srgbClr val="7F7F7F"/>
                      </a:solidFill>
                      <a:prstDash val="solid"/>
                    </a:lnT>
                    <a:lnB w="9525">
                      <a:solidFill>
                        <a:srgbClr val="7F7F7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6510">
                        <a:lnSpc>
                          <a:spcPct val="100000"/>
                        </a:lnSpc>
                        <a:spcBef>
                          <a:spcPts val="1615"/>
                        </a:spcBef>
                      </a:pPr>
                      <a:r>
                        <a:rPr dirty="0" sz="2400" spc="-5">
                          <a:latin typeface="Trebuchet MS"/>
                          <a:cs typeface="Trebuchet MS"/>
                        </a:rPr>
                        <a:t>Barış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B="0" marT="205105">
                    <a:lnT w="9525">
                      <a:solidFill>
                        <a:srgbClr val="7F7F7F"/>
                      </a:solidFill>
                      <a:prstDash val="solid"/>
                    </a:lnT>
                    <a:lnB w="9525">
                      <a:solidFill>
                        <a:srgbClr val="7F7F7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358" y="616711"/>
            <a:ext cx="474853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B2242B"/>
                </a:solidFill>
              </a:rPr>
              <a:t>Plüralizm</a:t>
            </a:r>
            <a:r>
              <a:rPr dirty="0" sz="3600" spc="-55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vs</a:t>
            </a:r>
            <a:r>
              <a:rPr dirty="0" sz="3600" spc="-55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Solidarizm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04728" y="2176845"/>
            <a:ext cx="8303259" cy="3002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0685" marR="5080" indent="-38862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Plüralizm: Uluslararası toplumda paylaşılan norm, değer ve kurumların düşük </a:t>
            </a:r>
            <a:r>
              <a:rPr dirty="0" sz="1800" spc="-5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seviyede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olması</a:t>
            </a:r>
            <a:endParaRPr sz="1800">
              <a:latin typeface="Trebuchet MS"/>
              <a:cs typeface="Trebuchet MS"/>
            </a:endParaRPr>
          </a:p>
          <a:p>
            <a:pPr marL="400685" marR="554990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Solidarizm: Uluslararası toplumda paylaşılan norm, değer ve kurumların </a:t>
            </a:r>
            <a:r>
              <a:rPr dirty="0" sz="1800" spc="-5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yüksek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seviyede olması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Font typeface="Lucida Sans Unicode"/>
              <a:buChar char="►"/>
            </a:pPr>
            <a:endParaRPr sz="2100">
              <a:latin typeface="Trebuchet MS"/>
              <a:cs typeface="Trebuchet MS"/>
            </a:endParaRPr>
          </a:p>
          <a:p>
            <a:pPr marL="400685" marR="278765" indent="-388620">
              <a:lnSpc>
                <a:spcPct val="100000"/>
              </a:lnSpc>
              <a:spcBef>
                <a:spcPts val="172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İngiliz Okulu: Öncelik verilmesi gerek norm, değer ve kurallar üzerine fikir </a:t>
            </a:r>
            <a:r>
              <a:rPr dirty="0" sz="1800" spc="-5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birliği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bulunmaz</a:t>
            </a:r>
            <a:endParaRPr sz="1800">
              <a:latin typeface="Trebuchet MS"/>
              <a:cs typeface="Trebuchet MS"/>
            </a:endParaRPr>
          </a:p>
          <a:p>
            <a:pPr marL="400685" marR="28892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Düzen-adalet ekseni (egemenliğe karşı insan hakları tartışması; çoğulcular </a:t>
            </a:r>
            <a:r>
              <a:rPr dirty="0" sz="1800" spc="-5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düzeni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önceler, dayanışmacılar adaleti)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358" y="616711"/>
            <a:ext cx="440372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B2242B"/>
                </a:solidFill>
              </a:rPr>
              <a:t>Plüralizm/Çoğulculuk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04728" y="2176845"/>
            <a:ext cx="8212455" cy="2326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0685" marR="5080" indent="-38862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Bull (1971:270): ‘Düzen, devletler arasında bir arada yaşamayı sürdüren </a:t>
            </a:r>
            <a:r>
              <a:rPr dirty="0" sz="180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yapıdır; bir arada yaşayabilmek için devletlerin birbirlerinin yetki alanlarına </a:t>
            </a:r>
            <a:r>
              <a:rPr dirty="0" sz="1800" spc="-5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saygı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duyması gerekir’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Birincil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norm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3E3E3E"/>
                </a:solidFill>
                <a:latin typeface="Trebuchet MS"/>
                <a:cs typeface="Trebuchet MS"/>
              </a:rPr>
              <a:t>=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yetki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alanlarına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(egemenliğe)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saygı</a:t>
            </a:r>
            <a:endParaRPr sz="1800">
              <a:latin typeface="Trebuchet MS"/>
              <a:cs typeface="Trebuchet MS"/>
            </a:endParaRPr>
          </a:p>
          <a:p>
            <a:pPr marL="400685" marR="1009650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Uluslararası kurumlar ya da ahlak gibi ikincil öncelikteki normların </a:t>
            </a:r>
            <a:r>
              <a:rPr dirty="0" sz="1800" spc="-5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güçlendirilmesi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ancak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egemenliğe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saygıyla mümkün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olur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Non-intervention,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non-interference;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rıza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yoksa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müdahil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olma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358" y="616711"/>
            <a:ext cx="539750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>
                <a:solidFill>
                  <a:srgbClr val="B2242B"/>
                </a:solidFill>
              </a:rPr>
              <a:t>Solidarizm/Dayanışmacılık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04728" y="2049845"/>
            <a:ext cx="7899400" cy="150368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400685" indent="-388620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İnsan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hakları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devlet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haklarından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önemsiz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değildir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İnsan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adına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uluslararası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toplum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müdahalede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bulunabilir</a:t>
            </a:r>
            <a:endParaRPr sz="1800">
              <a:latin typeface="Trebuchet MS"/>
              <a:cs typeface="Trebuchet MS"/>
            </a:endParaRPr>
          </a:p>
          <a:p>
            <a:pPr marL="400685" marR="5080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Bir yönetimin egemenliği hak etmesi sorumluluklarını yerine getirmesiyle </a:t>
            </a:r>
            <a:r>
              <a:rPr dirty="0" sz="1800" spc="-5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mümkündür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358" y="616711"/>
            <a:ext cx="612203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B2242B"/>
                </a:solidFill>
              </a:rPr>
              <a:t>Doğal</a:t>
            </a:r>
            <a:r>
              <a:rPr dirty="0" sz="3600" spc="-25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Hukuk</a:t>
            </a:r>
            <a:r>
              <a:rPr dirty="0" sz="3600" spc="-25">
                <a:solidFill>
                  <a:srgbClr val="B2242B"/>
                </a:solidFill>
              </a:rPr>
              <a:t> </a:t>
            </a:r>
            <a:r>
              <a:rPr dirty="0" sz="3600" spc="-10">
                <a:solidFill>
                  <a:srgbClr val="B2242B"/>
                </a:solidFill>
              </a:rPr>
              <a:t>vs.</a:t>
            </a:r>
            <a:r>
              <a:rPr dirty="0" sz="3600" spc="-25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Pozitif</a:t>
            </a:r>
            <a:r>
              <a:rPr dirty="0" sz="3600" spc="-30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Hukuk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04728" y="2176845"/>
            <a:ext cx="7643495" cy="2326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0685" marR="619760" indent="-38862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Doğal hukuk: Evrensel haklar vardır, siyasi kurumlar insanlar için </a:t>
            </a:r>
            <a:r>
              <a:rPr dirty="0" sz="1800" spc="-5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oluşturulduğundan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egemenliğin sınırı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vardır</a:t>
            </a:r>
            <a:endParaRPr sz="1800">
              <a:latin typeface="Trebuchet MS"/>
              <a:cs typeface="Trebuchet MS"/>
            </a:endParaRPr>
          </a:p>
          <a:p>
            <a:pPr marL="400685" marR="5080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Pozitif hukuk: Hukukun konusu insan yapımı olan anlaşmalar ve </a:t>
            </a:r>
            <a:r>
              <a:rPr dirty="0" sz="180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düzenlemelerdir, uluslararası hukukun da öznesi devlettir, uluslararası </a:t>
            </a:r>
            <a:r>
              <a:rPr dirty="0" sz="1800" spc="-5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topluma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bunun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ötesinde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bir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görev yüklemek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düzeni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tehlikeye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atar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Plüralizm:</a:t>
            </a:r>
            <a:r>
              <a:rPr dirty="0" sz="1800" spc="-5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pozitif</a:t>
            </a:r>
            <a:r>
              <a:rPr dirty="0" sz="1800" spc="-5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hukuk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Solidarizm:</a:t>
            </a:r>
            <a:r>
              <a:rPr dirty="0" sz="1800" spc="-5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doğal</a:t>
            </a:r>
            <a:r>
              <a:rPr dirty="0" sz="1800" spc="-5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hukuk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3449" y="2021406"/>
            <a:ext cx="10715625" cy="4455795"/>
            <a:chOff x="833449" y="2021406"/>
            <a:chExt cx="10715625" cy="4455795"/>
          </a:xfrm>
        </p:grpSpPr>
        <p:sp>
          <p:nvSpPr>
            <p:cNvPr id="3" name="object 3"/>
            <p:cNvSpPr/>
            <p:nvPr/>
          </p:nvSpPr>
          <p:spPr>
            <a:xfrm>
              <a:off x="838199" y="3344630"/>
              <a:ext cx="10706100" cy="3132455"/>
            </a:xfrm>
            <a:custGeom>
              <a:avLst/>
              <a:gdLst/>
              <a:ahLst/>
              <a:cxnLst/>
              <a:rect l="l" t="t" r="r" b="b"/>
              <a:pathLst>
                <a:path w="10706100" h="3132454">
                  <a:moveTo>
                    <a:pt x="0" y="3132374"/>
                  </a:moveTo>
                  <a:lnTo>
                    <a:pt x="10706099" y="3132374"/>
                  </a:lnTo>
                  <a:lnTo>
                    <a:pt x="10706099" y="0"/>
                  </a:lnTo>
                  <a:lnTo>
                    <a:pt x="0" y="0"/>
                  </a:lnTo>
                  <a:lnTo>
                    <a:pt x="0" y="3132374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838199" y="2021406"/>
              <a:ext cx="10706100" cy="1323340"/>
            </a:xfrm>
            <a:custGeom>
              <a:avLst/>
              <a:gdLst/>
              <a:ahLst/>
              <a:cxnLst/>
              <a:rect l="l" t="t" r="r" b="b"/>
              <a:pathLst>
                <a:path w="10706100" h="1323339">
                  <a:moveTo>
                    <a:pt x="10706099" y="1323224"/>
                  </a:moveTo>
                  <a:lnTo>
                    <a:pt x="0" y="1323224"/>
                  </a:lnTo>
                  <a:lnTo>
                    <a:pt x="0" y="0"/>
                  </a:lnTo>
                  <a:lnTo>
                    <a:pt x="10706099" y="0"/>
                  </a:lnTo>
                  <a:lnTo>
                    <a:pt x="10706099" y="1323224"/>
                  </a:lnTo>
                  <a:close/>
                </a:path>
              </a:pathLst>
            </a:custGeom>
            <a:solidFill>
              <a:srgbClr val="B224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838200" y="3946156"/>
              <a:ext cx="10706100" cy="1487170"/>
            </a:xfrm>
            <a:custGeom>
              <a:avLst/>
              <a:gdLst/>
              <a:ahLst/>
              <a:cxnLst/>
              <a:rect l="l" t="t" r="r" b="b"/>
              <a:pathLst>
                <a:path w="10706100" h="1487170">
                  <a:moveTo>
                    <a:pt x="10706100" y="0"/>
                  </a:moveTo>
                  <a:lnTo>
                    <a:pt x="7181215" y="0"/>
                  </a:lnTo>
                  <a:lnTo>
                    <a:pt x="3523894" y="0"/>
                  </a:lnTo>
                  <a:lnTo>
                    <a:pt x="0" y="0"/>
                  </a:lnTo>
                  <a:lnTo>
                    <a:pt x="0" y="1486725"/>
                  </a:lnTo>
                  <a:lnTo>
                    <a:pt x="3523894" y="1486725"/>
                  </a:lnTo>
                  <a:lnTo>
                    <a:pt x="7181215" y="1486725"/>
                  </a:lnTo>
                  <a:lnTo>
                    <a:pt x="10706100" y="1486725"/>
                  </a:lnTo>
                  <a:lnTo>
                    <a:pt x="10706100" y="0"/>
                  </a:lnTo>
                  <a:close/>
                </a:path>
              </a:pathLst>
            </a:custGeom>
            <a:solidFill>
              <a:srgbClr val="2626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33449" y="3939806"/>
              <a:ext cx="10715625" cy="12700"/>
            </a:xfrm>
            <a:custGeom>
              <a:avLst/>
              <a:gdLst/>
              <a:ahLst/>
              <a:cxnLst/>
              <a:rect l="l" t="t" r="r" b="b"/>
              <a:pathLst>
                <a:path w="10715625" h="12700">
                  <a:moveTo>
                    <a:pt x="0" y="0"/>
                  </a:moveTo>
                  <a:lnTo>
                    <a:pt x="10715599" y="0"/>
                  </a:lnTo>
                  <a:lnTo>
                    <a:pt x="10715599" y="12699"/>
                  </a:lnTo>
                  <a:lnTo>
                    <a:pt x="0" y="126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68910">
              <a:lnSpc>
                <a:spcPct val="100000"/>
              </a:lnSpc>
              <a:spcBef>
                <a:spcPts val="100"/>
              </a:spcBef>
              <a:tabLst>
                <a:tab pos="1443355" algn="l"/>
                <a:tab pos="9222740" algn="l"/>
              </a:tabLst>
            </a:pPr>
            <a:r>
              <a:rPr dirty="0" spc="-5"/>
              <a:t>DÜZE</a:t>
            </a:r>
            <a:r>
              <a:rPr dirty="0"/>
              <a:t>N	</a:t>
            </a:r>
            <a:r>
              <a:rPr dirty="0" spc="-5"/>
              <a:t>---------------------------------------------------------</a:t>
            </a:r>
            <a:r>
              <a:rPr dirty="0"/>
              <a:t>-	</a:t>
            </a:r>
            <a:r>
              <a:rPr dirty="0" spc="-5"/>
              <a:t>ADALET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939804" y="3536808"/>
            <a:ext cx="131953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solidFill>
                  <a:srgbClr val="FFFFFF"/>
                </a:solidFill>
                <a:latin typeface="Trebuchet MS"/>
                <a:cs typeface="Trebuchet MS"/>
              </a:rPr>
              <a:t>Çoğulculuk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38441" y="3536808"/>
            <a:ext cx="1704339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Dayanışmacılık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87891" y="3536808"/>
            <a:ext cx="98806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İdealizm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37024" y="3971333"/>
            <a:ext cx="2322195" cy="13970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00"/>
              </a:spcBef>
            </a:pPr>
            <a:r>
              <a:rPr dirty="0" sz="2000" spc="-5" b="1">
                <a:solidFill>
                  <a:srgbClr val="FFFFFF"/>
                </a:solidFill>
                <a:latin typeface="Trebuchet MS"/>
                <a:cs typeface="Trebuchet MS"/>
              </a:rPr>
              <a:t>Uluslararası</a:t>
            </a:r>
            <a:r>
              <a:rPr dirty="0" sz="2000" spc="-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Trebuchet MS"/>
                <a:cs typeface="Trebuchet MS"/>
              </a:rPr>
              <a:t>toplum</a:t>
            </a:r>
            <a:endParaRPr sz="2000">
              <a:latin typeface="Trebuchet MS"/>
              <a:cs typeface="Trebuchet MS"/>
            </a:endParaRPr>
          </a:p>
          <a:p>
            <a:pPr algn="ctr" marL="3810">
              <a:lnSpc>
                <a:spcPct val="100000"/>
              </a:lnSpc>
              <a:spcBef>
                <a:spcPts val="1200"/>
              </a:spcBef>
            </a:pPr>
            <a:r>
              <a:rPr dirty="0" sz="2000" b="1">
                <a:solidFill>
                  <a:srgbClr val="FFFFFF"/>
                </a:solidFill>
                <a:latin typeface="Trebuchet MS"/>
                <a:cs typeface="Trebuchet MS"/>
              </a:rPr>
              <a:t>+</a:t>
            </a:r>
            <a:endParaRPr sz="2000">
              <a:latin typeface="Trebuchet MS"/>
              <a:cs typeface="Trebuchet MS"/>
            </a:endParaRPr>
          </a:p>
          <a:p>
            <a:pPr algn="ctr" marL="3810">
              <a:lnSpc>
                <a:spcPct val="100000"/>
              </a:lnSpc>
              <a:spcBef>
                <a:spcPts val="1200"/>
              </a:spcBef>
            </a:pPr>
            <a:r>
              <a:rPr dirty="0" sz="2000" spc="-5" b="1">
                <a:solidFill>
                  <a:srgbClr val="FFFFFF"/>
                </a:solidFill>
                <a:latin typeface="Trebuchet MS"/>
                <a:cs typeface="Trebuchet MS"/>
              </a:rPr>
              <a:t>Düzen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74127" y="3971333"/>
            <a:ext cx="2230755" cy="13970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00"/>
              </a:spcBef>
            </a:pP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Uluslararası</a:t>
            </a:r>
            <a:r>
              <a:rPr dirty="0" sz="20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toplum</a:t>
            </a:r>
            <a:endParaRPr sz="2000">
              <a:latin typeface="Trebuchet MS"/>
              <a:cs typeface="Trebuchet MS"/>
            </a:endParaRPr>
          </a:p>
          <a:p>
            <a:pPr algn="ctr" marL="2540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+</a:t>
            </a:r>
            <a:endParaRPr sz="2000">
              <a:latin typeface="Trebuchet MS"/>
              <a:cs typeface="Trebuchet MS"/>
            </a:endParaRPr>
          </a:p>
          <a:p>
            <a:pPr algn="ctr" marL="1270">
              <a:lnSpc>
                <a:spcPct val="100000"/>
              </a:lnSpc>
              <a:spcBef>
                <a:spcPts val="1200"/>
              </a:spcBef>
            </a:pP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İnsan</a:t>
            </a:r>
            <a:r>
              <a:rPr dirty="0" sz="20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hakları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14293" y="3971333"/>
            <a:ext cx="1734185" cy="13970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00"/>
              </a:spcBef>
            </a:pP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Dünya</a:t>
            </a:r>
            <a:r>
              <a:rPr dirty="0" sz="20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toplumu</a:t>
            </a:r>
            <a:endParaRPr sz="2000">
              <a:latin typeface="Trebuchet MS"/>
              <a:cs typeface="Trebuchet MS"/>
            </a:endParaRPr>
          </a:p>
          <a:p>
            <a:pPr algn="ctr" marL="635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+</a:t>
            </a:r>
            <a:endParaRPr sz="2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İnsan</a:t>
            </a:r>
            <a:r>
              <a:rPr dirty="0" sz="20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hakları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91706" y="5465358"/>
            <a:ext cx="320992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29335" marR="5080" indent="-1017269">
              <a:lnSpc>
                <a:spcPct val="150000"/>
              </a:lnSpc>
              <a:spcBef>
                <a:spcPts val="100"/>
              </a:spcBef>
            </a:pPr>
            <a:r>
              <a:rPr dirty="0" sz="2000" spc="-5" b="1">
                <a:solidFill>
                  <a:srgbClr val="FFFFFF"/>
                </a:solidFill>
                <a:latin typeface="Trebuchet MS"/>
                <a:cs typeface="Trebuchet MS"/>
              </a:rPr>
              <a:t>Düzen</a:t>
            </a:r>
            <a:r>
              <a:rPr dirty="0" sz="20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Trebuchet MS"/>
                <a:cs typeface="Trebuchet MS"/>
              </a:rPr>
              <a:t>tehlikeye</a:t>
            </a:r>
            <a:r>
              <a:rPr dirty="0" sz="2000" spc="-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Trebuchet MS"/>
                <a:cs typeface="Trebuchet MS"/>
              </a:rPr>
              <a:t>girdiğinde </a:t>
            </a:r>
            <a:r>
              <a:rPr dirty="0" sz="2000" spc="-5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Trebuchet MS"/>
                <a:cs typeface="Trebuchet MS"/>
              </a:rPr>
              <a:t>müdahale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55539" y="5465358"/>
            <a:ext cx="326517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89610" marR="5080" indent="-677545">
              <a:lnSpc>
                <a:spcPct val="150000"/>
              </a:lnSpc>
              <a:spcBef>
                <a:spcPts val="100"/>
              </a:spcBef>
            </a:pP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İnsan</a:t>
            </a:r>
            <a:r>
              <a:rPr dirty="0" sz="20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hakları</a:t>
            </a:r>
            <a:r>
              <a:rPr dirty="0" sz="20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için</a:t>
            </a:r>
            <a:r>
              <a:rPr dirty="0" sz="20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sorumluluk </a:t>
            </a:r>
            <a:r>
              <a:rPr dirty="0" sz="2000" spc="-5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olarak</a:t>
            </a:r>
            <a:r>
              <a:rPr dirty="0" sz="20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müdahale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27443" y="5465358"/>
            <a:ext cx="270637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99465" marR="5080" indent="-787400">
              <a:lnSpc>
                <a:spcPct val="150000"/>
              </a:lnSpc>
              <a:spcBef>
                <a:spcPts val="100"/>
              </a:spcBef>
            </a:pP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İnsan hakları için ahlaki </a:t>
            </a:r>
            <a:r>
              <a:rPr dirty="0" sz="2000" spc="-5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müdahale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358" y="616711"/>
            <a:ext cx="23044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B2242B"/>
                </a:solidFill>
              </a:rPr>
              <a:t>Haklı</a:t>
            </a:r>
            <a:r>
              <a:rPr dirty="0" sz="3600" spc="-95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Savaş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865594" y="1841880"/>
            <a:ext cx="8244205" cy="1651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0685" marR="5080" indent="-38862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Savaşın meşruluğunun iki bileşeni: savaş nedenleri </a:t>
            </a:r>
            <a:r>
              <a:rPr dirty="0" sz="1800" spc="15">
                <a:solidFill>
                  <a:srgbClr val="3E3E3E"/>
                </a:solidFill>
                <a:latin typeface="Trebuchet MS"/>
                <a:cs typeface="Trebuchet MS"/>
              </a:rPr>
              <a:t>(</a:t>
            </a:r>
            <a:r>
              <a:rPr dirty="0" sz="1800" spc="15" i="1">
                <a:solidFill>
                  <a:srgbClr val="3E3E3E"/>
                </a:solidFill>
                <a:latin typeface="Trebuchet MS"/>
                <a:cs typeface="Trebuchet MS"/>
              </a:rPr>
              <a:t>ad </a:t>
            </a:r>
            <a:r>
              <a:rPr dirty="0" sz="1800" spc="-5" i="1">
                <a:solidFill>
                  <a:srgbClr val="3E3E3E"/>
                </a:solidFill>
                <a:latin typeface="Trebuchet MS"/>
                <a:cs typeface="Trebuchet MS"/>
              </a:rPr>
              <a:t>bellum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), savaşın nasıl </a:t>
            </a:r>
            <a:r>
              <a:rPr dirty="0" sz="1800" spc="-5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yürütüleceği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3E3E3E"/>
                </a:solidFill>
                <a:latin typeface="Trebuchet MS"/>
                <a:cs typeface="Trebuchet MS"/>
              </a:rPr>
              <a:t>(</a:t>
            </a:r>
            <a:r>
              <a:rPr dirty="0" sz="1800" i="1">
                <a:solidFill>
                  <a:srgbClr val="3E3E3E"/>
                </a:solidFill>
                <a:latin typeface="Trebuchet MS"/>
                <a:cs typeface="Trebuchet MS"/>
              </a:rPr>
              <a:t>in</a:t>
            </a:r>
            <a:r>
              <a:rPr dirty="0" sz="1800" spc="-5" i="1">
                <a:solidFill>
                  <a:srgbClr val="3E3E3E"/>
                </a:solidFill>
                <a:latin typeface="Trebuchet MS"/>
                <a:cs typeface="Trebuchet MS"/>
              </a:rPr>
              <a:t> bello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Realizm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vs.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Pasifizm</a:t>
            </a:r>
            <a:endParaRPr sz="1800">
              <a:latin typeface="Trebuchet MS"/>
              <a:cs typeface="Trebuchet MS"/>
            </a:endParaRPr>
          </a:p>
          <a:p>
            <a:pPr marL="400685" marR="510540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Savaş kriterleri: Haklı neden, uygun yetki, doğru niyet, son çare, başarı </a:t>
            </a:r>
            <a:r>
              <a:rPr dirty="0" sz="1800" spc="-5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şansı,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orantılılık, açık ilan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358" y="616711"/>
            <a:ext cx="6931025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B2242B"/>
                </a:solidFill>
              </a:rPr>
              <a:t>Uluslararası</a:t>
            </a:r>
            <a:r>
              <a:rPr dirty="0" sz="3600" spc="-30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Toplum</a:t>
            </a:r>
            <a:r>
              <a:rPr dirty="0" sz="3600" spc="-25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ve</a:t>
            </a:r>
            <a:r>
              <a:rPr dirty="0" sz="3600" spc="-30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Meşru</a:t>
            </a:r>
            <a:r>
              <a:rPr dirty="0" sz="3600" spc="-25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Güç </a:t>
            </a:r>
            <a:r>
              <a:rPr dirty="0" sz="3600" spc="-1070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Kullanımı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04728" y="2049845"/>
            <a:ext cx="7056755" cy="203200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400685" indent="-388620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BM</a:t>
            </a:r>
            <a:r>
              <a:rPr dirty="0" sz="1800" spc="-2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Tüzüğü: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Hakemlik,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arabuluculuk,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diplomasi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Self-defence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Uluslararası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barış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ve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güvenliğe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tehdit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oluşturan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durumlar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45">
                <a:solidFill>
                  <a:srgbClr val="3E3E3E"/>
                </a:solidFill>
                <a:latin typeface="Trebuchet MS"/>
                <a:cs typeface="Trebuchet MS"/>
              </a:rPr>
              <a:t>¤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BMGK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Soğuk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Savaş’ın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bitişi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ve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artan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insani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müdahaleler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Too</a:t>
            </a:r>
            <a:r>
              <a:rPr dirty="0" sz="1800" spc="-2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little,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too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late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tartışmaları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1225" y="372236"/>
            <a:ext cx="950658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B2242B"/>
                </a:solidFill>
              </a:rPr>
              <a:t>Responsibility</a:t>
            </a:r>
            <a:r>
              <a:rPr dirty="0" sz="3600" spc="-35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to</a:t>
            </a:r>
            <a:r>
              <a:rPr dirty="0" sz="3600" spc="-30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Protect/Koruma</a:t>
            </a:r>
            <a:r>
              <a:rPr dirty="0" sz="3600" spc="-40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Sorumluluğu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04728" y="2049845"/>
            <a:ext cx="7612380" cy="230632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400685" indent="-388620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2001</a:t>
            </a:r>
            <a:r>
              <a:rPr dirty="0" sz="1800" spc="-2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Raporu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ve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2005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Zirvesi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R2P’nin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üç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sütunu:</a:t>
            </a:r>
            <a:endParaRPr sz="1800">
              <a:latin typeface="Trebuchet MS"/>
              <a:cs typeface="Trebuchet MS"/>
            </a:endParaRPr>
          </a:p>
          <a:p>
            <a:pPr marL="330200" indent="-273050">
              <a:lnSpc>
                <a:spcPct val="100000"/>
              </a:lnSpc>
              <a:spcBef>
                <a:spcPts val="1000"/>
              </a:spcBef>
              <a:buAutoNum type="arabicPeriod"/>
              <a:tabLst>
                <a:tab pos="330835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Sütun: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Devletlerin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sorumlulukları</a:t>
            </a:r>
            <a:endParaRPr sz="1800">
              <a:latin typeface="Trebuchet MS"/>
              <a:cs typeface="Trebuchet MS"/>
            </a:endParaRPr>
          </a:p>
          <a:p>
            <a:pPr marL="330200" indent="-273050">
              <a:lnSpc>
                <a:spcPct val="100000"/>
              </a:lnSpc>
              <a:spcBef>
                <a:spcPts val="1000"/>
              </a:spcBef>
              <a:buAutoNum type="arabicPeriod"/>
              <a:tabLst>
                <a:tab pos="330835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Sütun: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Uluslararası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toplumun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yardım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ve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destekleme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sorumluluğu</a:t>
            </a:r>
            <a:endParaRPr sz="1800">
              <a:latin typeface="Trebuchet MS"/>
              <a:cs typeface="Trebuchet MS"/>
            </a:endParaRPr>
          </a:p>
          <a:p>
            <a:pPr marL="57785" marR="5080">
              <a:lnSpc>
                <a:spcPct val="100000"/>
              </a:lnSpc>
              <a:spcBef>
                <a:spcPts val="1000"/>
              </a:spcBef>
              <a:buAutoNum type="arabicPeriod"/>
              <a:tabLst>
                <a:tab pos="330835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Sütun: Devletlerin insani krizi ve uluslararası barış ve güvenliğe tehdidi </a:t>
            </a:r>
            <a:r>
              <a:rPr dirty="0" sz="1800" spc="-5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azaltmak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için müdahale sorumluluğu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358" y="616711"/>
            <a:ext cx="365887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B2242B"/>
                </a:solidFill>
              </a:rPr>
              <a:t>R2P</a:t>
            </a:r>
            <a:r>
              <a:rPr dirty="0" sz="3600" spc="-50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ve</a:t>
            </a:r>
            <a:r>
              <a:rPr dirty="0" sz="3600" spc="-55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Solidarizm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865594" y="1714880"/>
            <a:ext cx="10317480" cy="150368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400685" indent="-388620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İnsan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haklarını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merkeze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aldığından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çoğulcu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değil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dayanışmacı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bir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kavram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Düzen-adalet</a:t>
            </a:r>
            <a:r>
              <a:rPr dirty="0" sz="1800" spc="-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tartışmasının</a:t>
            </a:r>
            <a:r>
              <a:rPr dirty="0" sz="1800" spc="-2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adalet</a:t>
            </a:r>
            <a:r>
              <a:rPr dirty="0" sz="1800" spc="-2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kanadında</a:t>
            </a:r>
            <a:endParaRPr sz="1800">
              <a:latin typeface="Trebuchet MS"/>
              <a:cs typeface="Trebuchet MS"/>
            </a:endParaRPr>
          </a:p>
          <a:p>
            <a:pPr marL="400685" marR="5080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Haklı savaşla benzerlikleri (müdahale kriterleri: iyi niyet, son çare, makul başarı umudu, orantılı </a:t>
            </a:r>
            <a:r>
              <a:rPr dirty="0" sz="1800" spc="-5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araçlar)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1225" y="372236"/>
            <a:ext cx="8303259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B2242B"/>
                </a:solidFill>
              </a:rPr>
              <a:t>Plüralizm-Solidarizm,</a:t>
            </a:r>
            <a:r>
              <a:rPr dirty="0" sz="3600" spc="-40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Case</a:t>
            </a:r>
            <a:r>
              <a:rPr dirty="0" sz="3600" spc="-30">
                <a:solidFill>
                  <a:srgbClr val="B2242B"/>
                </a:solidFill>
              </a:rPr>
              <a:t> </a:t>
            </a:r>
            <a:r>
              <a:rPr dirty="0" sz="3600" spc="-10">
                <a:solidFill>
                  <a:srgbClr val="B2242B"/>
                </a:solidFill>
              </a:rPr>
              <a:t>Study:</a:t>
            </a:r>
            <a:r>
              <a:rPr dirty="0" sz="3600" spc="-35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Suriye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04728" y="2176845"/>
            <a:ext cx="5155565" cy="3108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0685" indent="-38862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Suriye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İç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Savaşı: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Müdahale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yanlıları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3E3E3E"/>
                </a:solidFill>
                <a:latin typeface="Trebuchet MS"/>
                <a:cs typeface="Trebuchet MS"/>
              </a:rPr>
              <a:t>x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karşıtları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100">
              <a:latin typeface="Trebuchet MS"/>
              <a:cs typeface="Trebuchet MS"/>
            </a:endParaRPr>
          </a:p>
          <a:p>
            <a:pPr marL="57785">
              <a:lnSpc>
                <a:spcPct val="100000"/>
              </a:lnSpc>
              <a:spcBef>
                <a:spcPts val="1720"/>
              </a:spcBef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Argümanlar:</a:t>
            </a:r>
            <a:endParaRPr sz="1800">
              <a:latin typeface="Trebuchet MS"/>
              <a:cs typeface="Trebuchet MS"/>
            </a:endParaRPr>
          </a:p>
          <a:p>
            <a:pPr marL="210820" indent="-153670">
              <a:lnSpc>
                <a:spcPct val="100000"/>
              </a:lnSpc>
              <a:spcBef>
                <a:spcPts val="1000"/>
              </a:spcBef>
              <a:buChar char="-"/>
              <a:tabLst>
                <a:tab pos="211454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Egemen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bir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ülke</a:t>
            </a:r>
            <a:endParaRPr sz="1800">
              <a:latin typeface="Trebuchet MS"/>
              <a:cs typeface="Trebuchet MS"/>
            </a:endParaRPr>
          </a:p>
          <a:p>
            <a:pPr marL="210820" indent="-153670">
              <a:lnSpc>
                <a:spcPct val="100000"/>
              </a:lnSpc>
              <a:spcBef>
                <a:spcPts val="1000"/>
              </a:spcBef>
              <a:buChar char="-"/>
              <a:tabLst>
                <a:tab pos="211454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Toprak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bütünlüğüne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saygı</a:t>
            </a:r>
            <a:endParaRPr sz="1800">
              <a:latin typeface="Trebuchet MS"/>
              <a:cs typeface="Trebuchet MS"/>
            </a:endParaRPr>
          </a:p>
          <a:p>
            <a:pPr marL="210820" indent="-153670">
              <a:lnSpc>
                <a:spcPct val="100000"/>
              </a:lnSpc>
              <a:spcBef>
                <a:spcPts val="1000"/>
              </a:spcBef>
              <a:buChar char="-"/>
              <a:tabLst>
                <a:tab pos="211454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İktidarın</a:t>
            </a:r>
            <a:r>
              <a:rPr dirty="0" sz="1800" spc="-5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hakları</a:t>
            </a:r>
            <a:endParaRPr sz="1800">
              <a:latin typeface="Trebuchet MS"/>
              <a:cs typeface="Trebuchet MS"/>
            </a:endParaRPr>
          </a:p>
          <a:p>
            <a:pPr marL="210820" indent="-153670">
              <a:lnSpc>
                <a:spcPct val="100000"/>
              </a:lnSpc>
              <a:spcBef>
                <a:spcPts val="1000"/>
              </a:spcBef>
              <a:buChar char="-"/>
              <a:tabLst>
                <a:tab pos="211454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Yönetimin</a:t>
            </a:r>
            <a:r>
              <a:rPr dirty="0" sz="1800" spc="-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vatandaşlarına</a:t>
            </a:r>
            <a:r>
              <a:rPr dirty="0" sz="1800" spc="-2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karşı</a:t>
            </a:r>
            <a:r>
              <a:rPr dirty="0" sz="1800" spc="-2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sorumlulukları</a:t>
            </a:r>
            <a:endParaRPr sz="1800">
              <a:latin typeface="Trebuchet MS"/>
              <a:cs typeface="Trebuchet MS"/>
            </a:endParaRPr>
          </a:p>
          <a:p>
            <a:pPr marL="210820" indent="-153670">
              <a:lnSpc>
                <a:spcPct val="100000"/>
              </a:lnSpc>
              <a:spcBef>
                <a:spcPts val="1000"/>
              </a:spcBef>
              <a:buChar char="-"/>
              <a:tabLst>
                <a:tab pos="211454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Kitlesel</a:t>
            </a:r>
            <a:r>
              <a:rPr dirty="0" sz="1800" spc="-2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suçlar,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insanlığa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karşı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suçlar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358" y="616711"/>
            <a:ext cx="6849109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B2242B"/>
                </a:solidFill>
              </a:rPr>
              <a:t>Günümüz Uluslararası İlişkileri </a:t>
            </a:r>
            <a:r>
              <a:rPr dirty="0" sz="3600" spc="-10">
                <a:solidFill>
                  <a:srgbClr val="B2242B"/>
                </a:solidFill>
              </a:rPr>
              <a:t>ve </a:t>
            </a:r>
            <a:r>
              <a:rPr dirty="0" sz="3600" spc="-1070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Plüralizm-Solidarizm</a:t>
            </a:r>
            <a:r>
              <a:rPr dirty="0" sz="3600" spc="-100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Tartışmaları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04728" y="2176845"/>
            <a:ext cx="8303259" cy="1102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0685" indent="-38862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Avrupa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ülkeleri: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insan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hakları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vurgusu,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evrensel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değerler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45">
                <a:solidFill>
                  <a:srgbClr val="3E3E3E"/>
                </a:solidFill>
                <a:latin typeface="Trebuchet MS"/>
                <a:cs typeface="Trebuchet MS"/>
              </a:rPr>
              <a:t>¤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dayanışmacılık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Font typeface="Lucida Sans Unicode"/>
              <a:buChar char="►"/>
            </a:pPr>
            <a:endParaRPr sz="21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72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Batı-dışı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ülkeler: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egemenlik,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topraksal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bütünlük,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müdahalesizlik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45">
                <a:solidFill>
                  <a:srgbClr val="3E3E3E"/>
                </a:solidFill>
                <a:latin typeface="Trebuchet MS"/>
                <a:cs typeface="Trebuchet MS"/>
              </a:rPr>
              <a:t>¤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çoğulculuk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358" y="616711"/>
            <a:ext cx="742950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B2242B"/>
                </a:solidFill>
              </a:rPr>
              <a:t>Westphalia,</a:t>
            </a:r>
            <a:r>
              <a:rPr dirty="0" sz="3600" spc="-35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Eurocentrism,</a:t>
            </a:r>
            <a:r>
              <a:rPr dirty="0" sz="3600" spc="-35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Global</a:t>
            </a:r>
            <a:r>
              <a:rPr dirty="0" sz="3600" spc="-35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IR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04728" y="2049845"/>
            <a:ext cx="3949700" cy="203200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400685" indent="-388620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1648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Westphalia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Barışı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Eşit</a:t>
            </a:r>
            <a:r>
              <a:rPr dirty="0" sz="1800" spc="-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egemen</a:t>
            </a:r>
            <a:r>
              <a:rPr dirty="0" sz="1800" spc="-2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devletler</a:t>
            </a:r>
            <a:r>
              <a:rPr dirty="0" sz="1800" spc="-2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sistemi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Batı</a:t>
            </a:r>
            <a:r>
              <a:rPr dirty="0" sz="1800" spc="-3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ve</a:t>
            </a:r>
            <a:r>
              <a:rPr dirty="0" sz="1800" spc="-2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diğerleri</a:t>
            </a:r>
            <a:r>
              <a:rPr dirty="0" sz="1800" spc="-2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söylemi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21.yy’da</a:t>
            </a:r>
            <a:r>
              <a:rPr dirty="0" sz="1800" spc="-2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güçlenen</a:t>
            </a:r>
            <a:r>
              <a:rPr dirty="0" sz="1800" spc="-2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batı</a:t>
            </a:r>
            <a:r>
              <a:rPr dirty="0" sz="1800" spc="-2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dışı</a:t>
            </a:r>
            <a:r>
              <a:rPr dirty="0" sz="1800" spc="-2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ülkeler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Uluslararası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İlişkilerde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plüralizm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358" y="616711"/>
            <a:ext cx="8054975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B2242B"/>
                </a:solidFill>
              </a:rPr>
              <a:t>Uluslararası İlişkiler Disiplinine Çoğulcu </a:t>
            </a:r>
            <a:r>
              <a:rPr dirty="0" sz="3600" spc="-1070">
                <a:solidFill>
                  <a:srgbClr val="B2242B"/>
                </a:solidFill>
              </a:rPr>
              <a:t> </a:t>
            </a:r>
            <a:r>
              <a:rPr dirty="0" sz="3600" spc="-5">
                <a:solidFill>
                  <a:srgbClr val="B2242B"/>
                </a:solidFill>
              </a:rPr>
              <a:t>Yaklaşmak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04728" y="2451165"/>
            <a:ext cx="6490970" cy="122936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400685" indent="-388620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Batı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hakimiyetinin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sorgulanması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Çok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sesliliğin</a:t>
            </a:r>
            <a:r>
              <a:rPr dirty="0" sz="1800" spc="-3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artışı</a:t>
            </a:r>
            <a:endParaRPr sz="1800">
              <a:latin typeface="Trebuchet MS"/>
              <a:cs typeface="Trebuchet MS"/>
            </a:endParaRPr>
          </a:p>
          <a:p>
            <a:pPr marL="400685" indent="-388620">
              <a:lnSpc>
                <a:spcPct val="100000"/>
              </a:lnSpc>
              <a:spcBef>
                <a:spcPts val="1000"/>
              </a:spcBef>
              <a:buClr>
                <a:srgbClr val="000000"/>
              </a:buClr>
              <a:buSzPct val="77777"/>
              <a:buFont typeface="Lucida Sans Unicode"/>
              <a:buChar char="►"/>
              <a:tabLst>
                <a:tab pos="400685" algn="l"/>
                <a:tab pos="401320" algn="l"/>
              </a:tabLst>
            </a:pP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Yeni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modellerin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güç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kazanması</a:t>
            </a:r>
            <a:r>
              <a:rPr dirty="0" sz="1800" spc="-10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(iktisat,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siyaset,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eğitim</a:t>
            </a:r>
            <a:r>
              <a:rPr dirty="0" sz="1800" spc="-15">
                <a:solidFill>
                  <a:srgbClr val="3E3E3E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Trebuchet MS"/>
                <a:cs typeface="Trebuchet MS"/>
              </a:rPr>
              <a:t>vb.)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2023-12-28T12:02:41Z</dcterms:created>
  <dcterms:modified xsi:type="dcterms:W3CDTF">2023-12-28T12:02:41Z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