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5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tr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091"/>
    <p:restoredTop sz="94689"/>
  </p:normalViewPr>
  <p:slideViewPr>
    <p:cSldViewPr snapToGrid="0">
      <p:cViewPr varScale="1">
        <p:scale>
          <a:sx n="67" d="100"/>
          <a:sy n="67" d="100"/>
        </p:scale>
        <p:origin x="176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7161-35D3-9548-87F1-7D1B1BF64EB3}" type="datetimeFigureOut">
              <a:rPr lang="tr-GB" smtClean="0"/>
              <a:t>09/10/2023</a:t>
            </a:fld>
            <a:endParaRPr lang="tr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5AC93B5-5275-CE4E-8671-1E24A615EE74}" type="slidenum">
              <a:rPr lang="tr-GB" smtClean="0"/>
              <a:t>‹#›</a:t>
            </a:fld>
            <a:endParaRPr lang="tr-GB"/>
          </a:p>
        </p:txBody>
      </p:sp>
    </p:spTree>
    <p:extLst>
      <p:ext uri="{BB962C8B-B14F-4D97-AF65-F5344CB8AC3E}">
        <p14:creationId xmlns:p14="http://schemas.microsoft.com/office/powerpoint/2010/main" val="187740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7161-35D3-9548-87F1-7D1B1BF64EB3}" type="datetimeFigureOut">
              <a:rPr lang="tr-GB" smtClean="0"/>
              <a:t>09/10/2023</a:t>
            </a:fld>
            <a:endParaRPr lang="tr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93B5-5275-CE4E-8671-1E24A615EE74}" type="slidenum">
              <a:rPr lang="tr-GB" smtClean="0"/>
              <a:t>‹#›</a:t>
            </a:fld>
            <a:endParaRPr lang="tr-GB"/>
          </a:p>
        </p:txBody>
      </p:sp>
    </p:spTree>
    <p:extLst>
      <p:ext uri="{BB962C8B-B14F-4D97-AF65-F5344CB8AC3E}">
        <p14:creationId xmlns:p14="http://schemas.microsoft.com/office/powerpoint/2010/main" val="742692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7161-35D3-9548-87F1-7D1B1BF64EB3}" type="datetimeFigureOut">
              <a:rPr lang="tr-GB" smtClean="0"/>
              <a:t>09/10/2023</a:t>
            </a:fld>
            <a:endParaRPr lang="tr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5AC93B5-5275-CE4E-8671-1E24A615EE74}" type="slidenum">
              <a:rPr lang="tr-GB" smtClean="0"/>
              <a:t>‹#›</a:t>
            </a:fld>
            <a:endParaRPr lang="tr-GB"/>
          </a:p>
        </p:txBody>
      </p:sp>
    </p:spTree>
    <p:extLst>
      <p:ext uri="{BB962C8B-B14F-4D97-AF65-F5344CB8AC3E}">
        <p14:creationId xmlns:p14="http://schemas.microsoft.com/office/powerpoint/2010/main" val="3093648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7161-35D3-9548-87F1-7D1B1BF64EB3}" type="datetimeFigureOut">
              <a:rPr lang="tr-GB" smtClean="0"/>
              <a:t>09/10/2023</a:t>
            </a:fld>
            <a:endParaRPr lang="tr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5AC93B5-5275-CE4E-8671-1E24A615EE74}" type="slidenum">
              <a:rPr lang="tr-GB" smtClean="0"/>
              <a:t>‹#›</a:t>
            </a:fld>
            <a:endParaRPr lang="tr-GB"/>
          </a:p>
        </p:txBody>
      </p:sp>
    </p:spTree>
    <p:extLst>
      <p:ext uri="{BB962C8B-B14F-4D97-AF65-F5344CB8AC3E}">
        <p14:creationId xmlns:p14="http://schemas.microsoft.com/office/powerpoint/2010/main" val="1861111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7161-35D3-9548-87F1-7D1B1BF64EB3}" type="datetimeFigureOut">
              <a:rPr lang="tr-GB" smtClean="0"/>
              <a:t>09/10/2023</a:t>
            </a:fld>
            <a:endParaRPr lang="tr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5AC93B5-5275-CE4E-8671-1E24A615EE74}" type="slidenum">
              <a:rPr lang="tr-GB" smtClean="0"/>
              <a:t>‹#›</a:t>
            </a:fld>
            <a:endParaRPr lang="tr-GB"/>
          </a:p>
        </p:txBody>
      </p:sp>
    </p:spTree>
    <p:extLst>
      <p:ext uri="{BB962C8B-B14F-4D97-AF65-F5344CB8AC3E}">
        <p14:creationId xmlns:p14="http://schemas.microsoft.com/office/powerpoint/2010/main" val="187104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7161-35D3-9548-87F1-7D1B1BF64EB3}" type="datetimeFigureOut">
              <a:rPr lang="tr-GB" smtClean="0"/>
              <a:t>09/10/2023</a:t>
            </a:fld>
            <a:endParaRPr lang="tr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93B5-5275-CE4E-8671-1E24A615EE74}" type="slidenum">
              <a:rPr lang="tr-GB" smtClean="0"/>
              <a:t>‹#›</a:t>
            </a:fld>
            <a:endParaRPr lang="tr-GB"/>
          </a:p>
        </p:txBody>
      </p:sp>
    </p:spTree>
    <p:extLst>
      <p:ext uri="{BB962C8B-B14F-4D97-AF65-F5344CB8AC3E}">
        <p14:creationId xmlns:p14="http://schemas.microsoft.com/office/powerpoint/2010/main" val="8312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7161-35D3-9548-87F1-7D1B1BF64EB3}" type="datetimeFigureOut">
              <a:rPr lang="tr-GB" smtClean="0"/>
              <a:t>09/10/2023</a:t>
            </a:fld>
            <a:endParaRPr lang="tr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93B5-5275-CE4E-8671-1E24A615EE74}" type="slidenum">
              <a:rPr lang="tr-GB" smtClean="0"/>
              <a:t>‹#›</a:t>
            </a:fld>
            <a:endParaRPr lang="tr-GB"/>
          </a:p>
        </p:txBody>
      </p:sp>
    </p:spTree>
    <p:extLst>
      <p:ext uri="{BB962C8B-B14F-4D97-AF65-F5344CB8AC3E}">
        <p14:creationId xmlns:p14="http://schemas.microsoft.com/office/powerpoint/2010/main" val="2706017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7161-35D3-9548-87F1-7D1B1BF64EB3}" type="datetimeFigureOut">
              <a:rPr lang="tr-GB" smtClean="0"/>
              <a:t>09/10/2023</a:t>
            </a:fld>
            <a:endParaRPr lang="tr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93B5-5275-CE4E-8671-1E24A615EE74}" type="slidenum">
              <a:rPr lang="tr-GB" smtClean="0"/>
              <a:t>‹#›</a:t>
            </a:fld>
            <a:endParaRPr lang="tr-GB"/>
          </a:p>
        </p:txBody>
      </p:sp>
    </p:spTree>
    <p:extLst>
      <p:ext uri="{BB962C8B-B14F-4D97-AF65-F5344CB8AC3E}">
        <p14:creationId xmlns:p14="http://schemas.microsoft.com/office/powerpoint/2010/main" val="2486578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7161-35D3-9548-87F1-7D1B1BF64EB3}" type="datetimeFigureOut">
              <a:rPr lang="tr-GB" smtClean="0"/>
              <a:t>09/10/2023</a:t>
            </a:fld>
            <a:endParaRPr lang="tr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5AC93B5-5275-CE4E-8671-1E24A615EE74}" type="slidenum">
              <a:rPr lang="tr-GB" smtClean="0"/>
              <a:t>‹#›</a:t>
            </a:fld>
            <a:endParaRPr lang="tr-GB"/>
          </a:p>
        </p:txBody>
      </p:sp>
    </p:spTree>
    <p:extLst>
      <p:ext uri="{BB962C8B-B14F-4D97-AF65-F5344CB8AC3E}">
        <p14:creationId xmlns:p14="http://schemas.microsoft.com/office/powerpoint/2010/main" val="1390779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7161-35D3-9548-87F1-7D1B1BF64EB3}" type="datetimeFigureOut">
              <a:rPr lang="tr-GB" smtClean="0"/>
              <a:t>09/10/2023</a:t>
            </a:fld>
            <a:endParaRPr lang="tr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5AC93B5-5275-CE4E-8671-1E24A615EE74}" type="slidenum">
              <a:rPr lang="tr-GB" smtClean="0"/>
              <a:t>‹#›</a:t>
            </a:fld>
            <a:endParaRPr lang="tr-GB"/>
          </a:p>
        </p:txBody>
      </p:sp>
    </p:spTree>
    <p:extLst>
      <p:ext uri="{BB962C8B-B14F-4D97-AF65-F5344CB8AC3E}">
        <p14:creationId xmlns:p14="http://schemas.microsoft.com/office/powerpoint/2010/main" val="186674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7161-35D3-9548-87F1-7D1B1BF64EB3}" type="datetimeFigureOut">
              <a:rPr lang="tr-GB" smtClean="0"/>
              <a:t>09/10/2023</a:t>
            </a:fld>
            <a:endParaRPr lang="tr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5AC93B5-5275-CE4E-8671-1E24A615EE74}" type="slidenum">
              <a:rPr lang="tr-GB" smtClean="0"/>
              <a:t>‹#›</a:t>
            </a:fld>
            <a:endParaRPr lang="tr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2998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7161-35D3-9548-87F1-7D1B1BF64EB3}" type="datetimeFigureOut">
              <a:rPr lang="tr-GB" smtClean="0"/>
              <a:t>09/10/2023</a:t>
            </a:fld>
            <a:endParaRPr lang="tr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5AC93B5-5275-CE4E-8671-1E24A615EE74}" type="slidenum">
              <a:rPr lang="tr-GB" smtClean="0"/>
              <a:t>‹#›</a:t>
            </a:fld>
            <a:endParaRPr lang="tr-GB"/>
          </a:p>
        </p:txBody>
      </p:sp>
    </p:spTree>
    <p:extLst>
      <p:ext uri="{BB962C8B-B14F-4D97-AF65-F5344CB8AC3E}">
        <p14:creationId xmlns:p14="http://schemas.microsoft.com/office/powerpoint/2010/main" val="4034049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7161-35D3-9548-87F1-7D1B1BF64EB3}" type="datetimeFigureOut">
              <a:rPr lang="tr-GB" smtClean="0"/>
              <a:t>09/10/2023</a:t>
            </a:fld>
            <a:endParaRPr lang="tr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5AC93B5-5275-CE4E-8671-1E24A615EE74}" type="slidenum">
              <a:rPr lang="tr-GB" smtClean="0"/>
              <a:t>‹#›</a:t>
            </a:fld>
            <a:endParaRPr lang="tr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4342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7161-35D3-9548-87F1-7D1B1BF64EB3}" type="datetimeFigureOut">
              <a:rPr lang="tr-GB" smtClean="0"/>
              <a:t>09/10/2023</a:t>
            </a:fld>
            <a:endParaRPr lang="tr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5AC93B5-5275-CE4E-8671-1E24A615EE74}" type="slidenum">
              <a:rPr lang="tr-GB" smtClean="0"/>
              <a:t>‹#›</a:t>
            </a:fld>
            <a:endParaRPr lang="tr-GB"/>
          </a:p>
        </p:txBody>
      </p:sp>
    </p:spTree>
    <p:extLst>
      <p:ext uri="{BB962C8B-B14F-4D97-AF65-F5344CB8AC3E}">
        <p14:creationId xmlns:p14="http://schemas.microsoft.com/office/powerpoint/2010/main" val="42505569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7161-35D3-9548-87F1-7D1B1BF64EB3}" type="datetimeFigureOut">
              <a:rPr lang="tr-GB" smtClean="0"/>
              <a:t>09/10/2023</a:t>
            </a:fld>
            <a:endParaRPr lang="tr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93B5-5275-CE4E-8671-1E24A615EE74}" type="slidenum">
              <a:rPr lang="tr-GB" smtClean="0"/>
              <a:t>‹#›</a:t>
            </a:fld>
            <a:endParaRPr lang="tr-GB"/>
          </a:p>
        </p:txBody>
      </p:sp>
    </p:spTree>
    <p:extLst>
      <p:ext uri="{BB962C8B-B14F-4D97-AF65-F5344CB8AC3E}">
        <p14:creationId xmlns:p14="http://schemas.microsoft.com/office/powerpoint/2010/main" val="2483307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7161-35D3-9548-87F1-7D1B1BF64EB3}" type="datetimeFigureOut">
              <a:rPr lang="tr-GB" smtClean="0"/>
              <a:t>09/10/2023</a:t>
            </a:fld>
            <a:endParaRPr lang="tr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93B5-5275-CE4E-8671-1E24A615EE74}" type="slidenum">
              <a:rPr lang="tr-GB" smtClean="0"/>
              <a:t>‹#›</a:t>
            </a:fld>
            <a:endParaRPr lang="tr-GB"/>
          </a:p>
        </p:txBody>
      </p:sp>
    </p:spTree>
    <p:extLst>
      <p:ext uri="{BB962C8B-B14F-4D97-AF65-F5344CB8AC3E}">
        <p14:creationId xmlns:p14="http://schemas.microsoft.com/office/powerpoint/2010/main" val="2399093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B7161-35D3-9548-87F1-7D1B1BF64EB3}" type="datetimeFigureOut">
              <a:rPr lang="tr-GB" smtClean="0"/>
              <a:t>09/10/2023</a:t>
            </a:fld>
            <a:endParaRPr lang="tr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5AC93B5-5275-CE4E-8671-1E24A615EE74}" type="slidenum">
              <a:rPr lang="tr-GB" smtClean="0"/>
              <a:t>‹#›</a:t>
            </a:fld>
            <a:endParaRPr lang="tr-GB"/>
          </a:p>
        </p:txBody>
      </p:sp>
    </p:spTree>
    <p:extLst>
      <p:ext uri="{BB962C8B-B14F-4D97-AF65-F5344CB8AC3E}">
        <p14:creationId xmlns:p14="http://schemas.microsoft.com/office/powerpoint/2010/main" val="189288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43BF48-A6C4-044E-A9A8-A9689621C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773724"/>
            <a:ext cx="8915399" cy="4003658"/>
          </a:xfrm>
        </p:spPr>
        <p:txBody>
          <a:bodyPr>
            <a:normAutofit fontScale="90000"/>
          </a:bodyPr>
          <a:lstStyle/>
          <a:p>
            <a:r>
              <a:rPr lang="tr-TR" sz="4400" dirty="0"/>
              <a:t>Global International </a:t>
            </a:r>
            <a:r>
              <a:rPr lang="tr-TR" sz="4400" dirty="0" err="1"/>
              <a:t>Relations</a:t>
            </a:r>
            <a:r>
              <a:rPr lang="tr-TR" sz="4400" dirty="0"/>
              <a:t> </a:t>
            </a:r>
            <a:r>
              <a:rPr lang="tr-TR" sz="4400" dirty="0" err="1"/>
              <a:t>and</a:t>
            </a:r>
            <a:r>
              <a:rPr lang="tr-TR" sz="4400" dirty="0"/>
              <a:t> EU</a:t>
            </a:r>
            <a:br>
              <a:rPr lang="tr-TR" sz="4400" dirty="0"/>
            </a:br>
            <a:br>
              <a:rPr lang="tr-TR" sz="4400" dirty="0"/>
            </a:br>
            <a:r>
              <a:rPr lang="tr-TR" sz="4400" dirty="0" err="1"/>
              <a:t>Week</a:t>
            </a:r>
            <a:r>
              <a:rPr lang="tr-TR" sz="4400" dirty="0"/>
              <a:t> 2- </a:t>
            </a:r>
            <a:r>
              <a:rPr lang="tr-TR" sz="4400" b="1" dirty="0" err="1"/>
              <a:t>Why</a:t>
            </a:r>
            <a:r>
              <a:rPr lang="tr-TR" sz="4400" b="1" dirty="0"/>
              <a:t> do </a:t>
            </a:r>
            <a:r>
              <a:rPr lang="tr-TR" sz="4400" b="1" dirty="0" err="1"/>
              <a:t>we</a:t>
            </a:r>
            <a:r>
              <a:rPr lang="tr-TR" sz="4400" b="1" dirty="0"/>
              <a:t> </a:t>
            </a:r>
            <a:r>
              <a:rPr lang="tr-TR" sz="4400" b="1" dirty="0" err="1"/>
              <a:t>need</a:t>
            </a:r>
            <a:r>
              <a:rPr lang="tr-TR" sz="4400" b="1" dirty="0"/>
              <a:t> a Global International </a:t>
            </a:r>
            <a:r>
              <a:rPr lang="tr-TR" sz="4400" b="1" dirty="0" err="1"/>
              <a:t>Relations</a:t>
            </a:r>
            <a:r>
              <a:rPr lang="tr-TR" sz="4400" b="1" dirty="0"/>
              <a:t>?</a:t>
            </a:r>
            <a:br>
              <a:rPr lang="tr-TR" sz="4400" dirty="0"/>
            </a:br>
            <a:br>
              <a:rPr lang="tr-TR" sz="4400" dirty="0"/>
            </a:br>
            <a:endParaRPr lang="tr-GB" sz="4400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B8A0007-5762-2A4C-BBD3-EF4590C34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2080621"/>
          </a:xfrm>
        </p:spPr>
        <p:txBody>
          <a:bodyPr>
            <a:normAutofit/>
          </a:bodyPr>
          <a:lstStyle/>
          <a:p>
            <a:pPr algn="r"/>
            <a:endParaRPr lang="tr-GB" sz="2800" b="1" dirty="0"/>
          </a:p>
          <a:p>
            <a:pPr algn="r"/>
            <a:r>
              <a:rPr lang="tr-GB" sz="2800" b="1" dirty="0"/>
              <a:t>Dr. Nilay TÜZGEN</a:t>
            </a:r>
          </a:p>
          <a:p>
            <a:pPr algn="r"/>
            <a:r>
              <a:rPr lang="tr-GB" sz="2800" b="1" dirty="0"/>
              <a:t>University of Southampton</a:t>
            </a:r>
          </a:p>
          <a:p>
            <a:pPr algn="r"/>
            <a:endParaRPr lang="tr-GB" sz="2800" b="1" dirty="0"/>
          </a:p>
        </p:txBody>
      </p:sp>
    </p:spTree>
    <p:extLst>
      <p:ext uri="{BB962C8B-B14F-4D97-AF65-F5344CB8AC3E}">
        <p14:creationId xmlns:p14="http://schemas.microsoft.com/office/powerpoint/2010/main" val="480758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8776EA0-970C-9C44-118C-C4C3BC311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GB" dirty="0"/>
              <a:t>Dersin Yapısı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22729F0-93CA-D867-68D1-8558FAEF5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GB" sz="2400" dirty="0"/>
              <a:t>Küresel uluslararası ilişkilerin ortaya çıkışı</a:t>
            </a:r>
          </a:p>
          <a:p>
            <a:r>
              <a:rPr lang="tr-GB" sz="2400" dirty="0"/>
              <a:t>Neden küresel bir uluslararası ilişkilere ihtiyaç duyuldu?</a:t>
            </a:r>
          </a:p>
          <a:p>
            <a:r>
              <a:rPr lang="tr-GB" sz="2400" dirty="0"/>
              <a:t>‘Westphalian uluslararası düzen’den ‘küresel uluslararası ilişkiler’e kavramlar</a:t>
            </a:r>
          </a:p>
          <a:p>
            <a:r>
              <a:rPr lang="tr-GB" sz="2400" dirty="0"/>
              <a:t>Küresel uluslararası ilişkilerin tarihsel arka planı</a:t>
            </a:r>
          </a:p>
          <a:p>
            <a:r>
              <a:rPr lang="tr-GB" sz="2400" dirty="0"/>
              <a:t>Çok disiplinli çalışmaların (kalkınma, güvenlik, çevre) gelişimi</a:t>
            </a:r>
          </a:p>
          <a:p>
            <a:r>
              <a:rPr lang="tr-GB" sz="2400" dirty="0"/>
              <a:t>Batı merkezliliğin eleştirisi ve yükselen güçlerden gelen talepler</a:t>
            </a:r>
          </a:p>
          <a:p>
            <a:endParaRPr lang="tr-GB" dirty="0"/>
          </a:p>
        </p:txBody>
      </p:sp>
    </p:spTree>
    <p:extLst>
      <p:ext uri="{BB962C8B-B14F-4D97-AF65-F5344CB8AC3E}">
        <p14:creationId xmlns:p14="http://schemas.microsoft.com/office/powerpoint/2010/main" val="3303008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557EC2B-7C77-1692-6B37-29DFCF75B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GB" dirty="0"/>
              <a:t>Küresel Uluslararası İlişkiler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103E0D-24EB-66FE-288B-A4694474C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61440"/>
            <a:ext cx="8915400" cy="5120640"/>
          </a:xfrm>
        </p:spPr>
        <p:txBody>
          <a:bodyPr>
            <a:normAutofit fontScale="62500" lnSpcReduction="20000"/>
          </a:bodyPr>
          <a:lstStyle/>
          <a:p>
            <a:r>
              <a:rPr lang="tr-GB" sz="3300" dirty="0">
                <a:latin typeface="Century Gothic" panose="020B0502020202020204" pitchFamily="34" charset="0"/>
              </a:rPr>
              <a:t>Geleneksel uluslararası ilişkileri teorileri ve araştırmalarının göz ardı ettiği Batı dışı perspektiflerin uluslararası ilişkiler disiplinine dahil edilerek kapsamının genişletilmesi anlayışı</a:t>
            </a:r>
          </a:p>
          <a:p>
            <a:endParaRPr lang="tr-GB" sz="3300" dirty="0">
              <a:latin typeface="Century Gothic" panose="020B0502020202020204" pitchFamily="34" charset="0"/>
            </a:endParaRPr>
          </a:p>
          <a:p>
            <a:pPr indent="540385" algn="just">
              <a:lnSpc>
                <a:spcPct val="150000"/>
              </a:lnSpc>
            </a:pPr>
            <a:r>
              <a:rPr lang="tr-TR" sz="3300" kern="100" dirty="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Westphalia</a:t>
            </a:r>
            <a:r>
              <a:rPr lang="tr-TR" sz="33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post </a:t>
            </a:r>
            <a:r>
              <a:rPr lang="tr-TR" sz="3300" kern="100" dirty="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westphalia</a:t>
            </a:r>
            <a:r>
              <a:rPr lang="tr-TR" sz="33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düzeni</a:t>
            </a:r>
            <a:endParaRPr lang="tr-GB" sz="3300" kern="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</a:pPr>
            <a:r>
              <a:rPr lang="tr-TR" sz="33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West </a:t>
            </a:r>
            <a:r>
              <a:rPr lang="tr-TR" sz="3300" kern="100" dirty="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tr-TR" sz="33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rest</a:t>
            </a:r>
            <a:endParaRPr lang="tr-GB" sz="3300" kern="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</a:pPr>
            <a:r>
              <a:rPr lang="tr-TR" sz="3300" kern="100" dirty="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Eurocentric</a:t>
            </a:r>
            <a:endParaRPr lang="tr-GB" sz="3300" kern="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</a:pPr>
            <a:r>
              <a:rPr lang="tr-TR" sz="3300" kern="100" dirty="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Kolonyalizm</a:t>
            </a:r>
            <a:r>
              <a:rPr lang="tr-TR" sz="33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post </a:t>
            </a:r>
            <a:r>
              <a:rPr lang="tr-TR" sz="3300" kern="100" dirty="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kolonyalizm</a:t>
            </a:r>
            <a:r>
              <a:rPr lang="tr-TR" sz="33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tr-TR" sz="3300" kern="100" dirty="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dekolonyalizm</a:t>
            </a:r>
            <a:endParaRPr lang="tr-GB" sz="3300" kern="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</a:pPr>
            <a:r>
              <a:rPr lang="tr-TR" sz="33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Üçüncü dünya</a:t>
            </a:r>
            <a:endParaRPr lang="tr-GB" sz="3300" kern="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</a:pPr>
            <a:r>
              <a:rPr lang="tr-TR" sz="33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Küresel Kuzey- Küresel Güney </a:t>
            </a:r>
            <a:endParaRPr lang="tr-GB" sz="3300" kern="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</a:pPr>
            <a:r>
              <a:rPr lang="tr-TR" sz="33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Gelişmekte olan ülke, gelişmiş ülke, gelişmemiş ülke</a:t>
            </a:r>
            <a:endParaRPr lang="tr-GB" sz="3300" kern="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tr-GB" dirty="0"/>
          </a:p>
        </p:txBody>
      </p:sp>
    </p:spTree>
    <p:extLst>
      <p:ext uri="{BB962C8B-B14F-4D97-AF65-F5344CB8AC3E}">
        <p14:creationId xmlns:p14="http://schemas.microsoft.com/office/powerpoint/2010/main" val="716679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CA14282-8640-3857-9DE3-473278F9D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GB" dirty="0"/>
              <a:t>Tarihsel arka plan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AC7CFF3-30D1-1F86-04E5-8E7428242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00290"/>
          </a:xfrm>
        </p:spPr>
        <p:txBody>
          <a:bodyPr/>
          <a:lstStyle/>
          <a:p>
            <a:r>
              <a:rPr lang="tr-GB" sz="2400" dirty="0"/>
              <a:t>Uluslararası ilişkiler disiplininin ortaya çıkışı (</a:t>
            </a:r>
            <a:r>
              <a:rPr lang="tr-TR" sz="2400" dirty="0" err="1"/>
              <a:t>Aberystwyth</a:t>
            </a:r>
            <a:r>
              <a:rPr lang="tr-TR" sz="2400" dirty="0"/>
              <a:t> </a:t>
            </a:r>
            <a:r>
              <a:rPr lang="tr-TR" sz="2400" dirty="0" err="1"/>
              <a:t>University</a:t>
            </a:r>
            <a:r>
              <a:rPr lang="tr-TR" sz="2400" dirty="0"/>
              <a:t> 1919)</a:t>
            </a:r>
          </a:p>
          <a:p>
            <a:r>
              <a:rPr lang="tr-GB" sz="2400" dirty="0"/>
              <a:t>2. Dünya Savaşı sonrası başta ABD olmak üzere Batı ülkelerinde yaygınlık kazanması</a:t>
            </a:r>
          </a:p>
          <a:p>
            <a:r>
              <a:rPr lang="tr-GB" sz="2400" dirty="0"/>
              <a:t>Soğuk Savaş dönemi boyunca Batılı bakış açısı: gelişmiş-gelişmemiş, medeni-barbar, zengin-fakir</a:t>
            </a:r>
          </a:p>
          <a:p>
            <a:r>
              <a:rPr lang="tr-GB" sz="2400" dirty="0"/>
              <a:t>Realizm ve güç temelli analizler</a:t>
            </a:r>
          </a:p>
          <a:p>
            <a:r>
              <a:rPr lang="tr-GB" sz="2400" dirty="0"/>
              <a:t>Üçüncü dünya kavramı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9359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9BAD3D-622A-9A1D-D18B-0BC731494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AB5875C-EB46-6B92-96C2-7FEFF6BD9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511040"/>
          </a:xfrm>
        </p:spPr>
        <p:txBody>
          <a:bodyPr/>
          <a:lstStyle/>
          <a:p>
            <a:endParaRPr lang="tr-GB" dirty="0"/>
          </a:p>
          <a:p>
            <a:r>
              <a:rPr lang="tr-GB" sz="2400" dirty="0"/>
              <a:t>1955 Bandung Konferansı</a:t>
            </a:r>
          </a:p>
          <a:p>
            <a:r>
              <a:rPr lang="tr-GB" sz="2400" dirty="0"/>
              <a:t>1960’lar: artan dekolonizasyon</a:t>
            </a:r>
          </a:p>
          <a:p>
            <a:r>
              <a:rPr lang="tr-GB" sz="2400" dirty="0"/>
              <a:t>1961: Bağlantısızlar Hareketi (Non-Aligned Movement / NAM) ortaya çıkışı</a:t>
            </a:r>
          </a:p>
          <a:p>
            <a:pPr marL="0" indent="0">
              <a:buNone/>
            </a:pPr>
            <a:r>
              <a:rPr lang="tr-GB" sz="2400" dirty="0"/>
              <a:t>(Yugoslavya-Tito, Hindistan-Negru, Mısır-Nasser, Gana-Nkrumah, Endonezya-Sukarno)</a:t>
            </a:r>
          </a:p>
          <a:p>
            <a:r>
              <a:rPr lang="tr-GB" sz="2400" dirty="0"/>
              <a:t>Uluslararası teoriye yansımaları: Postkolonyalizm teorisi</a:t>
            </a:r>
          </a:p>
          <a:p>
            <a:pPr marL="0" indent="0">
              <a:buNone/>
            </a:pPr>
            <a:endParaRPr lang="tr-GB" dirty="0"/>
          </a:p>
          <a:p>
            <a:pPr marL="0" indent="0">
              <a:buNone/>
            </a:pPr>
            <a:endParaRPr lang="tr-GB" dirty="0"/>
          </a:p>
        </p:txBody>
      </p:sp>
    </p:spTree>
    <p:extLst>
      <p:ext uri="{BB962C8B-B14F-4D97-AF65-F5344CB8AC3E}">
        <p14:creationId xmlns:p14="http://schemas.microsoft.com/office/powerpoint/2010/main" val="1573518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AAB2923-0762-AD51-4339-265ADF164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0EF866-D2E5-101F-DFF6-5CD482262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GB" sz="2400" dirty="0"/>
              <a:t>Batılı ülkelerin yarattığı ekonomik ve siyasi bağımlılık</a:t>
            </a:r>
          </a:p>
          <a:p>
            <a:r>
              <a:rPr lang="tr-GB" sz="2400" dirty="0"/>
              <a:t>Bretton Woods kurumları üzerinden hegemonya eleştirisi</a:t>
            </a:r>
          </a:p>
          <a:p>
            <a:r>
              <a:rPr lang="tr-GB" sz="2400" dirty="0"/>
              <a:t>İhtiyaç sahibi ülkelerin kendine özgü problemleri, sorunları ve sosyo-ekonomik yapısının gözetilmemesi</a:t>
            </a:r>
          </a:p>
          <a:p>
            <a:r>
              <a:rPr lang="tr-GB" sz="2400" dirty="0"/>
              <a:t>Ülkelerin asıl problemlerinin ideolojik çekişme olmaması (nükleer silahlanma, uzay yarışı vs.)</a:t>
            </a:r>
          </a:p>
        </p:txBody>
      </p:sp>
    </p:spTree>
    <p:extLst>
      <p:ext uri="{BB962C8B-B14F-4D97-AF65-F5344CB8AC3E}">
        <p14:creationId xmlns:p14="http://schemas.microsoft.com/office/powerpoint/2010/main" val="3655136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0E5280A-040E-D4C0-F2AF-9FBAD653C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4412" y="182880"/>
            <a:ext cx="8915400" cy="6522720"/>
          </a:xfrm>
        </p:spPr>
        <p:txBody>
          <a:bodyPr/>
          <a:lstStyle/>
          <a:p>
            <a:pPr marL="0" indent="0">
              <a:buNone/>
            </a:pPr>
            <a:r>
              <a:rPr lang="tr-GB" dirty="0"/>
              <a:t>1970ler: Group 77 ve Yeni Uluslararası Ekonomik Düzen (New International Economic Order- NIEO)</a:t>
            </a:r>
          </a:p>
          <a:p>
            <a:pPr marL="0" indent="0">
              <a:buNone/>
            </a:pPr>
            <a:endParaRPr lang="tr-GB" dirty="0"/>
          </a:p>
          <a:p>
            <a:pPr marL="0" indent="0">
              <a:buNone/>
            </a:pPr>
            <a:endParaRPr lang="tr-GB" dirty="0"/>
          </a:p>
          <a:p>
            <a:pPr marL="0" indent="0">
              <a:buNone/>
            </a:pPr>
            <a:endParaRPr lang="tr-GB" dirty="0"/>
          </a:p>
          <a:p>
            <a:pPr marL="0" indent="0">
              <a:buNone/>
            </a:pPr>
            <a:endParaRPr lang="tr-GB" dirty="0"/>
          </a:p>
          <a:p>
            <a:pPr marL="0" indent="0">
              <a:buNone/>
            </a:pPr>
            <a:endParaRPr lang="tr-GB" dirty="0"/>
          </a:p>
          <a:p>
            <a:pPr marL="0" indent="0">
              <a:buNone/>
            </a:pPr>
            <a:endParaRPr lang="tr-GB" dirty="0"/>
          </a:p>
          <a:p>
            <a:pPr marL="0" indent="0">
              <a:buNone/>
            </a:pPr>
            <a:r>
              <a:rPr lang="tr-GB" b="1" dirty="0"/>
              <a:t>NIEO </a:t>
            </a:r>
            <a:r>
              <a:rPr lang="tr-GB" dirty="0"/>
              <a:t>Kendi kalkınma problemlerini öne çıkarmak adına 1960’lardan itibaren gelişmekte olan ülkelerin takip ettiği politika- 1974 NIEO deklarasyonu</a:t>
            </a:r>
          </a:p>
          <a:p>
            <a:pPr marL="0" indent="0">
              <a:buNone/>
            </a:pPr>
            <a:r>
              <a:rPr lang="tr-GB" b="1" dirty="0"/>
              <a:t>G77</a:t>
            </a:r>
            <a:r>
              <a:rPr lang="tr-GB" dirty="0"/>
              <a:t> 1964’te BM Ticaret ve Kalkınma Konferansı’nda 77 ülke ile kurulan grup</a:t>
            </a:r>
          </a:p>
          <a:p>
            <a:pPr marL="0" indent="0">
              <a:buNone/>
            </a:pPr>
            <a:endParaRPr lang="tr-GB" dirty="0"/>
          </a:p>
          <a:p>
            <a:pPr marL="0" indent="0">
              <a:buNone/>
            </a:pPr>
            <a:r>
              <a:rPr lang="tr-GB" b="1" dirty="0"/>
              <a:t>Amaçları </a:t>
            </a:r>
            <a:r>
              <a:rPr lang="tr-GB" dirty="0"/>
              <a:t>üye ülkelerin müzakere gücünü artırmak ve ekonomik çıkarlarını korumak, kalkınma problemlerine çözüm sağlamak</a:t>
            </a:r>
          </a:p>
          <a:p>
            <a:pPr marL="0" indent="0">
              <a:buNone/>
            </a:pPr>
            <a:endParaRPr lang="tr-GB" dirty="0"/>
          </a:p>
          <a:p>
            <a:pPr marL="0" indent="0">
              <a:buNone/>
            </a:pPr>
            <a:endParaRPr lang="tr-GB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66E387A-A7E5-9510-AF66-67F26609D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473" y="857250"/>
            <a:ext cx="4453054" cy="228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673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5140759-D670-FFDF-A2AD-A6D238649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EB13EA5-B9EE-E843-BF68-C3CE3D413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GB" dirty="0"/>
              <a:t>1980ler: Brandt Komisyonu 1980 ve 1983 raporları</a:t>
            </a:r>
          </a:p>
          <a:p>
            <a:pPr marL="0" indent="0">
              <a:buNone/>
            </a:pPr>
            <a:r>
              <a:rPr lang="tr-GB" dirty="0"/>
              <a:t>Dünya 1,2 ve 3. olarak değil Kuzey ve Güney olarak bölünmüştür anlayışı</a:t>
            </a:r>
          </a:p>
          <a:p>
            <a:pPr marL="0" indent="0">
              <a:buNone/>
            </a:pPr>
            <a:endParaRPr lang="tr-GB" dirty="0"/>
          </a:p>
          <a:p>
            <a:r>
              <a:rPr lang="tr-GB" dirty="0"/>
              <a:t>Zengin Kuzey ülkeleri</a:t>
            </a:r>
          </a:p>
          <a:p>
            <a:r>
              <a:rPr lang="tr-GB" dirty="0"/>
              <a:t>Fakir Güney ülkeleri</a:t>
            </a:r>
          </a:p>
          <a:p>
            <a:endParaRPr lang="tr-GB" dirty="0"/>
          </a:p>
          <a:p>
            <a:r>
              <a:rPr lang="tr-GB" dirty="0"/>
              <a:t>1980’ler detantın sona ermesiyle yeniden güç mücadeleleri ve jeopolitiğin önem kazanması</a:t>
            </a:r>
          </a:p>
        </p:txBody>
      </p:sp>
    </p:spTree>
    <p:extLst>
      <p:ext uri="{BB962C8B-B14F-4D97-AF65-F5344CB8AC3E}">
        <p14:creationId xmlns:p14="http://schemas.microsoft.com/office/powerpoint/2010/main" val="2906628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544FA5-8404-7384-EA3C-19E0527A9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2EE50CE-4CF7-020C-9A49-A59AEB420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450080"/>
          </a:xfrm>
        </p:spPr>
        <p:txBody>
          <a:bodyPr>
            <a:normAutofit/>
          </a:bodyPr>
          <a:lstStyle/>
          <a:p>
            <a:r>
              <a:rPr lang="tr-GB" sz="2000" dirty="0"/>
              <a:t>BM’de çeşitlenen çalışmalar</a:t>
            </a:r>
          </a:p>
          <a:p>
            <a:pPr marL="0" indent="0">
              <a:buNone/>
            </a:pPr>
            <a:r>
              <a:rPr lang="tr-GB" sz="2000" dirty="0"/>
              <a:t>İklim, çevre (</a:t>
            </a:r>
            <a:r>
              <a:rPr lang="tr-TR" sz="2000" dirty="0"/>
              <a:t>First Human Environment Conference- 1972 // Rio Earth </a:t>
            </a:r>
            <a:r>
              <a:rPr lang="tr-TR" sz="2000" dirty="0" err="1"/>
              <a:t>Summit</a:t>
            </a:r>
            <a:r>
              <a:rPr lang="tr-TR" sz="2000" dirty="0"/>
              <a:t> 1992)</a:t>
            </a:r>
            <a:endParaRPr lang="tr-GB" sz="2000" dirty="0"/>
          </a:p>
          <a:p>
            <a:pPr marL="0" indent="0">
              <a:buNone/>
            </a:pPr>
            <a:endParaRPr lang="tr-GB" sz="2000" dirty="0"/>
          </a:p>
          <a:p>
            <a:r>
              <a:rPr lang="tr-GB" sz="2000" dirty="0"/>
              <a:t>Güvenliğin kapsamının genişlemesi</a:t>
            </a:r>
          </a:p>
          <a:p>
            <a:pPr marL="0" indent="0">
              <a:buNone/>
            </a:pPr>
            <a:r>
              <a:rPr lang="tr-GB" sz="2000" dirty="0"/>
              <a:t>Barry Buzan: Güvenliğin beş boyutu (askeri, ekonomik, toplumsal, çevresel, siyasi)</a:t>
            </a:r>
          </a:p>
          <a:p>
            <a:pPr marL="0" indent="0">
              <a:buNone/>
            </a:pPr>
            <a:endParaRPr lang="tr-GB" sz="2000" dirty="0"/>
          </a:p>
          <a:p>
            <a:r>
              <a:rPr lang="tr-GB" sz="2000" dirty="0"/>
              <a:t>Kalkınmada insani kalkınma ve sürdürülebilir kalkınmaya giden süreç (kalkınma yalnızca ekonomik gelişme değildir anlayışı)</a:t>
            </a:r>
          </a:p>
        </p:txBody>
      </p:sp>
    </p:spTree>
    <p:extLst>
      <p:ext uri="{BB962C8B-B14F-4D97-AF65-F5344CB8AC3E}">
        <p14:creationId xmlns:p14="http://schemas.microsoft.com/office/powerpoint/2010/main" val="3106319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163B21-4F47-4F91-7F76-8CF0555DD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EC37A62-A52B-79DD-5417-592107F7D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GB" dirty="0"/>
              <a:t>Soğuk Savaş’ın sona ermesi</a:t>
            </a:r>
          </a:p>
          <a:p>
            <a:r>
              <a:rPr lang="tr-GB" dirty="0"/>
              <a:t>Tarihin sonu tezi- Fukuyama </a:t>
            </a:r>
          </a:p>
          <a:p>
            <a:endParaRPr lang="tr-GB" dirty="0"/>
          </a:p>
          <a:p>
            <a:endParaRPr lang="tr-GB" dirty="0"/>
          </a:p>
          <a:p>
            <a:r>
              <a:rPr lang="tr-GB" dirty="0"/>
              <a:t>1990’lardaki çatışmalar, ekonomik krizler, yoksul ülkeler ile makasın açılması</a:t>
            </a:r>
          </a:p>
          <a:p>
            <a:endParaRPr lang="tr-GB" dirty="0"/>
          </a:p>
          <a:p>
            <a:endParaRPr lang="tr-GB" dirty="0"/>
          </a:p>
        </p:txBody>
      </p:sp>
    </p:spTree>
    <p:extLst>
      <p:ext uri="{BB962C8B-B14F-4D97-AF65-F5344CB8AC3E}">
        <p14:creationId xmlns:p14="http://schemas.microsoft.com/office/powerpoint/2010/main" val="3300094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5D7760-004F-EBD1-4E19-82B633FE4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2B3F8B-8A4D-E70A-30EF-DECCF38D1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GB" dirty="0"/>
              <a:t>1990’lar fikirsel ve teorik katkılar</a:t>
            </a:r>
          </a:p>
          <a:p>
            <a:endParaRPr lang="tr-GB" dirty="0"/>
          </a:p>
          <a:p>
            <a:pPr marL="0" indent="0">
              <a:buNone/>
            </a:pPr>
            <a:r>
              <a:rPr lang="tr-GB" b="1" dirty="0"/>
              <a:t>Human Development Index </a:t>
            </a:r>
            <a:r>
              <a:rPr lang="tr-GB" dirty="0"/>
              <a:t>(Amartya Sen ve Mahbub-ul Haq 1990)</a:t>
            </a:r>
          </a:p>
          <a:p>
            <a:pPr marL="0" indent="0">
              <a:buNone/>
            </a:pPr>
            <a:r>
              <a:rPr lang="tr-GB" dirty="0"/>
              <a:t>-Yaşam beklentisi</a:t>
            </a:r>
          </a:p>
          <a:p>
            <a:pPr marL="0" indent="0">
              <a:buNone/>
            </a:pPr>
            <a:r>
              <a:rPr lang="tr-GB" dirty="0"/>
              <a:t>-Eğitim</a:t>
            </a:r>
          </a:p>
          <a:p>
            <a:pPr marL="0" indent="0">
              <a:buNone/>
            </a:pPr>
            <a:r>
              <a:rPr lang="tr-GB" dirty="0"/>
              <a:t>-Kişi başına gelir</a:t>
            </a:r>
          </a:p>
        </p:txBody>
      </p:sp>
    </p:spTree>
    <p:extLst>
      <p:ext uri="{BB962C8B-B14F-4D97-AF65-F5344CB8AC3E}">
        <p14:creationId xmlns:p14="http://schemas.microsoft.com/office/powerpoint/2010/main" val="1802591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A0A55D-ACF2-3887-925F-D5748BBA3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EFFE6FD-552A-FDA1-4F6F-D4D6650F5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GB" b="1" dirty="0"/>
              <a:t>Milenyum Kalkınma Hedefleri (2000)</a:t>
            </a:r>
          </a:p>
          <a:p>
            <a:pPr marL="0" indent="0">
              <a:buNone/>
            </a:pPr>
            <a:r>
              <a:rPr lang="tr-TR" dirty="0"/>
              <a:t>Aşırı yoksulluğun ve açlığın yok edilmesi</a:t>
            </a:r>
          </a:p>
          <a:p>
            <a:pPr marL="0" indent="0">
              <a:buNone/>
            </a:pPr>
            <a:r>
              <a:rPr lang="tr-TR" dirty="0"/>
              <a:t>Evrensel ilköğretimin sağlanması</a:t>
            </a:r>
          </a:p>
          <a:p>
            <a:pPr marL="0" indent="0">
              <a:buNone/>
            </a:pPr>
            <a:r>
              <a:rPr lang="tr-TR" dirty="0"/>
              <a:t>Cinsiyet eşitliğinin teşvik edilmesi ve kadınların güçlendirilmesi</a:t>
            </a:r>
          </a:p>
          <a:p>
            <a:pPr marL="0" indent="0">
              <a:buNone/>
            </a:pPr>
            <a:r>
              <a:rPr lang="tr-TR" dirty="0"/>
              <a:t>Çocuk ölüm oranının azaltılması</a:t>
            </a:r>
          </a:p>
          <a:p>
            <a:pPr marL="0" indent="0">
              <a:buNone/>
            </a:pPr>
            <a:r>
              <a:rPr lang="tr-TR" dirty="0"/>
              <a:t>Anne sağlığının iyileştirilmesi</a:t>
            </a:r>
          </a:p>
          <a:p>
            <a:pPr marL="0" indent="0">
              <a:buNone/>
            </a:pPr>
            <a:r>
              <a:rPr lang="tr-TR" dirty="0"/>
              <a:t>HIV/AIDS, sıtma ve diğer hastalıklarla mücadele edilmesi</a:t>
            </a:r>
          </a:p>
          <a:p>
            <a:pPr marL="0" indent="0">
              <a:buNone/>
            </a:pPr>
            <a:r>
              <a:rPr lang="tr-TR" dirty="0"/>
              <a:t>Çevresel sürdürülebilirliğin sağlanması</a:t>
            </a:r>
          </a:p>
          <a:p>
            <a:pPr marL="0" indent="0">
              <a:buNone/>
            </a:pPr>
            <a:r>
              <a:rPr lang="tr-TR" dirty="0"/>
              <a:t>Kalkınmaya yönelik küresel iş birliğinin geliştirilmesi</a:t>
            </a:r>
          </a:p>
          <a:p>
            <a:pPr marL="0" indent="0">
              <a:buNone/>
            </a:pPr>
            <a:endParaRPr lang="tr-GB" dirty="0"/>
          </a:p>
        </p:txBody>
      </p:sp>
    </p:spTree>
    <p:extLst>
      <p:ext uri="{BB962C8B-B14F-4D97-AF65-F5344CB8AC3E}">
        <p14:creationId xmlns:p14="http://schemas.microsoft.com/office/powerpoint/2010/main" val="72310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10E5FB9-E9AB-AA99-E075-6B543A703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GB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23A6980-DAA4-F3B1-F399-12BF17965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197" y="524967"/>
            <a:ext cx="9787415" cy="633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15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004B5A-5FEF-0517-1628-C4739C63C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GB" dirty="0"/>
              <a:t>1994 Human Security Report- UNDP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E4AE4C8-4D16-E922-38B7-B373851C0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724400"/>
          </a:xfrm>
        </p:spPr>
        <p:txBody>
          <a:bodyPr>
            <a:normAutofit/>
          </a:bodyPr>
          <a:lstStyle/>
          <a:p>
            <a:r>
              <a:rPr lang="tr-GB" sz="2000" dirty="0"/>
              <a:t>Güvenlik sadece devletlerin güvenliği ve askeri kriterlerle ölçülemez anlayışı</a:t>
            </a:r>
          </a:p>
          <a:p>
            <a:endParaRPr lang="tr-GB" sz="2000" dirty="0"/>
          </a:p>
          <a:p>
            <a:pPr marL="0" indent="0">
              <a:buNone/>
            </a:pPr>
            <a:r>
              <a:rPr lang="tr-GB" sz="2000" dirty="0"/>
              <a:t>-Ekonomik güvenlik</a:t>
            </a:r>
          </a:p>
          <a:p>
            <a:pPr marL="0" indent="0">
              <a:buNone/>
            </a:pPr>
            <a:r>
              <a:rPr lang="tr-GB" sz="2000" dirty="0"/>
              <a:t>-Gıda güvenliği</a:t>
            </a:r>
          </a:p>
          <a:p>
            <a:pPr marL="0" indent="0">
              <a:buNone/>
            </a:pPr>
            <a:r>
              <a:rPr lang="tr-GB" sz="2000" dirty="0"/>
              <a:t>-Sağlık güvenliği</a:t>
            </a:r>
          </a:p>
          <a:p>
            <a:pPr marL="0" indent="0">
              <a:buNone/>
            </a:pPr>
            <a:r>
              <a:rPr lang="tr-GB" sz="2000" dirty="0"/>
              <a:t>-Çevre güvenliği</a:t>
            </a:r>
          </a:p>
          <a:p>
            <a:pPr marL="0" indent="0">
              <a:buNone/>
            </a:pPr>
            <a:r>
              <a:rPr lang="tr-GB" sz="2000" dirty="0"/>
              <a:t>-Birey güvenliği</a:t>
            </a:r>
          </a:p>
          <a:p>
            <a:pPr marL="0" indent="0">
              <a:buNone/>
            </a:pPr>
            <a:r>
              <a:rPr lang="tr-GB" sz="2000" dirty="0"/>
              <a:t>-Toplum güvenliği</a:t>
            </a:r>
          </a:p>
          <a:p>
            <a:pPr marL="0" indent="0">
              <a:buNone/>
            </a:pPr>
            <a:r>
              <a:rPr lang="tr-GB" sz="2000" dirty="0"/>
              <a:t>-Siyasi güvenlik</a:t>
            </a:r>
          </a:p>
        </p:txBody>
      </p:sp>
    </p:spTree>
    <p:extLst>
      <p:ext uri="{BB962C8B-B14F-4D97-AF65-F5344CB8AC3E}">
        <p14:creationId xmlns:p14="http://schemas.microsoft.com/office/powerpoint/2010/main" val="2680159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DDB4E6-DB49-211C-5F53-3436BDD3B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GB" dirty="0"/>
              <a:t>Emerging Markets / Emerging Powers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E905B07-7646-4CD4-E556-643EAC1D56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GB" dirty="0"/>
              <a:t>World Bank- Emerging Markets kavramsallaştırması</a:t>
            </a:r>
          </a:p>
          <a:p>
            <a:endParaRPr lang="tr-GB" dirty="0"/>
          </a:p>
          <a:p>
            <a:r>
              <a:rPr lang="tr-GB" dirty="0"/>
              <a:t>ABD’nin siyasi zorlanmaları, Irak ve Afganistan müdahaleleri</a:t>
            </a:r>
          </a:p>
          <a:p>
            <a:endParaRPr lang="tr-GB" dirty="0"/>
          </a:p>
          <a:p>
            <a:endParaRPr lang="tr-GB" dirty="0"/>
          </a:p>
          <a:p>
            <a:r>
              <a:rPr lang="tr-GB" dirty="0"/>
              <a:t>2008 Finansal Krizi ve 2009 Eurozone Krizi ile ekonomik zorlanma</a:t>
            </a:r>
          </a:p>
        </p:txBody>
      </p:sp>
    </p:spTree>
    <p:extLst>
      <p:ext uri="{BB962C8B-B14F-4D97-AF65-F5344CB8AC3E}">
        <p14:creationId xmlns:p14="http://schemas.microsoft.com/office/powerpoint/2010/main" val="2473042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C18707-4136-30E9-87DD-ACEAA39C2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1863E0-D11F-1E56-DEE4-7911EB804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724400"/>
          </a:xfrm>
        </p:spPr>
        <p:txBody>
          <a:bodyPr>
            <a:normAutofit lnSpcReduction="10000"/>
          </a:bodyPr>
          <a:lstStyle/>
          <a:p>
            <a:r>
              <a:rPr lang="tr-GB" sz="2400" dirty="0"/>
              <a:t>Goldman Sachs - Jim O’Neill (2001) ’nüfus, yüz ölçümü, ekonomik büyüme, materyal kapasite’</a:t>
            </a:r>
          </a:p>
          <a:p>
            <a:pPr marL="0" indent="0">
              <a:buNone/>
            </a:pPr>
            <a:r>
              <a:rPr lang="tr-GB" sz="2400" dirty="0"/>
              <a:t>BRIC kavramsallaştırması (Brezilya, Rusya, Hindistan, Çin)</a:t>
            </a:r>
          </a:p>
          <a:p>
            <a:pPr marL="0" indent="0">
              <a:buNone/>
            </a:pPr>
            <a:r>
              <a:rPr lang="tr-GB" sz="2400" dirty="0"/>
              <a:t>Güney Afrika’nın dahil olması ile BRICS</a:t>
            </a:r>
          </a:p>
          <a:p>
            <a:pPr marL="0" indent="0">
              <a:buNone/>
            </a:pPr>
            <a:endParaRPr lang="tr-GB" sz="2400" dirty="0"/>
          </a:p>
          <a:p>
            <a:r>
              <a:rPr lang="tr-GB" sz="2400" dirty="0"/>
              <a:t>Next 11 (</a:t>
            </a:r>
            <a:r>
              <a:rPr lang="tr-TR" sz="2400" dirty="0"/>
              <a:t>Bangladeş, Endonezya, Filipinler, Güney Kore, İran, Meksika, Mısır, Nijerya, Pakistan, Türkiye ve Vietnam)</a:t>
            </a:r>
            <a:endParaRPr lang="tr-GB" sz="2400" dirty="0"/>
          </a:p>
          <a:p>
            <a:r>
              <a:rPr lang="tr-GB" sz="2400" dirty="0"/>
              <a:t>CIVETS (</a:t>
            </a:r>
            <a:r>
              <a:rPr lang="tr-TR" sz="2400" dirty="0"/>
              <a:t>Kolombiya, Endonezya, Vietnam, Mısır, Türkiye ve Güney Afrika)</a:t>
            </a:r>
            <a:endParaRPr lang="tr-GB" sz="2400" dirty="0"/>
          </a:p>
          <a:p>
            <a:r>
              <a:rPr lang="tr-GB" sz="2400" dirty="0"/>
              <a:t>MIKTA (Meksika, Endonezya, Güney Kore, Türkiye, Avustralya)</a:t>
            </a:r>
          </a:p>
          <a:p>
            <a:endParaRPr lang="tr-GB" dirty="0"/>
          </a:p>
        </p:txBody>
      </p:sp>
    </p:spTree>
    <p:extLst>
      <p:ext uri="{BB962C8B-B14F-4D97-AF65-F5344CB8AC3E}">
        <p14:creationId xmlns:p14="http://schemas.microsoft.com/office/powerpoint/2010/main" val="1720384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01DC3258-8C91-02AF-5E67-16C17B630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GB"/>
          </a:p>
        </p:txBody>
      </p:sp>
      <p:pic>
        <p:nvPicPr>
          <p:cNvPr id="4102" name="Picture 6" descr="China: GDP at current prices 1985-2028 | Statista">
            <a:extLst>
              <a:ext uri="{FF2B5EF4-FFF2-40B4-BE49-F238E27FC236}">
                <a16:creationId xmlns:a16="http://schemas.microsoft.com/office/drawing/2014/main" id="{F1E07313-1B49-C9BB-1D05-F2C2DD8AF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42" y="201635"/>
            <a:ext cx="8686989" cy="6454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503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FA5B0D7-2729-B173-0D45-C7AE08F38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GB" dirty="0"/>
              <a:t>Yükselen güçlerin Uluslararası İlişkiler Teorisi’ne Yansımaları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F41A1E-5CFA-CC67-596B-771A9B7E3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724400"/>
          </a:xfrm>
        </p:spPr>
        <p:txBody>
          <a:bodyPr>
            <a:normAutofit fontScale="70000" lnSpcReduction="20000"/>
          </a:bodyPr>
          <a:lstStyle/>
          <a:p>
            <a:r>
              <a:rPr lang="tr-GB" sz="2400" dirty="0"/>
              <a:t>Tek kutupluluktan çok kutupluluğa geçiş</a:t>
            </a:r>
          </a:p>
          <a:p>
            <a:endParaRPr lang="tr-GB" sz="2400" dirty="0"/>
          </a:p>
          <a:p>
            <a:r>
              <a:rPr lang="tr-GB" sz="2400" dirty="0"/>
              <a:t>G20 Zirveleri ile informel kurumların öneminin artışı</a:t>
            </a:r>
          </a:p>
          <a:p>
            <a:pPr marL="0" indent="0">
              <a:buNone/>
            </a:pPr>
            <a:r>
              <a:rPr lang="tr-GB" sz="2400" dirty="0"/>
              <a:t>2010 Güney Kore (Seul Kalkınma Uzlaşısı)</a:t>
            </a:r>
          </a:p>
          <a:p>
            <a:pPr marL="0" indent="0">
              <a:buNone/>
            </a:pPr>
            <a:r>
              <a:rPr lang="tr-GB" sz="2400" dirty="0"/>
              <a:t>2012 Meksika (Yeşil büyüme, T20, BRICS’in IMF’ye 75 milyar dolarlık katkısı)</a:t>
            </a:r>
          </a:p>
          <a:p>
            <a:pPr marL="0" indent="0">
              <a:buNone/>
            </a:pPr>
            <a:r>
              <a:rPr lang="tr-GB" sz="2400" dirty="0"/>
              <a:t>2013 Rusya (BRICS kalkınma bankası tartışmaları)</a:t>
            </a:r>
          </a:p>
          <a:p>
            <a:pPr marL="0" indent="0">
              <a:buNone/>
            </a:pPr>
            <a:r>
              <a:rPr lang="tr-GB" sz="2400" dirty="0"/>
              <a:t>2015 Türkiye (W20, İslami finans)</a:t>
            </a:r>
          </a:p>
          <a:p>
            <a:pPr marL="0" indent="0">
              <a:buNone/>
            </a:pPr>
            <a:r>
              <a:rPr lang="tr-GB" sz="2400" dirty="0"/>
              <a:t>2016 Çin (kapsayıcılık, eşitlik, mülteci krizi)</a:t>
            </a:r>
          </a:p>
          <a:p>
            <a:pPr marL="0" indent="0">
              <a:buNone/>
            </a:pPr>
            <a:r>
              <a:rPr lang="tr-GB" sz="2400" dirty="0"/>
              <a:t>2018 Arjantin (adil ve sürdürülebilir gelecek, kadının güçlendirilmesi)</a:t>
            </a:r>
          </a:p>
          <a:p>
            <a:pPr marL="0" indent="0">
              <a:buNone/>
            </a:pPr>
            <a:r>
              <a:rPr lang="tr-GB" sz="2400" dirty="0"/>
              <a:t>2020 Suudi Arabistan (sağlık güvenliği)</a:t>
            </a:r>
          </a:p>
          <a:p>
            <a:pPr marL="0" indent="0">
              <a:buNone/>
            </a:pPr>
            <a:r>
              <a:rPr lang="tr-GB" sz="2400" dirty="0"/>
              <a:t>2022 Endonezya (gıda ve enerji güvenliği)</a:t>
            </a:r>
          </a:p>
          <a:p>
            <a:pPr marL="0" indent="0">
              <a:buNone/>
            </a:pPr>
            <a:r>
              <a:rPr lang="tr-GB" sz="2400" dirty="0"/>
              <a:t>2023 Hindistan (iklim, kapsayıcı kalkınma, cinsiyet eşitliği)</a:t>
            </a:r>
          </a:p>
          <a:p>
            <a:pPr marL="0" indent="0">
              <a:buNone/>
            </a:pPr>
            <a:r>
              <a:rPr lang="tr-GB" sz="2400" dirty="0"/>
              <a:t>2024 Brezilya</a:t>
            </a:r>
          </a:p>
          <a:p>
            <a:pPr marL="0" indent="0">
              <a:buNone/>
            </a:pPr>
            <a:r>
              <a:rPr lang="tr-GB" sz="2400" dirty="0"/>
              <a:t>2025 Güney Afrika</a:t>
            </a:r>
          </a:p>
          <a:p>
            <a:endParaRPr lang="tr-GB" sz="2400" dirty="0"/>
          </a:p>
          <a:p>
            <a:endParaRPr lang="tr-GB" sz="2400" dirty="0"/>
          </a:p>
        </p:txBody>
      </p:sp>
    </p:spTree>
    <p:extLst>
      <p:ext uri="{BB962C8B-B14F-4D97-AF65-F5344CB8AC3E}">
        <p14:creationId xmlns:p14="http://schemas.microsoft.com/office/powerpoint/2010/main" val="2592506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5F2CD4-4BEA-279A-A306-70924E493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9F3A6F0-A9DA-329E-1461-1B6ED5EE3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GB" sz="1800" dirty="0"/>
              <a:t>Yeni kurumlar: New Development Bank</a:t>
            </a:r>
          </a:p>
          <a:p>
            <a:pPr marL="0" indent="0">
              <a:buNone/>
            </a:pPr>
            <a:r>
              <a:rPr lang="tr-GB" dirty="0"/>
              <a:t>Yeni para birimi tartışmaları</a:t>
            </a:r>
          </a:p>
          <a:p>
            <a:endParaRPr lang="tr-GB" sz="1800" dirty="0"/>
          </a:p>
          <a:p>
            <a:endParaRPr lang="tr-GB" sz="1800" dirty="0"/>
          </a:p>
          <a:p>
            <a:r>
              <a:rPr lang="tr-GB" sz="1800" dirty="0"/>
              <a:t>Başta BM olmak üzere eski kurumlarda reform talepleri </a:t>
            </a:r>
          </a:p>
          <a:p>
            <a:endParaRPr lang="tr-GB" dirty="0"/>
          </a:p>
        </p:txBody>
      </p:sp>
    </p:spTree>
    <p:extLst>
      <p:ext uri="{BB962C8B-B14F-4D97-AF65-F5344CB8AC3E}">
        <p14:creationId xmlns:p14="http://schemas.microsoft.com/office/powerpoint/2010/main" val="2205729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2227EB-BBAE-3F39-3797-062F87DD6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GB" dirty="0"/>
              <a:t>Küresel Uluslararası İlişkilere duyulan ihtiyaç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727196D-AD83-1BF0-F756-CCFB0A2AD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578096"/>
          </a:xfrm>
        </p:spPr>
        <p:txBody>
          <a:bodyPr/>
          <a:lstStyle/>
          <a:p>
            <a:r>
              <a:rPr lang="tr-GB" sz="2400" dirty="0"/>
              <a:t>Uİ’ye non-western eleştiriler</a:t>
            </a:r>
          </a:p>
          <a:p>
            <a:endParaRPr lang="tr-GB" sz="2400" dirty="0"/>
          </a:p>
          <a:p>
            <a:pPr marL="0" indent="0">
              <a:buNone/>
            </a:pPr>
            <a:r>
              <a:rPr lang="tr-GB" sz="2400" dirty="0"/>
              <a:t>Sorunlar:</a:t>
            </a:r>
          </a:p>
          <a:p>
            <a:pPr marL="0" indent="0">
              <a:buNone/>
            </a:pPr>
            <a:r>
              <a:rPr lang="tr-GB" sz="2400" dirty="0"/>
              <a:t>Tarihin başlangıç noktası olarak Batı’nın kabulü</a:t>
            </a:r>
          </a:p>
          <a:p>
            <a:pPr marL="0" indent="0">
              <a:buNone/>
            </a:pPr>
            <a:r>
              <a:rPr lang="tr-GB" sz="2400" dirty="0"/>
              <a:t>İki yönlü etkileşimin olmayışı</a:t>
            </a:r>
          </a:p>
          <a:p>
            <a:pPr marL="0" indent="0">
              <a:buNone/>
            </a:pPr>
            <a:r>
              <a:rPr lang="tr-GB" sz="2400" dirty="0"/>
              <a:t>Bilginin verili olarak kabul edilmesi</a:t>
            </a:r>
          </a:p>
          <a:p>
            <a:pPr marL="0" indent="0">
              <a:buNone/>
            </a:pPr>
            <a:r>
              <a:rPr lang="tr-GB" sz="2400" dirty="0"/>
              <a:t>Teorilerin uzun bir dönem Batı merkezli olması</a:t>
            </a:r>
          </a:p>
          <a:p>
            <a:pPr marL="0" indent="0">
              <a:buNone/>
            </a:pPr>
            <a:r>
              <a:rPr lang="tr-GB" sz="2400" dirty="0"/>
              <a:t>Güncel uluslararası ilişkilerin günümüz sorunlarına yanıt vermemesi</a:t>
            </a:r>
          </a:p>
          <a:p>
            <a:pPr marL="0" indent="0">
              <a:buNone/>
            </a:pPr>
            <a:endParaRPr lang="tr-GB" dirty="0"/>
          </a:p>
          <a:p>
            <a:pPr marL="0" indent="0">
              <a:buNone/>
            </a:pPr>
            <a:endParaRPr lang="tr-GB" dirty="0"/>
          </a:p>
          <a:p>
            <a:endParaRPr lang="tr-GB" dirty="0"/>
          </a:p>
          <a:p>
            <a:endParaRPr lang="tr-GB" dirty="0"/>
          </a:p>
        </p:txBody>
      </p:sp>
    </p:spTree>
    <p:extLst>
      <p:ext uri="{BB962C8B-B14F-4D97-AF65-F5344CB8AC3E}">
        <p14:creationId xmlns:p14="http://schemas.microsoft.com/office/powerpoint/2010/main" val="609908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E7F0D64-32AD-6E04-8893-6D03F1663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418189-B24C-B8B6-2D00-4D940F448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413504"/>
          </a:xfrm>
        </p:spPr>
        <p:txBody>
          <a:bodyPr/>
          <a:lstStyle/>
          <a:p>
            <a:r>
              <a:rPr lang="tr-GB" dirty="0"/>
              <a:t>Küresel IR girişimleri:</a:t>
            </a:r>
          </a:p>
          <a:p>
            <a:pPr marL="0" indent="0">
              <a:buNone/>
            </a:pPr>
            <a:r>
              <a:rPr lang="tr-GB" dirty="0"/>
              <a:t>Singapur Okulu</a:t>
            </a:r>
          </a:p>
          <a:p>
            <a:pPr marL="0" indent="0">
              <a:buNone/>
            </a:pPr>
            <a:r>
              <a:rPr lang="tr-GB" dirty="0"/>
              <a:t>Çin Okulu</a:t>
            </a:r>
          </a:p>
          <a:p>
            <a:pPr marL="0" indent="0">
              <a:buNone/>
            </a:pPr>
            <a:endParaRPr lang="tr-GB" dirty="0"/>
          </a:p>
          <a:p>
            <a:pPr marL="0" indent="0">
              <a:buNone/>
            </a:pPr>
            <a:endParaRPr lang="tr-GB" dirty="0"/>
          </a:p>
          <a:p>
            <a:r>
              <a:rPr lang="tr-GB" dirty="0"/>
              <a:t>Küresel IR’ın önündeki engeller:</a:t>
            </a:r>
          </a:p>
          <a:p>
            <a:pPr marL="0" indent="0">
              <a:buNone/>
            </a:pPr>
            <a:r>
              <a:rPr lang="tr-GB" dirty="0"/>
              <a:t>Ekollerde, dergilerde, konferanslarda Batılı ülkelerin kontrolü</a:t>
            </a:r>
          </a:p>
          <a:p>
            <a:pPr marL="0" indent="0">
              <a:buNone/>
            </a:pPr>
            <a:r>
              <a:rPr lang="tr-GB" dirty="0"/>
              <a:t>Bilim dilinin İngilizce olması</a:t>
            </a:r>
          </a:p>
          <a:p>
            <a:pPr marL="0" indent="0">
              <a:buNone/>
            </a:pPr>
            <a:r>
              <a:rPr lang="tr-GB" dirty="0"/>
              <a:t>Güney ülkelerinde eğitime erişim ve finansal problemler</a:t>
            </a:r>
          </a:p>
        </p:txBody>
      </p:sp>
    </p:spTree>
    <p:extLst>
      <p:ext uri="{BB962C8B-B14F-4D97-AF65-F5344CB8AC3E}">
        <p14:creationId xmlns:p14="http://schemas.microsoft.com/office/powerpoint/2010/main" val="1878503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DB06F2-863B-555C-605B-38341464B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GB" dirty="0"/>
              <a:t>Küresel Uluslararası İlişkiler için öneriler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EFAF9A7-36AE-6F8B-E374-5464FED11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GB" sz="2400" dirty="0"/>
              <a:t>İnsan merkezli çalışmaların önemi</a:t>
            </a:r>
          </a:p>
          <a:p>
            <a:r>
              <a:rPr lang="tr-GB" sz="2400" dirty="0"/>
              <a:t>Kavramların önemi (Non-western vb. yerine Global IR kavramı kullanılmasının gerekliliği)</a:t>
            </a:r>
          </a:p>
          <a:p>
            <a:r>
              <a:rPr lang="tr-GB" sz="2400" dirty="0"/>
              <a:t>Batı dışı ülkelerin de aktörlüğünün yükseltilmesi</a:t>
            </a:r>
          </a:p>
          <a:p>
            <a:r>
              <a:rPr lang="tr-GB" sz="2400" dirty="0"/>
              <a:t>Normlara bakışta Batı merkezlilikten çıkılması</a:t>
            </a:r>
          </a:p>
          <a:p>
            <a:r>
              <a:rPr lang="tr-GB" sz="2400"/>
              <a:t>Bölgeselleşme ve alan çalışmalarının artırılması</a:t>
            </a:r>
            <a:endParaRPr lang="tr-GB" sz="2400" dirty="0"/>
          </a:p>
        </p:txBody>
      </p:sp>
    </p:spTree>
    <p:extLst>
      <p:ext uri="{BB962C8B-B14F-4D97-AF65-F5344CB8AC3E}">
        <p14:creationId xmlns:p14="http://schemas.microsoft.com/office/powerpoint/2010/main" val="4184954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5F3A9EB-1DE4-D6DB-8148-FE65BCF9B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GB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C330C2D-F0A8-C3BE-AE54-8E65153F4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GB"/>
              <a:t>Dinlediğiniz için teşekkür ederim </a:t>
            </a:r>
          </a:p>
        </p:txBody>
      </p:sp>
    </p:spTree>
    <p:extLst>
      <p:ext uri="{BB962C8B-B14F-4D97-AF65-F5344CB8AC3E}">
        <p14:creationId xmlns:p14="http://schemas.microsoft.com/office/powerpoint/2010/main" val="1756683942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Özel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242B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889</Words>
  <Application>Microsoft Macintosh PowerPoint</Application>
  <PresentationFormat>Geniş ekran</PresentationFormat>
  <Paragraphs>153</Paragraphs>
  <Slides>23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7" baseType="lpstr">
      <vt:lpstr>Arial</vt:lpstr>
      <vt:lpstr>Century Gothic</vt:lpstr>
      <vt:lpstr>Wingdings 3</vt:lpstr>
      <vt:lpstr>Duman</vt:lpstr>
      <vt:lpstr>Global International Relations and EU  Week 2- Why do we need a Global International Relations?  </vt:lpstr>
      <vt:lpstr>Dersin Yapısı</vt:lpstr>
      <vt:lpstr>Küresel Uluslararası İlişkiler</vt:lpstr>
      <vt:lpstr>Tarihsel arka plan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1994 Human Security Report- UNDP</vt:lpstr>
      <vt:lpstr>Emerging Markets / Emerging Powers</vt:lpstr>
      <vt:lpstr>PowerPoint Sunusu</vt:lpstr>
      <vt:lpstr>PowerPoint Sunusu</vt:lpstr>
      <vt:lpstr>Yükselen güçlerin Uluslararası İlişkiler Teorisi’ne Yansımaları</vt:lpstr>
      <vt:lpstr>PowerPoint Sunusu</vt:lpstr>
      <vt:lpstr>Küresel Uluslararası İlişkilere duyulan ihtiyaç</vt:lpstr>
      <vt:lpstr>PowerPoint Sunusu</vt:lpstr>
      <vt:lpstr>Küresel Uluslararası İlişkiler için öneriler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International Relations and EU  Week 2- Why do we need a Global International Relations?  </dc:title>
  <dc:creator>Nilay Tuzgen</dc:creator>
  <cp:lastModifiedBy>Nilay Tuzgen</cp:lastModifiedBy>
  <cp:revision>4</cp:revision>
  <dcterms:created xsi:type="dcterms:W3CDTF">2023-10-09T09:04:18Z</dcterms:created>
  <dcterms:modified xsi:type="dcterms:W3CDTF">2023-10-09T18:38:50Z</dcterms:modified>
</cp:coreProperties>
</file>