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61" r:id="rId5"/>
    <p:sldId id="316" r:id="rId6"/>
    <p:sldId id="321" r:id="rId7"/>
    <p:sldId id="259" r:id="rId8"/>
    <p:sldId id="317" r:id="rId9"/>
    <p:sldId id="260" r:id="rId10"/>
    <p:sldId id="322" r:id="rId11"/>
    <p:sldId id="323" r:id="rId12"/>
    <p:sldId id="319" r:id="rId13"/>
    <p:sldId id="324" r:id="rId14"/>
    <p:sldId id="334" r:id="rId15"/>
    <p:sldId id="331" r:id="rId16"/>
    <p:sldId id="333" r:id="rId17"/>
    <p:sldId id="327" r:id="rId18"/>
    <p:sldId id="328" r:id="rId19"/>
    <p:sldId id="329" r:id="rId20"/>
    <p:sldId id="330" r:id="rId21"/>
    <p:sldId id="293" r:id="rId22"/>
    <p:sldId id="358" r:id="rId23"/>
    <p:sldId id="359" r:id="rId24"/>
    <p:sldId id="360" r:id="rId25"/>
    <p:sldId id="361" r:id="rId26"/>
    <p:sldId id="362" r:id="rId27"/>
    <p:sldId id="363" r:id="rId28"/>
    <p:sldId id="364" r:id="rId29"/>
    <p:sldId id="365" r:id="rId30"/>
    <p:sldId id="366" r:id="rId31"/>
    <p:sldId id="367" r:id="rId32"/>
    <p:sldId id="262" r:id="rId33"/>
    <p:sldId id="335" r:id="rId34"/>
    <p:sldId id="263" r:id="rId35"/>
    <p:sldId id="264" r:id="rId36"/>
    <p:sldId id="265" r:id="rId37"/>
    <p:sldId id="336" r:id="rId38"/>
    <p:sldId id="337" r:id="rId39"/>
    <p:sldId id="266" r:id="rId40"/>
    <p:sldId id="267" r:id="rId41"/>
    <p:sldId id="268" r:id="rId42"/>
    <p:sldId id="269" r:id="rId43"/>
    <p:sldId id="338" r:id="rId44"/>
    <p:sldId id="277" r:id="rId45"/>
    <p:sldId id="278" r:id="rId46"/>
    <p:sldId id="279" r:id="rId47"/>
    <p:sldId id="280" r:id="rId48"/>
    <p:sldId id="281" r:id="rId49"/>
    <p:sldId id="288" r:id="rId50"/>
    <p:sldId id="289" r:id="rId51"/>
    <p:sldId id="290" r:id="rId52"/>
    <p:sldId id="291" r:id="rId53"/>
    <p:sldId id="339" r:id="rId54"/>
    <p:sldId id="294" r:id="rId55"/>
    <p:sldId id="340" r:id="rId56"/>
    <p:sldId id="295" r:id="rId57"/>
    <p:sldId id="343" r:id="rId58"/>
    <p:sldId id="341" r:id="rId59"/>
    <p:sldId id="296" r:id="rId60"/>
    <p:sldId id="342" r:id="rId61"/>
    <p:sldId id="297" r:id="rId62"/>
    <p:sldId id="344" r:id="rId63"/>
    <p:sldId id="298" r:id="rId64"/>
    <p:sldId id="345" r:id="rId65"/>
    <p:sldId id="299" r:id="rId66"/>
    <p:sldId id="346" r:id="rId67"/>
    <p:sldId id="300" r:id="rId68"/>
    <p:sldId id="347" r:id="rId69"/>
    <p:sldId id="301" r:id="rId70"/>
    <p:sldId id="302" r:id="rId71"/>
    <p:sldId id="303" r:id="rId72"/>
    <p:sldId id="304" r:id="rId73"/>
    <p:sldId id="305" r:id="rId74"/>
    <p:sldId id="350" r:id="rId75"/>
    <p:sldId id="348" r:id="rId76"/>
    <p:sldId id="306" r:id="rId77"/>
    <p:sldId id="307" r:id="rId78"/>
    <p:sldId id="308" r:id="rId79"/>
    <p:sldId id="309" r:id="rId80"/>
    <p:sldId id="351" r:id="rId81"/>
    <p:sldId id="310" r:id="rId82"/>
    <p:sldId id="352" r:id="rId83"/>
    <p:sldId id="311" r:id="rId84"/>
    <p:sldId id="312" r:id="rId85"/>
    <p:sldId id="313" r:id="rId86"/>
    <p:sldId id="353" r:id="rId87"/>
    <p:sldId id="314" r:id="rId88"/>
    <p:sldId id="355" r:id="rId89"/>
    <p:sldId id="315" r:id="rId90"/>
    <p:sldId id="354" r:id="rId91"/>
    <p:sldId id="356" r:id="rId92"/>
    <p:sldId id="349" r:id="rId93"/>
    <p:sldId id="357" r:id="rId9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05"/>
    <p:restoredTop sz="95846"/>
  </p:normalViewPr>
  <p:slideViewPr>
    <p:cSldViewPr snapToGrid="0" snapToObjects="1">
      <p:cViewPr varScale="1">
        <p:scale>
          <a:sx n="122" d="100"/>
          <a:sy n="122" d="100"/>
        </p:scale>
        <p:origin x="208" y="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12/13/23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12/13/23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12/13/23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12/13/23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12/13/23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12/13/23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asiasociety.org/countries-regions/vietnam" TargetMode="External"/><Relationship Id="rId3" Type="http://schemas.openxmlformats.org/officeDocument/2006/relationships/hyperlink" Target="https://asiasociety.org/countries-regions/china" TargetMode="External"/><Relationship Id="rId7" Type="http://schemas.openxmlformats.org/officeDocument/2006/relationships/hyperlink" Target="https://asiasociety.org/countries-regions/cambodia" TargetMode="External"/><Relationship Id="rId2" Type="http://schemas.openxmlformats.org/officeDocument/2006/relationships/hyperlink" Target="https://asiasociety.org/countries-regions/indi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siasociety.org/countries-regions/laos" TargetMode="External"/><Relationship Id="rId5" Type="http://schemas.openxmlformats.org/officeDocument/2006/relationships/hyperlink" Target="https://asiasociety.org/countries-regions/thailand" TargetMode="External"/><Relationship Id="rId4" Type="http://schemas.openxmlformats.org/officeDocument/2006/relationships/hyperlink" Target="https://asiasociety.org/countries-regions/myanmar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peansources.info/record/a-strategic-compass-for-security-and-defence-for-a-european-union-that-protects-its-citizens-values-and-interests-and-contributes-to-international-peace-and-security/" TargetMode="External"/><Relationship Id="rId2" Type="http://schemas.openxmlformats.org/officeDocument/2006/relationships/hyperlink" Target="https://globalriskinsights.com/2020/12/a-strategic-autonomy-for-europe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eeas.europa.eu/sites/default/files/2007_16_nuremberg_declar.pdf" TargetMode="External"/><Relationship Id="rId2" Type="http://schemas.openxmlformats.org/officeDocument/2006/relationships/hyperlink" Target="http://ec.europa.eu/world/agreements/SummartOfTreatyAction.do?step=0&amp;treatyId=37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c.europa.eu/world/agreements/downloadFile.do?fullText=yes&amp;treatyTransId=14961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unfccc.int/process-and-meetings/the-paris-agreement" TargetMode="External"/><Relationship Id="rId2" Type="http://schemas.openxmlformats.org/officeDocument/2006/relationships/hyperlink" Target="https://www.iseas.edu.sg/wp-content/uploads/2022/11/TRS1_23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limate.ec.europa.eu/eu-action/international-action-climate-change/international-climate-finance_en#:~:text=The%20EU%2C%20its%20Member%20States,%E2%82%AC23.04%20billion%20in%202021." TargetMode="External"/><Relationship Id="rId4" Type="http://schemas.openxmlformats.org/officeDocument/2006/relationships/hyperlink" Target="https://www.bu.edu/gdp/2022/03/11/the-global-impact-of-a-carbon-border-adjustment-mechanism-a-quantitative-assessment/#:~:text=The%20CBAM%20will%20impose%20a%20levy%20on%20imported,force%20in%20January%202026%20after%20a%20three-year%20transition." TargetMode="Externa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eas.europa.eu/eeas/eu-and-indonesia-hold-sixth-security-dialogue_en" TargetMode="External"/><Relationship Id="rId2" Type="http://schemas.openxmlformats.org/officeDocument/2006/relationships/hyperlink" Target="https://www.eeas.europa.eu/eeas/eu-and-indonesia-hold-6th-joint-committee_en?s=80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.org/sites/un2.un.org/files/black_sea_grain_initiative_full_text.pdf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eeas.europa.eu/delegations/indonesia/eu-indonesia-cepa-negotiations_en" TargetMode="Externa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w.com/en/ukraine-war-threatens-climate-targets/a-62185483" TargetMode="External"/><Relationship Id="rId2" Type="http://schemas.openxmlformats.org/officeDocument/2006/relationships/hyperlink" Target="https://docs.wto.org/dol2fe/Pages/SS/directdoc.aspx?filename=q:/WT/DS/593-11.pdf&amp;Open=True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uroparl.europa.eu/doceo/document/TA-9-2019-0044_EN.html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ilium.europa.eu/en/press/press-releases/2021/03/22/myanmar-burma-eu-sanctions-11-people-over-the-recent-military-coup-and-ensuing-repression/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asean.org/wp-content/uploads/Chairmans-Statement-on-ALM-Five-Point-Consensus-24-April-2021-FINAL-a-1.pdf" TargetMode="External"/><Relationship Id="rId2" Type="http://schemas.openxmlformats.org/officeDocument/2006/relationships/hyperlink" Target="https://www.consilium.europa.eu/en/press/press-releases/2021/04/30/myanmar-burma-declaration-by-the-high-representative-on-behalf-of-the-eu-on-the-outcome-of-the-asean-leaders-meeting/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hyperlink" Target="https://international-partnerships.ec.europa.eu/system/files/2022-01/mip-2021-c2021-9251-asia-pacific-annex_en.pdf" TargetMode="External"/><Relationship Id="rId4" Type="http://schemas.openxmlformats.org/officeDocument/2006/relationships/hyperlink" Target="https://www.consilium.europa.eu/en/press/press-releases/2022/02/21/myanmar-burma-eu-imposes-restrictive-measures-on-22-individuals-and-4-entities-in-fourth-round-of-sanctions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rting.unhcr.org/document/2501" TargetMode="External"/><Relationship Id="rId2" Type="http://schemas.openxmlformats.org/officeDocument/2006/relationships/hyperlink" Target="https://www.amnesty.org.au/wp-content/uploads/2022/05/REPORT_-Amnesty-Death-Sentences-and-Executions-2021-v2-web.pdf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parl.europa.eu/doceo/document/TA-9-2019-0018_EN.html" TargetMode="External"/><Relationship Id="rId2" Type="http://schemas.openxmlformats.org/officeDocument/2006/relationships/hyperlink" Target="https://pages.eiu.com/rs/753-RIQ-438/images/eiu-democracy-index-2021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uroparl.europa.eu/doceo/document/RC-9-2021-0116_EN.html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parl.europa.eu/doceo/document/TA-9-2022-0079_EN.html" TargetMode="External"/><Relationship Id="rId2" Type="http://schemas.openxmlformats.org/officeDocument/2006/relationships/hyperlink" Target="https://www.europarl.europa.eu/doceo/document/TA-9-2021-0417_EN.html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s://eeas.europa.eu/delegations/philippines/73585/philippines-1st-joint-committee-assesses-cooperation-eu_en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s://international-partnerships.ec.europa.eu/system/files/2022-01/mip-2021-c2021-8998-philippines-annex_en.pdf#:~:text=The%20MIP%20for%20the%20Philippines,been%20shared%20with%20all%20stakeholders.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s://international-partnerships.ec.europa.eu/system/files/2022-01/mip-2021-c2021-9251-asia-pacific-annex_en.pdf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hyperlink" Target="https://international-partnerships.ec.europa.eu/system/files/2022-06/mip-2021-c2021-9076-cambodia-annex_en.pdf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parl.europa.eu/doceo/document/TA-8-2018-0346_EN.html" TargetMode="External"/><Relationship Id="rId2" Type="http://schemas.openxmlformats.org/officeDocument/2006/relationships/hyperlink" Target="https://www.europarl.europa.eu/doceo/document/RC-8-2017-0506_EN.html" TargetMode="Externa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rw.org/news/2022/03/17/cambodia-opposition-politicians-convicted-mass-trial" TargetMode="External"/><Relationship Id="rId2" Type="http://schemas.openxmlformats.org/officeDocument/2006/relationships/hyperlink" Target="https://www.europarl.europa.eu/doceo/document/TA-9-2021-0087_EN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uroparl.europa.eu/doceo/document/TA-9-2022-0201_EN.html" TargetMode="External"/><Relationship Id="rId4" Type="http://schemas.openxmlformats.org/officeDocument/2006/relationships/hyperlink" Target="https://eur-lex.europa.eu/legal-content/EN/TXT/?uri=celex:52021IP0087" TargetMode="Externa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international-partnerships.ec.europa.eu/system/files/2021-12/mip-2021-c2021-9087-laos-annex_en.pdf" TargetMode="External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eas.europa.eu/eeas/eu-lao-pdr-hold-11th-human-rights-dialogue_en" TargetMode="Externa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hyperlink" Target="https://trade.ec.europa.eu/doclib/docs/2022/may/tradoc_160100.docx.pdf" TargetMode="Externa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ilium.europa.eu/media/52208/st12519-en21.pdf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sagepub.com/doi/pdf/10.1177/1868103419866533" TargetMode="External"/><Relationship Id="rId2" Type="http://schemas.openxmlformats.org/officeDocument/2006/relationships/hyperlink" Target="https://www.europarl.europa.eu/factsheets/en/sheet/183/southeast-asi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B8B762E-9EE6-FA4F-AB85-674D70717C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Eu</a:t>
            </a:r>
            <a:r>
              <a:rPr lang="tr-TR" dirty="0"/>
              <a:t> and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asıa</a:t>
            </a:r>
            <a:r>
              <a:rPr lang="tr-TR" dirty="0"/>
              <a:t> </a:t>
            </a:r>
            <a:r>
              <a:rPr lang="tr-TR" dirty="0" err="1"/>
              <a:t>relatıons</a:t>
            </a: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E517A6D-399C-6041-BF6F-B458A3E36A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Dr. </a:t>
            </a:r>
            <a:r>
              <a:rPr lang="tr-TR" dirty="0" err="1"/>
              <a:t>Radiye</a:t>
            </a:r>
            <a:r>
              <a:rPr lang="tr-TR" dirty="0"/>
              <a:t> Funda Karadeniz </a:t>
            </a:r>
          </a:p>
          <a:p>
            <a:r>
              <a:rPr lang="tr-TR" dirty="0"/>
              <a:t>Gaziantep </a:t>
            </a:r>
            <a:r>
              <a:rPr lang="tr-TR" dirty="0" err="1"/>
              <a:t>University</a:t>
            </a:r>
            <a:r>
              <a:rPr lang="tr-TR" dirty="0"/>
              <a:t>  </a:t>
            </a:r>
          </a:p>
          <a:p>
            <a:r>
              <a:rPr lang="tr-TR" dirty="0" err="1"/>
              <a:t>Quest</a:t>
            </a:r>
            <a:r>
              <a:rPr lang="tr-TR" dirty="0"/>
              <a:t> </a:t>
            </a:r>
            <a:r>
              <a:rPr lang="tr-TR" dirty="0" err="1"/>
              <a:t>Lecturer</a:t>
            </a:r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5733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1C0AF70-B3D9-5645-AFB7-35C525BC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asıa</a:t>
            </a:r>
            <a:r>
              <a:rPr lang="tr-TR" dirty="0"/>
              <a:t> </a:t>
            </a:r>
          </a:p>
        </p:txBody>
      </p:sp>
      <p:sp>
        <p:nvSpPr>
          <p:cNvPr id="8" name="İçerik Yer Tutucusu 7">
            <a:extLst>
              <a:ext uri="{FF2B5EF4-FFF2-40B4-BE49-F238E27FC236}">
                <a16:creationId xmlns:a16="http://schemas.microsoft.com/office/drawing/2014/main" id="{60054CEA-0994-734D-A46C-0431840C0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0140" y="1949570"/>
            <a:ext cx="4754880" cy="3977640"/>
          </a:xfrm>
        </p:spPr>
        <p:txBody>
          <a:bodyPr/>
          <a:lstStyle/>
          <a:p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is </a:t>
            </a:r>
            <a:r>
              <a:rPr lang="tr-TR" dirty="0" err="1"/>
              <a:t>composed</a:t>
            </a:r>
            <a:r>
              <a:rPr lang="tr-TR" dirty="0"/>
              <a:t> of </a:t>
            </a:r>
            <a:r>
              <a:rPr lang="tr-TR" dirty="0" err="1"/>
              <a:t>eleven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of </a:t>
            </a:r>
            <a:r>
              <a:rPr lang="tr-TR" dirty="0" err="1"/>
              <a:t>impressive</a:t>
            </a:r>
            <a:r>
              <a:rPr lang="tr-TR" dirty="0"/>
              <a:t> </a:t>
            </a:r>
            <a:r>
              <a:rPr lang="tr-TR" dirty="0" err="1"/>
              <a:t>diversity</a:t>
            </a:r>
            <a:r>
              <a:rPr lang="tr-TR" dirty="0"/>
              <a:t> in </a:t>
            </a:r>
            <a:r>
              <a:rPr lang="tr-TR" dirty="0" err="1"/>
              <a:t>religion</a:t>
            </a:r>
            <a:r>
              <a:rPr lang="tr-TR" dirty="0"/>
              <a:t>, </a:t>
            </a:r>
            <a:r>
              <a:rPr lang="tr-TR" dirty="0" err="1"/>
              <a:t>culture</a:t>
            </a:r>
            <a:r>
              <a:rPr lang="tr-TR" dirty="0"/>
              <a:t> and </a:t>
            </a:r>
            <a:r>
              <a:rPr lang="tr-TR" dirty="0" err="1"/>
              <a:t>history</a:t>
            </a:r>
            <a:r>
              <a:rPr lang="tr-TR" dirty="0"/>
              <a:t>: </a:t>
            </a:r>
            <a:r>
              <a:rPr lang="tr-TR" dirty="0" err="1"/>
              <a:t>Brunei</a:t>
            </a:r>
            <a:r>
              <a:rPr lang="tr-TR" dirty="0"/>
              <a:t>, Burma (Myanmar), </a:t>
            </a:r>
            <a:r>
              <a:rPr lang="tr-TR" dirty="0" err="1"/>
              <a:t>Cambodia</a:t>
            </a:r>
            <a:r>
              <a:rPr lang="tr-TR" dirty="0"/>
              <a:t>, Timor-</a:t>
            </a:r>
            <a:r>
              <a:rPr lang="tr-TR" dirty="0" err="1"/>
              <a:t>Leste</a:t>
            </a:r>
            <a:r>
              <a:rPr lang="tr-TR" dirty="0"/>
              <a:t>, Indonesia, Laos, </a:t>
            </a:r>
            <a:r>
              <a:rPr lang="tr-TR" dirty="0" err="1"/>
              <a:t>Malaysia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, Singapore, </a:t>
            </a:r>
            <a:r>
              <a:rPr lang="tr-TR" dirty="0" err="1"/>
              <a:t>Thailand</a:t>
            </a:r>
            <a:r>
              <a:rPr lang="tr-TR" dirty="0"/>
              <a:t> and Vietnam.</a:t>
            </a:r>
          </a:p>
          <a:p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Organizations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ASEAN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FEA1CD1-4B6F-E44A-85C0-3BF69CA22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714" y="1631518"/>
            <a:ext cx="4976242" cy="429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24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>
            <a:extLst>
              <a:ext uri="{FF2B5EF4-FFF2-40B4-BE49-F238E27FC236}">
                <a16:creationId xmlns:a16="http://schemas.microsoft.com/office/drawing/2014/main" id="{B1D338A2-856C-1B4F-959C-D2FD448C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General </a:t>
            </a:r>
            <a:r>
              <a:rPr lang="tr-TR" dirty="0" err="1"/>
              <a:t>ınfo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regıon</a:t>
            </a:r>
            <a:endParaRPr lang="tr-TR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DBC107D-8A83-3746-8EA0-07A643BB3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</a:t>
            </a:r>
            <a:r>
              <a:rPr lang="tr-TR" dirty="0" err="1"/>
              <a:t>consists</a:t>
            </a:r>
            <a:r>
              <a:rPr lang="tr-TR" dirty="0"/>
              <a:t> of </a:t>
            </a:r>
            <a:r>
              <a:rPr lang="tr-TR" dirty="0" err="1"/>
              <a:t>eleven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reach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eastern</a:t>
            </a:r>
            <a:r>
              <a:rPr lang="tr-TR" dirty="0"/>
              <a:t> </a:t>
            </a:r>
            <a:r>
              <a:rPr lang="tr-TR" dirty="0">
                <a:hlinkClick r:id="rId2"/>
              </a:rPr>
              <a:t>India</a:t>
            </a:r>
            <a:r>
              <a:rPr lang="tr-TR" dirty="0"/>
              <a:t> </a:t>
            </a:r>
            <a:r>
              <a:rPr lang="tr-TR" dirty="0" err="1"/>
              <a:t>to</a:t>
            </a:r>
            <a:r>
              <a:rPr lang="tr-TR" dirty="0"/>
              <a:t> </a:t>
            </a:r>
            <a:r>
              <a:rPr lang="tr-TR" dirty="0">
                <a:hlinkClick r:id="rId3"/>
              </a:rPr>
              <a:t>China</a:t>
            </a:r>
            <a:r>
              <a:rPr lang="tr-TR" dirty="0"/>
              <a:t>, and is </a:t>
            </a:r>
            <a:r>
              <a:rPr lang="tr-TR" dirty="0" err="1"/>
              <a:t>generally</a:t>
            </a:r>
            <a:r>
              <a:rPr lang="tr-TR" dirty="0"/>
              <a:t> </a:t>
            </a:r>
            <a:r>
              <a:rPr lang="tr-TR" dirty="0" err="1"/>
              <a:t>divided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“</a:t>
            </a:r>
            <a:r>
              <a:rPr lang="tr-TR" dirty="0" err="1"/>
              <a:t>mainland</a:t>
            </a:r>
            <a:r>
              <a:rPr lang="tr-TR" dirty="0"/>
              <a:t>” and “</a:t>
            </a:r>
            <a:r>
              <a:rPr lang="tr-TR" dirty="0" err="1"/>
              <a:t>island</a:t>
            </a:r>
            <a:r>
              <a:rPr lang="tr-TR" dirty="0"/>
              <a:t>” </a:t>
            </a:r>
            <a:r>
              <a:rPr lang="tr-TR" dirty="0" err="1"/>
              <a:t>zones</a:t>
            </a:r>
            <a:r>
              <a:rPr lang="tr-TR" dirty="0"/>
              <a:t>. The </a:t>
            </a:r>
            <a:r>
              <a:rPr lang="tr-TR" dirty="0" err="1"/>
              <a:t>mainland</a:t>
            </a:r>
            <a:r>
              <a:rPr lang="tr-TR" dirty="0"/>
              <a:t> (</a:t>
            </a:r>
            <a:r>
              <a:rPr lang="tr-TR" dirty="0">
                <a:hlinkClick r:id="rId4"/>
              </a:rPr>
              <a:t>Myanmar</a:t>
            </a:r>
            <a:r>
              <a:rPr lang="tr-TR" dirty="0"/>
              <a:t>, </a:t>
            </a:r>
            <a:r>
              <a:rPr lang="tr-TR" dirty="0">
                <a:hlinkClick r:id="rId5"/>
              </a:rPr>
              <a:t>Thailand</a:t>
            </a:r>
            <a:r>
              <a:rPr lang="tr-TR" dirty="0"/>
              <a:t>, </a:t>
            </a:r>
            <a:r>
              <a:rPr lang="tr-TR" dirty="0">
                <a:hlinkClick r:id="rId6"/>
              </a:rPr>
              <a:t>Laos</a:t>
            </a:r>
            <a:r>
              <a:rPr lang="tr-TR" dirty="0"/>
              <a:t>, </a:t>
            </a:r>
            <a:r>
              <a:rPr lang="tr-TR" dirty="0">
                <a:hlinkClick r:id="rId7"/>
              </a:rPr>
              <a:t>Cambodia</a:t>
            </a:r>
            <a:r>
              <a:rPr lang="tr-TR" dirty="0"/>
              <a:t>, and </a:t>
            </a:r>
            <a:r>
              <a:rPr lang="tr-TR" dirty="0">
                <a:hlinkClick r:id="rId8"/>
              </a:rPr>
              <a:t>Vietnam</a:t>
            </a:r>
            <a:r>
              <a:rPr lang="tr-TR" dirty="0"/>
              <a:t>) is </a:t>
            </a:r>
            <a:r>
              <a:rPr lang="tr-TR" dirty="0" err="1"/>
              <a:t>actually</a:t>
            </a:r>
            <a:r>
              <a:rPr lang="tr-TR" dirty="0"/>
              <a:t> an </a:t>
            </a:r>
            <a:r>
              <a:rPr lang="tr-TR" dirty="0" err="1"/>
              <a:t>extension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continent</a:t>
            </a:r>
            <a:r>
              <a:rPr lang="tr-TR" dirty="0"/>
              <a:t>. </a:t>
            </a:r>
          </a:p>
          <a:p>
            <a:r>
              <a:rPr lang="tr-TR" dirty="0" err="1"/>
              <a:t>Muslims</a:t>
            </a:r>
            <a:r>
              <a:rPr lang="tr-TR" dirty="0"/>
              <a:t> can be </a:t>
            </a:r>
            <a:r>
              <a:rPr lang="tr-TR" dirty="0" err="1"/>
              <a:t>found</a:t>
            </a:r>
            <a:r>
              <a:rPr lang="tr-TR" dirty="0"/>
              <a:t> in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mainland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, but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significant</a:t>
            </a:r>
            <a:r>
              <a:rPr lang="tr-TR" dirty="0"/>
              <a:t> </a:t>
            </a:r>
            <a:r>
              <a:rPr lang="tr-TR" dirty="0" err="1"/>
              <a:t>populations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in </a:t>
            </a:r>
            <a:r>
              <a:rPr lang="tr-TR" dirty="0" err="1"/>
              <a:t>southern</a:t>
            </a:r>
            <a:r>
              <a:rPr lang="tr-TR" dirty="0"/>
              <a:t> </a:t>
            </a:r>
            <a:r>
              <a:rPr lang="tr-TR" dirty="0" err="1"/>
              <a:t>Thailand</a:t>
            </a:r>
            <a:r>
              <a:rPr lang="tr-TR" dirty="0"/>
              <a:t> and western Burma (Arakan). The </a:t>
            </a:r>
            <a:r>
              <a:rPr lang="tr-TR" dirty="0" err="1"/>
              <a:t>Cham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 of </a:t>
            </a:r>
            <a:r>
              <a:rPr lang="tr-TR" dirty="0" err="1"/>
              <a:t>central</a:t>
            </a:r>
            <a:r>
              <a:rPr lang="tr-TR" dirty="0"/>
              <a:t> </a:t>
            </a:r>
            <a:r>
              <a:rPr lang="tr-TR" dirty="0">
                <a:hlinkClick r:id="rId8"/>
              </a:rPr>
              <a:t>Vietnam</a:t>
            </a:r>
            <a:r>
              <a:rPr lang="tr-TR" dirty="0"/>
              <a:t> and </a:t>
            </a:r>
            <a:r>
              <a:rPr lang="tr-TR" dirty="0">
                <a:hlinkClick r:id="rId7"/>
              </a:rPr>
              <a:t>Cambodia</a:t>
            </a:r>
            <a:r>
              <a:rPr lang="tr-TR" dirty="0"/>
              <a:t> 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Muslim</a:t>
            </a:r>
            <a:r>
              <a:rPr lang="tr-TR" dirty="0"/>
              <a:t>.</a:t>
            </a:r>
          </a:p>
          <a:p>
            <a:r>
              <a:rPr lang="tr-TR" dirty="0"/>
              <a:t>Island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maritime</a:t>
            </a:r>
            <a:r>
              <a:rPr lang="tr-TR" dirty="0"/>
              <a:t>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</a:t>
            </a:r>
            <a:r>
              <a:rPr lang="tr-TR" dirty="0" err="1"/>
              <a:t>includes</a:t>
            </a:r>
            <a:r>
              <a:rPr lang="tr-TR" dirty="0"/>
              <a:t> </a:t>
            </a:r>
            <a:r>
              <a:rPr lang="tr-TR" dirty="0" err="1"/>
              <a:t>Malaysia</a:t>
            </a:r>
            <a:r>
              <a:rPr lang="tr-TR" dirty="0"/>
              <a:t>, Singapore, Indonesia,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, </a:t>
            </a:r>
            <a:r>
              <a:rPr lang="tr-TR" dirty="0" err="1"/>
              <a:t>Brunei</a:t>
            </a:r>
            <a:r>
              <a:rPr lang="tr-TR" dirty="0"/>
              <a:t>,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nation</a:t>
            </a:r>
            <a:r>
              <a:rPr lang="tr-TR" dirty="0"/>
              <a:t> of East Timor (</a:t>
            </a:r>
            <a:r>
              <a:rPr lang="tr-TR" dirty="0" err="1"/>
              <a:t>formerly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of Indonesia). </a:t>
            </a:r>
            <a:r>
              <a:rPr lang="tr-TR" b="1" dirty="0" err="1"/>
              <a:t>Islam</a:t>
            </a:r>
            <a:r>
              <a:rPr lang="tr-TR" b="1" dirty="0"/>
              <a:t> is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state</a:t>
            </a:r>
            <a:r>
              <a:rPr lang="tr-TR" b="1" dirty="0"/>
              <a:t> </a:t>
            </a:r>
            <a:r>
              <a:rPr lang="tr-TR" b="1" dirty="0" err="1"/>
              <a:t>religion</a:t>
            </a:r>
            <a:r>
              <a:rPr lang="tr-TR" b="1" dirty="0"/>
              <a:t> in </a:t>
            </a:r>
            <a:r>
              <a:rPr lang="tr-TR" b="1" dirty="0" err="1"/>
              <a:t>Malaysia</a:t>
            </a:r>
            <a:r>
              <a:rPr lang="tr-TR" b="1" dirty="0"/>
              <a:t> and </a:t>
            </a:r>
            <a:r>
              <a:rPr lang="tr-TR" b="1" dirty="0" err="1"/>
              <a:t>Brunei</a:t>
            </a:r>
            <a:r>
              <a:rPr lang="tr-TR" b="1" dirty="0"/>
              <a:t>. </a:t>
            </a:r>
          </a:p>
          <a:p>
            <a:r>
              <a:rPr lang="tr-TR" dirty="0" err="1"/>
              <a:t>Although</a:t>
            </a:r>
            <a:r>
              <a:rPr lang="tr-TR" dirty="0"/>
              <a:t> 85 </a:t>
            </a:r>
            <a:r>
              <a:rPr lang="tr-TR" dirty="0" err="1"/>
              <a:t>percent</a:t>
            </a:r>
            <a:r>
              <a:rPr lang="tr-TR" dirty="0"/>
              <a:t> of </a:t>
            </a:r>
            <a:r>
              <a:rPr lang="tr-TR" dirty="0" err="1"/>
              <a:t>Indonesia’s</a:t>
            </a:r>
            <a:r>
              <a:rPr lang="tr-TR" dirty="0"/>
              <a:t> </a:t>
            </a:r>
            <a:r>
              <a:rPr lang="tr-TR" dirty="0" err="1"/>
              <a:t>population</a:t>
            </a:r>
            <a:r>
              <a:rPr lang="tr-TR" dirty="0"/>
              <a:t> of </a:t>
            </a:r>
            <a:r>
              <a:rPr lang="tr-TR" dirty="0" err="1"/>
              <a:t>over</a:t>
            </a:r>
            <a:r>
              <a:rPr lang="tr-TR" dirty="0"/>
              <a:t> 234,000,000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Muslims</a:t>
            </a:r>
            <a:r>
              <a:rPr lang="tr-TR" dirty="0"/>
              <a:t>, a </a:t>
            </a:r>
            <a:r>
              <a:rPr lang="tr-TR" dirty="0" err="1"/>
              <a:t>larger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, </a:t>
            </a:r>
            <a:r>
              <a:rPr lang="tr-TR" dirty="0" err="1"/>
              <a:t>Islam</a:t>
            </a:r>
            <a:r>
              <a:rPr lang="tr-TR" dirty="0"/>
              <a:t> is not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official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 </a:t>
            </a:r>
            <a:r>
              <a:rPr lang="tr-TR" dirty="0" err="1"/>
              <a:t>religion</a:t>
            </a:r>
            <a:r>
              <a:rPr lang="tr-TR" dirty="0"/>
              <a:t>. </a:t>
            </a:r>
            <a:r>
              <a:rPr lang="tr-TR" dirty="0" err="1"/>
              <a:t>Muslims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a </a:t>
            </a:r>
            <a:r>
              <a:rPr lang="tr-TR" dirty="0" err="1"/>
              <a:t>minority</a:t>
            </a:r>
            <a:r>
              <a:rPr lang="tr-TR" dirty="0"/>
              <a:t> in Singapore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southern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111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D072C72-88D5-0047-81CA-7F071198A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General </a:t>
            </a:r>
            <a:r>
              <a:rPr lang="tr-TR" dirty="0" err="1"/>
              <a:t>ınfo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regıon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1A48DE-8F47-C940-ABAF-0F04CD6FF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is a </a:t>
            </a:r>
            <a:r>
              <a:rPr lang="tr-TR" dirty="0" err="1"/>
              <a:t>development</a:t>
            </a:r>
            <a:r>
              <a:rPr lang="tr-TR" dirty="0"/>
              <a:t> and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success</a:t>
            </a:r>
            <a:r>
              <a:rPr lang="tr-TR" dirty="0"/>
              <a:t> </a:t>
            </a:r>
            <a:r>
              <a:rPr lang="tr-TR" dirty="0" err="1"/>
              <a:t>story</a:t>
            </a:r>
            <a:r>
              <a:rPr lang="tr-TR" dirty="0"/>
              <a:t>. In 2022,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Asia's</a:t>
            </a:r>
            <a:r>
              <a:rPr lang="tr-TR" dirty="0"/>
              <a:t> </a:t>
            </a:r>
            <a:r>
              <a:rPr lang="tr-TR" dirty="0" err="1"/>
              <a:t>combined</a:t>
            </a:r>
            <a:r>
              <a:rPr lang="tr-TR" dirty="0"/>
              <a:t> nominal </a:t>
            </a:r>
            <a:r>
              <a:rPr lang="tr-TR" dirty="0" err="1"/>
              <a:t>gross</a:t>
            </a:r>
            <a:r>
              <a:rPr lang="tr-TR" dirty="0"/>
              <a:t> </a:t>
            </a:r>
            <a:r>
              <a:rPr lang="tr-TR" dirty="0" err="1"/>
              <a:t>domestic</a:t>
            </a:r>
            <a:r>
              <a:rPr lang="tr-TR" dirty="0"/>
              <a:t> </a:t>
            </a:r>
            <a:r>
              <a:rPr lang="tr-TR" dirty="0" err="1"/>
              <a:t>product</a:t>
            </a:r>
            <a:r>
              <a:rPr lang="tr-TR" dirty="0"/>
              <a:t> (GDP) of </a:t>
            </a:r>
            <a:r>
              <a:rPr lang="tr-TR" dirty="0" err="1"/>
              <a:t>around</a:t>
            </a:r>
            <a:r>
              <a:rPr lang="tr-TR" dirty="0"/>
              <a:t> US$3.6 </a:t>
            </a:r>
            <a:r>
              <a:rPr lang="tr-TR" dirty="0" err="1"/>
              <a:t>trillion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b="1" dirty="0" err="1"/>
              <a:t>larger</a:t>
            </a:r>
            <a:r>
              <a:rPr lang="tr-TR" b="1" dirty="0"/>
              <a:t> </a:t>
            </a:r>
            <a:r>
              <a:rPr lang="tr-TR" b="1" dirty="0" err="1"/>
              <a:t>than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economies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United </a:t>
            </a:r>
            <a:r>
              <a:rPr lang="tr-TR" b="1" dirty="0" err="1"/>
              <a:t>Kingdom</a:t>
            </a:r>
            <a:r>
              <a:rPr lang="tr-TR" b="1" dirty="0"/>
              <a:t>, France </a:t>
            </a:r>
            <a:r>
              <a:rPr lang="tr-TR" b="1" dirty="0" err="1"/>
              <a:t>or</a:t>
            </a:r>
            <a:r>
              <a:rPr lang="tr-TR" b="1" dirty="0"/>
              <a:t> </a:t>
            </a:r>
            <a:r>
              <a:rPr lang="tr-TR" b="1" dirty="0" err="1"/>
              <a:t>Canada</a:t>
            </a:r>
            <a:r>
              <a:rPr lang="tr-TR" b="1" dirty="0"/>
              <a:t>, and </a:t>
            </a:r>
            <a:r>
              <a:rPr lang="tr-TR" b="1" dirty="0" err="1"/>
              <a:t>around</a:t>
            </a:r>
            <a:r>
              <a:rPr lang="tr-TR" b="1" dirty="0"/>
              <a:t> </a:t>
            </a:r>
            <a:r>
              <a:rPr lang="tr-TR" b="1" dirty="0" err="1"/>
              <a:t>twice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size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Australian</a:t>
            </a:r>
            <a:r>
              <a:rPr lang="tr-TR" b="1" dirty="0"/>
              <a:t> </a:t>
            </a:r>
            <a:r>
              <a:rPr lang="tr-TR" b="1" dirty="0" err="1"/>
              <a:t>economy</a:t>
            </a:r>
            <a:r>
              <a:rPr lang="tr-TR" b="1" dirty="0"/>
              <a:t>.</a:t>
            </a:r>
          </a:p>
          <a:p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remarkable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is set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continue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compound</a:t>
            </a:r>
            <a:r>
              <a:rPr lang="tr-TR" dirty="0"/>
              <a:t> </a:t>
            </a:r>
            <a:r>
              <a:rPr lang="tr-TR" dirty="0" err="1"/>
              <a:t>annual</a:t>
            </a:r>
            <a:r>
              <a:rPr lang="tr-TR" dirty="0"/>
              <a:t> GDP </a:t>
            </a:r>
            <a:r>
              <a:rPr lang="tr-TR" dirty="0" err="1"/>
              <a:t>growth</a:t>
            </a:r>
            <a:r>
              <a:rPr lang="tr-TR" dirty="0"/>
              <a:t> </a:t>
            </a:r>
            <a:r>
              <a:rPr lang="tr-TR" dirty="0" err="1"/>
              <a:t>projected</a:t>
            </a:r>
            <a:r>
              <a:rPr lang="tr-TR" dirty="0"/>
              <a:t> at </a:t>
            </a:r>
            <a:r>
              <a:rPr lang="tr-TR" dirty="0" err="1"/>
              <a:t>around</a:t>
            </a:r>
            <a:r>
              <a:rPr lang="tr-TR" dirty="0"/>
              <a:t> 4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</a:t>
            </a:r>
            <a:r>
              <a:rPr lang="tr-TR" dirty="0" err="1"/>
              <a:t>until</a:t>
            </a:r>
            <a:r>
              <a:rPr lang="tr-TR" dirty="0"/>
              <a:t> 2040,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developed</a:t>
            </a:r>
            <a:r>
              <a:rPr lang="tr-TR" dirty="0"/>
              <a:t> </a:t>
            </a:r>
            <a:r>
              <a:rPr lang="tr-TR" dirty="0" err="1"/>
              <a:t>economies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likely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average</a:t>
            </a:r>
            <a:r>
              <a:rPr lang="tr-TR" dirty="0"/>
              <a:t> GDP </a:t>
            </a:r>
            <a:r>
              <a:rPr lang="tr-TR" dirty="0" err="1"/>
              <a:t>growth</a:t>
            </a:r>
            <a:r>
              <a:rPr lang="tr-TR" dirty="0"/>
              <a:t> of 1 </a:t>
            </a:r>
            <a:r>
              <a:rPr lang="tr-TR" dirty="0" err="1"/>
              <a:t>to</a:t>
            </a:r>
            <a:r>
              <a:rPr lang="tr-TR" dirty="0"/>
              <a:t> 2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. </a:t>
            </a:r>
          </a:p>
          <a:p>
            <a:pPr marL="0" indent="0">
              <a:buNone/>
            </a:pP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0782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F6F60CC-894F-184A-85CB-1BC7285D7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General </a:t>
            </a:r>
            <a:r>
              <a:rPr lang="tr-TR" dirty="0" err="1"/>
              <a:t>ınfo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regıon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1EE85E-2D1A-1D4E-AD09-011124C82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By 2040,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as a </a:t>
            </a:r>
            <a:r>
              <a:rPr lang="tr-TR" dirty="0" err="1"/>
              <a:t>bloc</a:t>
            </a:r>
            <a:r>
              <a:rPr lang="tr-TR" dirty="0"/>
              <a:t> is </a:t>
            </a:r>
            <a:r>
              <a:rPr lang="tr-TR" dirty="0" err="1"/>
              <a:t>likely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fourth-largest</a:t>
            </a:r>
            <a:r>
              <a:rPr lang="tr-TR" dirty="0"/>
              <a:t> </a:t>
            </a:r>
            <a:r>
              <a:rPr lang="tr-TR" dirty="0" err="1"/>
              <a:t>economy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. </a:t>
            </a:r>
          </a:p>
          <a:p>
            <a:r>
              <a:rPr lang="tr-TR" dirty="0" err="1"/>
              <a:t>Fifty-five</a:t>
            </a:r>
            <a:r>
              <a:rPr lang="tr-TR" dirty="0"/>
              <a:t>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cent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region's</a:t>
            </a:r>
            <a:r>
              <a:rPr lang="tr-TR" dirty="0"/>
              <a:t> 687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population</a:t>
            </a:r>
            <a:r>
              <a:rPr lang="tr-TR" dirty="0"/>
              <a:t> is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age</a:t>
            </a:r>
            <a:r>
              <a:rPr lang="tr-TR" dirty="0"/>
              <a:t> of 35, and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youthful</a:t>
            </a:r>
            <a:r>
              <a:rPr lang="tr-TR" dirty="0"/>
              <a:t> </a:t>
            </a:r>
            <a:r>
              <a:rPr lang="tr-TR" dirty="0" err="1"/>
              <a:t>demographic</a:t>
            </a:r>
            <a:r>
              <a:rPr lang="tr-TR" dirty="0"/>
              <a:t> </a:t>
            </a:r>
            <a:r>
              <a:rPr lang="tr-TR" dirty="0" err="1"/>
              <a:t>forms</a:t>
            </a:r>
            <a:r>
              <a:rPr lang="tr-TR" dirty="0"/>
              <a:t> a </a:t>
            </a:r>
            <a:r>
              <a:rPr lang="tr-TR" dirty="0" err="1"/>
              <a:t>base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large</a:t>
            </a:r>
            <a:r>
              <a:rPr lang="tr-TR" dirty="0"/>
              <a:t>, </a:t>
            </a:r>
            <a:r>
              <a:rPr lang="tr-TR" dirty="0" err="1"/>
              <a:t>productive</a:t>
            </a:r>
            <a:r>
              <a:rPr lang="tr-TR" dirty="0"/>
              <a:t> </a:t>
            </a:r>
            <a:r>
              <a:rPr lang="tr-TR" dirty="0" err="1"/>
              <a:t>working-age</a:t>
            </a:r>
            <a:r>
              <a:rPr lang="tr-TR" dirty="0"/>
              <a:t> </a:t>
            </a:r>
            <a:r>
              <a:rPr lang="tr-TR" dirty="0" err="1"/>
              <a:t>population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2040 and </a:t>
            </a:r>
            <a:r>
              <a:rPr lang="tr-TR" dirty="0" err="1"/>
              <a:t>beyond</a:t>
            </a:r>
            <a:r>
              <a:rPr lang="tr-TR" dirty="0"/>
              <a:t>.</a:t>
            </a:r>
          </a:p>
          <a:p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Asia's</a:t>
            </a:r>
            <a:r>
              <a:rPr lang="tr-TR" dirty="0"/>
              <a:t> </a:t>
            </a:r>
            <a:r>
              <a:rPr lang="tr-TR" dirty="0" err="1"/>
              <a:t>middle</a:t>
            </a:r>
            <a:r>
              <a:rPr lang="tr-TR" dirty="0"/>
              <a:t> </a:t>
            </a:r>
            <a:r>
              <a:rPr lang="tr-TR" dirty="0" err="1"/>
              <a:t>class</a:t>
            </a:r>
            <a:r>
              <a:rPr lang="tr-TR" dirty="0"/>
              <a:t>, </a:t>
            </a:r>
            <a:r>
              <a:rPr lang="tr-TR" dirty="0" err="1"/>
              <a:t>already</a:t>
            </a:r>
            <a:r>
              <a:rPr lang="tr-TR" dirty="0"/>
              <a:t> </a:t>
            </a:r>
            <a:r>
              <a:rPr lang="tr-TR" dirty="0" err="1"/>
              <a:t>numbering</a:t>
            </a:r>
            <a:r>
              <a:rPr lang="tr-TR" dirty="0"/>
              <a:t> at </a:t>
            </a:r>
            <a:r>
              <a:rPr lang="tr-TR" dirty="0" err="1"/>
              <a:t>least</a:t>
            </a:r>
            <a:r>
              <a:rPr lang="tr-TR" dirty="0"/>
              <a:t> 190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,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continue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expand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cohort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seek</a:t>
            </a:r>
            <a:r>
              <a:rPr lang="tr-TR" dirty="0"/>
              <a:t> </a:t>
            </a:r>
            <a:r>
              <a:rPr lang="tr-TR" dirty="0" err="1"/>
              <a:t>higher-value</a:t>
            </a:r>
            <a:r>
              <a:rPr lang="tr-TR" dirty="0"/>
              <a:t> </a:t>
            </a:r>
            <a:r>
              <a:rPr lang="tr-TR" dirty="0" err="1"/>
              <a:t>products</a:t>
            </a:r>
            <a:r>
              <a:rPr lang="tr-TR" dirty="0"/>
              <a:t> and </a:t>
            </a:r>
            <a:r>
              <a:rPr lang="tr-TR" dirty="0" err="1"/>
              <a:t>services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in </a:t>
            </a:r>
            <a:r>
              <a:rPr lang="tr-TR" dirty="0" err="1"/>
              <a:t>healthcare</a:t>
            </a:r>
            <a:r>
              <a:rPr lang="tr-TR" dirty="0"/>
              <a:t>, </a:t>
            </a:r>
            <a:r>
              <a:rPr lang="tr-TR" dirty="0" err="1"/>
              <a:t>education</a:t>
            </a:r>
            <a:r>
              <a:rPr lang="tr-TR" dirty="0"/>
              <a:t>, </a:t>
            </a:r>
            <a:r>
              <a:rPr lang="tr-TR" dirty="0" err="1"/>
              <a:t>financial</a:t>
            </a:r>
            <a:r>
              <a:rPr lang="tr-TR" dirty="0"/>
              <a:t> </a:t>
            </a:r>
            <a:r>
              <a:rPr lang="tr-TR" dirty="0" err="1"/>
              <a:t>technology</a:t>
            </a:r>
            <a:r>
              <a:rPr lang="tr-TR" dirty="0"/>
              <a:t>, and </a:t>
            </a:r>
            <a:r>
              <a:rPr lang="tr-TR" dirty="0" err="1"/>
              <a:t>premium</a:t>
            </a:r>
            <a:r>
              <a:rPr lang="tr-TR" dirty="0"/>
              <a:t> </a:t>
            </a:r>
            <a:r>
              <a:rPr lang="tr-TR" dirty="0" err="1"/>
              <a:t>food</a:t>
            </a:r>
            <a:r>
              <a:rPr lang="tr-TR" dirty="0"/>
              <a:t> and </a:t>
            </a:r>
            <a:r>
              <a:rPr lang="tr-TR" dirty="0" err="1"/>
              <a:t>beverages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3450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>
            <a:extLst>
              <a:ext uri="{FF2B5EF4-FFF2-40B4-BE49-F238E27FC236}">
                <a16:creationId xmlns:a16="http://schemas.microsoft.com/office/drawing/2014/main" id="{0436AF8F-1225-DA4B-A40F-2BA74AE95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AN(ASSOCIATION OF SOUTHEAST ASIAN NATIONS)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FCD8F57-741C-A64B-A511-3A5942E39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</a:t>
            </a:r>
            <a:r>
              <a:rPr lang="tr-TR" dirty="0" err="1"/>
              <a:t>Association</a:t>
            </a:r>
            <a:r>
              <a:rPr lang="tr-TR" dirty="0"/>
              <a:t> of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Nations (ASEAN) is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Asia’s</a:t>
            </a:r>
            <a:r>
              <a:rPr lang="tr-TR" dirty="0"/>
              <a:t> </a:t>
            </a:r>
            <a:r>
              <a:rPr lang="tr-TR" dirty="0" err="1"/>
              <a:t>primary</a:t>
            </a:r>
            <a:r>
              <a:rPr lang="tr-TR" dirty="0"/>
              <a:t> </a:t>
            </a:r>
            <a:r>
              <a:rPr lang="tr-TR" dirty="0" err="1"/>
              <a:t>multilateral</a:t>
            </a:r>
            <a:r>
              <a:rPr lang="tr-TR" dirty="0"/>
              <a:t> </a:t>
            </a:r>
            <a:r>
              <a:rPr lang="tr-TR" dirty="0" err="1"/>
              <a:t>organization</a:t>
            </a:r>
            <a:r>
              <a:rPr lang="tr-TR" dirty="0"/>
              <a:t>, a 10-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grouping</a:t>
            </a:r>
            <a:r>
              <a:rPr lang="tr-TR" dirty="0"/>
              <a:t> of </a:t>
            </a:r>
            <a:r>
              <a:rPr lang="tr-TR" dirty="0" err="1"/>
              <a:t>nations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combined</a:t>
            </a:r>
            <a:r>
              <a:rPr lang="tr-TR" dirty="0"/>
              <a:t> </a:t>
            </a:r>
            <a:r>
              <a:rPr lang="tr-TR" dirty="0" err="1"/>
              <a:t>population</a:t>
            </a:r>
            <a:r>
              <a:rPr lang="tr-TR" dirty="0"/>
              <a:t> of 660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combined</a:t>
            </a:r>
            <a:r>
              <a:rPr lang="tr-TR" dirty="0"/>
              <a:t> </a:t>
            </a:r>
            <a:r>
              <a:rPr lang="tr-TR" dirty="0" err="1"/>
              <a:t>annual</a:t>
            </a:r>
            <a:r>
              <a:rPr lang="tr-TR" dirty="0"/>
              <a:t> </a:t>
            </a:r>
            <a:r>
              <a:rPr lang="tr-TR" dirty="0" err="1"/>
              <a:t>gross</a:t>
            </a:r>
            <a:r>
              <a:rPr lang="tr-TR" dirty="0"/>
              <a:t> </a:t>
            </a:r>
            <a:r>
              <a:rPr lang="tr-TR" dirty="0" err="1"/>
              <a:t>domestic</a:t>
            </a:r>
            <a:r>
              <a:rPr lang="tr-TR" dirty="0"/>
              <a:t> </a:t>
            </a:r>
            <a:r>
              <a:rPr lang="tr-TR" dirty="0" err="1"/>
              <a:t>product</a:t>
            </a:r>
            <a:r>
              <a:rPr lang="tr-TR" dirty="0"/>
              <a:t> (GDP) of </a:t>
            </a:r>
            <a:r>
              <a:rPr lang="tr-TR" dirty="0" err="1"/>
              <a:t>around</a:t>
            </a:r>
            <a:r>
              <a:rPr lang="tr-TR" dirty="0"/>
              <a:t> $3.2 </a:t>
            </a:r>
            <a:r>
              <a:rPr lang="tr-TR" dirty="0" err="1"/>
              <a:t>trillion</a:t>
            </a:r>
            <a:r>
              <a:rPr lang="tr-TR" dirty="0"/>
              <a:t> in 2022. </a:t>
            </a:r>
          </a:p>
          <a:p>
            <a:r>
              <a:rPr lang="tr-TR" dirty="0" err="1"/>
              <a:t>Established</a:t>
            </a:r>
            <a:r>
              <a:rPr lang="tr-TR" dirty="0"/>
              <a:t> in 1967, it has </a:t>
            </a:r>
            <a:r>
              <a:rPr lang="tr-TR" dirty="0" err="1"/>
              <a:t>grown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world’s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fora, </a:t>
            </a:r>
            <a:r>
              <a:rPr lang="tr-TR" dirty="0" err="1"/>
              <a:t>representing</a:t>
            </a:r>
            <a:r>
              <a:rPr lang="tr-TR" dirty="0"/>
              <a:t> a </a:t>
            </a:r>
            <a:r>
              <a:rPr lang="tr-TR" dirty="0" err="1"/>
              <a:t>strategically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straddling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world’s</a:t>
            </a:r>
            <a:r>
              <a:rPr lang="tr-TR" dirty="0"/>
              <a:t> </a:t>
            </a:r>
            <a:r>
              <a:rPr lang="tr-TR" dirty="0" err="1"/>
              <a:t>busiest</a:t>
            </a:r>
            <a:r>
              <a:rPr lang="tr-TR" dirty="0"/>
              <a:t> </a:t>
            </a:r>
            <a:r>
              <a:rPr lang="tr-TR" dirty="0" err="1"/>
              <a:t>sea</a:t>
            </a:r>
            <a:r>
              <a:rPr lang="tr-TR" dirty="0"/>
              <a:t> </a:t>
            </a:r>
            <a:r>
              <a:rPr lang="tr-TR" dirty="0" err="1"/>
              <a:t>lanes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Straits</a:t>
            </a:r>
            <a:r>
              <a:rPr lang="tr-TR" dirty="0"/>
              <a:t> of </a:t>
            </a:r>
            <a:r>
              <a:rPr lang="tr-TR" dirty="0" err="1"/>
              <a:t>Malacca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South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Sea</a:t>
            </a:r>
            <a:r>
              <a:rPr lang="tr-TR" dirty="0"/>
              <a:t>. </a:t>
            </a:r>
            <a:r>
              <a:rPr lang="tr-TR" dirty="0" err="1"/>
              <a:t>Taken</a:t>
            </a:r>
            <a:r>
              <a:rPr lang="tr-TR" dirty="0"/>
              <a:t> </a:t>
            </a:r>
            <a:r>
              <a:rPr lang="tr-TR" dirty="0" err="1"/>
              <a:t>collectively</a:t>
            </a:r>
            <a:r>
              <a:rPr lang="tr-TR" dirty="0"/>
              <a:t>, </a:t>
            </a:r>
            <a:r>
              <a:rPr lang="tr-TR" b="1" dirty="0"/>
              <a:t>ASEAN </a:t>
            </a:r>
            <a:r>
              <a:rPr lang="tr-TR" b="1" dirty="0" err="1"/>
              <a:t>ranks</a:t>
            </a:r>
            <a:r>
              <a:rPr lang="tr-TR" b="1" dirty="0"/>
              <a:t> as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world’s</a:t>
            </a:r>
            <a:r>
              <a:rPr lang="tr-TR" b="1" dirty="0"/>
              <a:t> </a:t>
            </a:r>
            <a:r>
              <a:rPr lang="tr-TR" b="1" dirty="0" err="1"/>
              <a:t>fifth-largest</a:t>
            </a:r>
            <a:r>
              <a:rPr lang="tr-TR" b="1" dirty="0"/>
              <a:t> </a:t>
            </a:r>
            <a:r>
              <a:rPr lang="tr-TR" b="1" dirty="0" err="1"/>
              <a:t>economy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United </a:t>
            </a:r>
            <a:r>
              <a:rPr lang="tr-TR" b="1" dirty="0" err="1"/>
              <a:t>States</a:t>
            </a:r>
            <a:r>
              <a:rPr lang="tr-TR" b="1" dirty="0"/>
              <a:t>’ </a:t>
            </a:r>
            <a:r>
              <a:rPr lang="tr-TR" b="1" dirty="0" err="1"/>
              <a:t>fourth-largest</a:t>
            </a:r>
            <a:r>
              <a:rPr lang="tr-TR" b="1" dirty="0"/>
              <a:t> </a:t>
            </a:r>
            <a:r>
              <a:rPr lang="tr-TR" b="1" dirty="0" err="1"/>
              <a:t>export</a:t>
            </a:r>
            <a:r>
              <a:rPr lang="tr-TR" b="1" dirty="0"/>
              <a:t> market.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4240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C896193-492C-304A-98C6-91A7B2C36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ASEAN(ASSOCIATION OF SOUTHEAST ASIAN NATIONS)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17441B-9235-F643-A97A-0F4B29EAE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7" y="2194560"/>
            <a:ext cx="5606997" cy="3977640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tr-TR" dirty="0"/>
              <a:t>On 8 </a:t>
            </a:r>
            <a:r>
              <a:rPr lang="tr-TR" dirty="0" err="1"/>
              <a:t>August</a:t>
            </a:r>
            <a:r>
              <a:rPr lang="tr-TR" dirty="0"/>
              <a:t> 1967,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leaders</a:t>
            </a:r>
            <a:r>
              <a:rPr lang="tr-TR" dirty="0"/>
              <a:t> –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Ministers</a:t>
            </a:r>
            <a:r>
              <a:rPr lang="tr-TR" dirty="0"/>
              <a:t> of Indonesia, </a:t>
            </a:r>
            <a:r>
              <a:rPr lang="tr-TR" dirty="0" err="1"/>
              <a:t>Malaysia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, Singapore and </a:t>
            </a:r>
            <a:r>
              <a:rPr lang="tr-TR" dirty="0" err="1"/>
              <a:t>Thailand</a:t>
            </a:r>
            <a:r>
              <a:rPr lang="tr-TR" dirty="0"/>
              <a:t> – sat </a:t>
            </a:r>
            <a:r>
              <a:rPr lang="tr-TR" dirty="0" err="1"/>
              <a:t>down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main </a:t>
            </a:r>
            <a:r>
              <a:rPr lang="tr-TR" dirty="0" err="1"/>
              <a:t>hall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Department</a:t>
            </a:r>
            <a:r>
              <a:rPr lang="tr-TR" dirty="0"/>
              <a:t> of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Affairs</a:t>
            </a:r>
            <a:r>
              <a:rPr lang="tr-TR" dirty="0"/>
              <a:t> </a:t>
            </a:r>
            <a:r>
              <a:rPr lang="tr-TR" dirty="0" err="1"/>
              <a:t>building</a:t>
            </a:r>
            <a:r>
              <a:rPr lang="tr-TR" dirty="0"/>
              <a:t> in Bangkok, </a:t>
            </a:r>
            <a:r>
              <a:rPr lang="tr-TR" dirty="0" err="1"/>
              <a:t>Thailand</a:t>
            </a:r>
            <a:r>
              <a:rPr lang="tr-TR" dirty="0"/>
              <a:t> and </a:t>
            </a:r>
            <a:r>
              <a:rPr lang="tr-TR" dirty="0" err="1"/>
              <a:t>signed</a:t>
            </a:r>
            <a:r>
              <a:rPr lang="tr-TR" dirty="0"/>
              <a:t> a </a:t>
            </a:r>
            <a:r>
              <a:rPr lang="tr-TR" dirty="0" err="1"/>
              <a:t>document</a:t>
            </a:r>
            <a:r>
              <a:rPr lang="tr-TR" dirty="0"/>
              <a:t>. </a:t>
            </a:r>
          </a:p>
          <a:p>
            <a:pPr fontAlgn="base"/>
            <a:r>
              <a:rPr lang="tr-TR" dirty="0"/>
              <a:t>By </a:t>
            </a:r>
            <a:r>
              <a:rPr lang="tr-TR" dirty="0" err="1"/>
              <a:t>virtue</a:t>
            </a:r>
            <a:r>
              <a:rPr lang="tr-TR" dirty="0"/>
              <a:t> of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document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 of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Nations (ASEAN)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born</a:t>
            </a:r>
            <a:r>
              <a:rPr lang="tr-TR" dirty="0"/>
              <a:t>. The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Ministers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signed</a:t>
            </a:r>
            <a:r>
              <a:rPr lang="tr-TR" dirty="0"/>
              <a:t> it – Adam Malik of </a:t>
            </a:r>
            <a:r>
              <a:rPr lang="tr-TR" b="1" dirty="0"/>
              <a:t>Indonesia, </a:t>
            </a:r>
            <a:r>
              <a:rPr lang="tr-TR" dirty="0" err="1"/>
              <a:t>Narciso</a:t>
            </a:r>
            <a:r>
              <a:rPr lang="tr-TR" dirty="0"/>
              <a:t> R. </a:t>
            </a:r>
            <a:r>
              <a:rPr lang="tr-TR" b="1" dirty="0" err="1"/>
              <a:t>Ramos</a:t>
            </a:r>
            <a:r>
              <a:rPr lang="tr-TR" b="1" dirty="0"/>
              <a:t> </a:t>
            </a:r>
            <a:r>
              <a:rPr lang="tr-TR" dirty="0"/>
              <a:t>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, Tun </a:t>
            </a:r>
            <a:r>
              <a:rPr lang="tr-TR" b="1" dirty="0"/>
              <a:t>Abdul </a:t>
            </a:r>
            <a:r>
              <a:rPr lang="tr-TR" b="1" dirty="0" err="1"/>
              <a:t>Razak</a:t>
            </a:r>
            <a:r>
              <a:rPr lang="tr-TR" b="1" dirty="0"/>
              <a:t> </a:t>
            </a:r>
            <a:r>
              <a:rPr lang="tr-TR" dirty="0"/>
              <a:t>of </a:t>
            </a:r>
            <a:r>
              <a:rPr lang="tr-TR" dirty="0" err="1"/>
              <a:t>Malaysia</a:t>
            </a:r>
            <a:r>
              <a:rPr lang="tr-TR" dirty="0"/>
              <a:t>, S. </a:t>
            </a:r>
            <a:r>
              <a:rPr lang="tr-TR" b="1" dirty="0" err="1"/>
              <a:t>Rajaratnam</a:t>
            </a:r>
            <a:r>
              <a:rPr lang="tr-TR" b="1" dirty="0"/>
              <a:t> </a:t>
            </a:r>
            <a:r>
              <a:rPr lang="tr-TR" dirty="0"/>
              <a:t>of Singapore, and </a:t>
            </a:r>
            <a:r>
              <a:rPr lang="tr-TR" dirty="0" err="1"/>
              <a:t>Thanat</a:t>
            </a:r>
            <a:r>
              <a:rPr lang="tr-TR" dirty="0"/>
              <a:t> </a:t>
            </a:r>
            <a:r>
              <a:rPr lang="tr-TR" b="1" dirty="0" err="1"/>
              <a:t>Khoman</a:t>
            </a:r>
            <a:r>
              <a:rPr lang="tr-TR" dirty="0"/>
              <a:t> of </a:t>
            </a:r>
            <a:r>
              <a:rPr lang="tr-TR" dirty="0" err="1"/>
              <a:t>Thailand</a:t>
            </a:r>
            <a:r>
              <a:rPr lang="tr-TR" dirty="0"/>
              <a:t> –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subsequently</a:t>
            </a:r>
            <a:r>
              <a:rPr lang="tr-TR" dirty="0"/>
              <a:t> be </a:t>
            </a:r>
            <a:r>
              <a:rPr lang="tr-TR" dirty="0" err="1"/>
              <a:t>hailed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u="sng" dirty="0" err="1"/>
              <a:t>Founding</a:t>
            </a:r>
            <a:r>
              <a:rPr lang="tr-TR" b="1" u="sng" dirty="0"/>
              <a:t> </a:t>
            </a:r>
            <a:r>
              <a:rPr lang="tr-TR" b="1" u="sng" dirty="0" err="1"/>
              <a:t>Fathers</a:t>
            </a:r>
            <a:r>
              <a:rPr lang="tr-TR" b="1" u="sng" dirty="0"/>
              <a:t> </a:t>
            </a:r>
            <a:r>
              <a:rPr lang="tr-TR" dirty="0"/>
              <a:t>of </a:t>
            </a:r>
            <a:r>
              <a:rPr lang="tr-TR" dirty="0" err="1"/>
              <a:t>probably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successful</a:t>
            </a:r>
            <a:r>
              <a:rPr lang="tr-TR" dirty="0"/>
              <a:t> </a:t>
            </a:r>
            <a:r>
              <a:rPr lang="tr-TR" dirty="0" err="1"/>
              <a:t>inter-governmental</a:t>
            </a:r>
            <a:r>
              <a:rPr lang="tr-TR" dirty="0"/>
              <a:t> </a:t>
            </a:r>
            <a:r>
              <a:rPr lang="tr-TR" dirty="0" err="1"/>
              <a:t>organization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developing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 </a:t>
            </a:r>
            <a:r>
              <a:rPr lang="tr-TR" dirty="0" err="1"/>
              <a:t>today</a:t>
            </a:r>
            <a:r>
              <a:rPr lang="tr-TR" dirty="0"/>
              <a:t>. </a:t>
            </a:r>
          </a:p>
          <a:p>
            <a:pPr fontAlgn="base"/>
            <a:r>
              <a:rPr lang="tr-TR" dirty="0"/>
              <a:t>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document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signed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be </a:t>
            </a:r>
            <a:r>
              <a:rPr lang="tr-TR" dirty="0" err="1"/>
              <a:t>known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Declaration</a:t>
            </a:r>
            <a:r>
              <a:rPr lang="tr-TR" dirty="0"/>
              <a:t>.</a:t>
            </a:r>
          </a:p>
          <a:p>
            <a:pPr marL="0" indent="0" fontAlgn="base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02683AD-A7A3-074B-9D0A-13C3ED5DC3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59925" y="2194560"/>
            <a:ext cx="4537494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5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>
            <a:extLst>
              <a:ext uri="{FF2B5EF4-FFF2-40B4-BE49-F238E27FC236}">
                <a16:creationId xmlns:a16="http://schemas.microsoft.com/office/drawing/2014/main" id="{ED24D09A-9D4D-954C-8ED1-EADC7C5D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ASEAN (ASSOCIATION OF SOUTHEAST ASIAN NATIONS)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4545882-4AE4-5F43-BD89-4146E8761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</a:t>
            </a:r>
            <a:r>
              <a:rPr lang="tr-TR" dirty="0" err="1"/>
              <a:t>Association</a:t>
            </a:r>
            <a:r>
              <a:rPr lang="tr-TR" dirty="0"/>
              <a:t> of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Nations, </a:t>
            </a:r>
            <a:r>
              <a:rPr lang="tr-TR" dirty="0" err="1"/>
              <a:t>or</a:t>
            </a:r>
            <a:r>
              <a:rPr lang="tr-TR" dirty="0"/>
              <a:t> ASEAN,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established</a:t>
            </a:r>
            <a:r>
              <a:rPr lang="tr-TR" dirty="0"/>
              <a:t> on 8 </a:t>
            </a:r>
            <a:r>
              <a:rPr lang="tr-TR" dirty="0" err="1"/>
              <a:t>August</a:t>
            </a:r>
            <a:r>
              <a:rPr lang="tr-TR" dirty="0"/>
              <a:t> 1967 in Bangkok, </a:t>
            </a:r>
            <a:r>
              <a:rPr lang="tr-TR" dirty="0" err="1"/>
              <a:t>Thailand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signing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Declaration</a:t>
            </a:r>
            <a:r>
              <a:rPr lang="tr-TR" dirty="0"/>
              <a:t> (Bangkok </a:t>
            </a:r>
            <a:r>
              <a:rPr lang="tr-TR" dirty="0" err="1"/>
              <a:t>Declaration</a:t>
            </a:r>
            <a:r>
              <a:rPr lang="tr-TR" dirty="0"/>
              <a:t>)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Founding</a:t>
            </a:r>
            <a:r>
              <a:rPr lang="tr-TR" dirty="0"/>
              <a:t> </a:t>
            </a:r>
            <a:r>
              <a:rPr lang="tr-TR" dirty="0" err="1"/>
              <a:t>Fathers</a:t>
            </a:r>
            <a:r>
              <a:rPr lang="tr-TR" dirty="0"/>
              <a:t> of ASEAN: Indonesia, </a:t>
            </a:r>
            <a:r>
              <a:rPr lang="tr-TR" dirty="0" err="1"/>
              <a:t>Malaysia</a:t>
            </a:r>
            <a:r>
              <a:rPr lang="tr-TR" dirty="0"/>
              <a:t>, </a:t>
            </a:r>
            <a:r>
              <a:rPr lang="tr-TR" dirty="0" err="1"/>
              <a:t>Philippines</a:t>
            </a:r>
            <a:r>
              <a:rPr lang="tr-TR" dirty="0"/>
              <a:t>, Singapore and </a:t>
            </a:r>
            <a:r>
              <a:rPr lang="tr-TR" dirty="0" err="1"/>
              <a:t>Thailand</a:t>
            </a:r>
            <a:r>
              <a:rPr lang="tr-TR" dirty="0"/>
              <a:t>. </a:t>
            </a:r>
          </a:p>
          <a:p>
            <a:r>
              <a:rPr lang="tr-TR" dirty="0" err="1"/>
              <a:t>Brunei</a:t>
            </a:r>
            <a:r>
              <a:rPr lang="tr-TR" dirty="0"/>
              <a:t> </a:t>
            </a:r>
            <a:r>
              <a:rPr lang="tr-TR" dirty="0" err="1"/>
              <a:t>Darussalam</a:t>
            </a:r>
            <a:r>
              <a:rPr lang="tr-TR" dirty="0"/>
              <a:t> </a:t>
            </a:r>
            <a:r>
              <a:rPr lang="tr-TR" dirty="0" err="1"/>
              <a:t>joined</a:t>
            </a:r>
            <a:r>
              <a:rPr lang="tr-TR" dirty="0"/>
              <a:t> ASEAN on 7 </a:t>
            </a:r>
            <a:r>
              <a:rPr lang="tr-TR" dirty="0" err="1"/>
              <a:t>January</a:t>
            </a:r>
            <a:r>
              <a:rPr lang="tr-TR" dirty="0"/>
              <a:t> 1984, </a:t>
            </a:r>
            <a:r>
              <a:rPr lang="tr-TR" dirty="0" err="1"/>
              <a:t>followed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Viet</a:t>
            </a:r>
            <a:r>
              <a:rPr lang="tr-TR" dirty="0"/>
              <a:t> Nam on 28 </a:t>
            </a:r>
            <a:r>
              <a:rPr lang="tr-TR" dirty="0" err="1"/>
              <a:t>July</a:t>
            </a:r>
            <a:r>
              <a:rPr lang="tr-TR" dirty="0"/>
              <a:t> 1995, Lao PDR and Myanmar on 23 </a:t>
            </a:r>
            <a:r>
              <a:rPr lang="tr-TR" dirty="0" err="1"/>
              <a:t>July</a:t>
            </a:r>
            <a:r>
              <a:rPr lang="tr-TR" dirty="0"/>
              <a:t> 1997, and </a:t>
            </a:r>
            <a:r>
              <a:rPr lang="tr-TR" dirty="0" err="1"/>
              <a:t>Cambodia</a:t>
            </a:r>
            <a:r>
              <a:rPr lang="tr-TR" dirty="0"/>
              <a:t> on 30 April 1999, </a:t>
            </a:r>
            <a:r>
              <a:rPr lang="tr-TR" dirty="0" err="1"/>
              <a:t>making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what</a:t>
            </a:r>
            <a:r>
              <a:rPr lang="tr-TR" dirty="0"/>
              <a:t> is </a:t>
            </a:r>
            <a:r>
              <a:rPr lang="tr-TR" dirty="0" err="1"/>
              <a:t>today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ten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 of ASEAN.</a:t>
            </a:r>
          </a:p>
        </p:txBody>
      </p:sp>
    </p:spTree>
    <p:extLst>
      <p:ext uri="{BB962C8B-B14F-4D97-AF65-F5344CB8AC3E}">
        <p14:creationId xmlns:p14="http://schemas.microsoft.com/office/powerpoint/2010/main" val="3276178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>
            <a:extLst>
              <a:ext uri="{FF2B5EF4-FFF2-40B4-BE49-F238E27FC236}">
                <a16:creationId xmlns:a16="http://schemas.microsoft.com/office/drawing/2014/main" id="{F76818E1-3B40-2646-8718-E500D625D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ASEAN(ASSOCIATION OF SOUTHEAST ASIAN NATIONS)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CA8D77-B00A-9C4E-B396-8DD72C6B90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504" y="1967948"/>
            <a:ext cx="6251713" cy="4204252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a </a:t>
            </a:r>
            <a:r>
              <a:rPr lang="tr-TR" dirty="0" err="1"/>
              <a:t>short</a:t>
            </a:r>
            <a:r>
              <a:rPr lang="tr-TR" dirty="0"/>
              <a:t>, </a:t>
            </a:r>
            <a:r>
              <a:rPr lang="tr-TR" dirty="0" err="1"/>
              <a:t>simply-worded</a:t>
            </a:r>
            <a:r>
              <a:rPr lang="tr-TR" dirty="0"/>
              <a:t> </a:t>
            </a:r>
            <a:r>
              <a:rPr lang="tr-TR" dirty="0" err="1"/>
              <a:t>document</a:t>
            </a:r>
            <a:r>
              <a:rPr lang="tr-TR" dirty="0"/>
              <a:t> </a:t>
            </a:r>
            <a:r>
              <a:rPr lang="tr-TR" dirty="0" err="1"/>
              <a:t>containing</a:t>
            </a:r>
            <a:r>
              <a:rPr lang="tr-TR" dirty="0"/>
              <a:t> </a:t>
            </a:r>
            <a:r>
              <a:rPr lang="tr-TR" dirty="0" err="1"/>
              <a:t>just</a:t>
            </a:r>
            <a:r>
              <a:rPr lang="tr-TR" dirty="0"/>
              <a:t> </a:t>
            </a:r>
            <a:r>
              <a:rPr lang="tr-TR" dirty="0" err="1"/>
              <a:t>five</a:t>
            </a:r>
            <a:r>
              <a:rPr lang="tr-TR" dirty="0"/>
              <a:t> </a:t>
            </a:r>
            <a:r>
              <a:rPr lang="tr-TR" dirty="0" err="1"/>
              <a:t>articles</a:t>
            </a:r>
            <a:r>
              <a:rPr lang="tr-TR" dirty="0"/>
              <a:t>. </a:t>
            </a:r>
          </a:p>
          <a:p>
            <a:pPr fontAlgn="base"/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declared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establishment</a:t>
            </a:r>
            <a:r>
              <a:rPr lang="tr-TR" dirty="0"/>
              <a:t> of an </a:t>
            </a:r>
            <a:r>
              <a:rPr lang="tr-TR" dirty="0" err="1"/>
              <a:t>Association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of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known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 of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Nations (ASEAN) and </a:t>
            </a:r>
            <a:r>
              <a:rPr lang="tr-TR" dirty="0" err="1"/>
              <a:t>spelled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aims</a:t>
            </a:r>
            <a:r>
              <a:rPr lang="tr-TR" dirty="0"/>
              <a:t> and </a:t>
            </a:r>
            <a:r>
              <a:rPr lang="tr-TR" dirty="0" err="1"/>
              <a:t>purposes</a:t>
            </a:r>
            <a:r>
              <a:rPr lang="tr-TR" dirty="0"/>
              <a:t> of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. </a:t>
            </a:r>
          </a:p>
          <a:p>
            <a:pPr fontAlgn="base"/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aims</a:t>
            </a:r>
            <a:r>
              <a:rPr lang="tr-TR" dirty="0"/>
              <a:t> and </a:t>
            </a:r>
            <a:r>
              <a:rPr lang="tr-TR" dirty="0" err="1"/>
              <a:t>purposes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, </a:t>
            </a:r>
            <a:r>
              <a:rPr lang="tr-TR" dirty="0" err="1"/>
              <a:t>social</a:t>
            </a:r>
            <a:r>
              <a:rPr lang="tr-TR" dirty="0"/>
              <a:t>, </a:t>
            </a:r>
            <a:r>
              <a:rPr lang="tr-TR" dirty="0" err="1"/>
              <a:t>cultural</a:t>
            </a:r>
            <a:r>
              <a:rPr lang="tr-TR" dirty="0"/>
              <a:t>, </a:t>
            </a:r>
            <a:r>
              <a:rPr lang="tr-TR" dirty="0" err="1"/>
              <a:t>technical</a:t>
            </a:r>
            <a:r>
              <a:rPr lang="tr-TR" dirty="0"/>
              <a:t>, </a:t>
            </a:r>
            <a:r>
              <a:rPr lang="tr-TR" dirty="0" err="1"/>
              <a:t>educational</a:t>
            </a:r>
            <a:r>
              <a:rPr lang="tr-TR" dirty="0"/>
              <a:t> and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fields</a:t>
            </a:r>
            <a:r>
              <a:rPr lang="tr-TR" dirty="0"/>
              <a:t>, and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promotion</a:t>
            </a:r>
            <a:r>
              <a:rPr lang="tr-TR" dirty="0"/>
              <a:t> of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peace</a:t>
            </a:r>
            <a:r>
              <a:rPr lang="tr-TR" dirty="0"/>
              <a:t> and </a:t>
            </a:r>
            <a:r>
              <a:rPr lang="tr-TR" dirty="0" err="1"/>
              <a:t>stability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abiding</a:t>
            </a:r>
            <a:r>
              <a:rPr lang="tr-TR" dirty="0"/>
              <a:t> </a:t>
            </a:r>
            <a:r>
              <a:rPr lang="tr-TR" dirty="0" err="1"/>
              <a:t>respect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justice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rule</a:t>
            </a:r>
            <a:r>
              <a:rPr lang="tr-TR" dirty="0"/>
              <a:t> of </a:t>
            </a:r>
            <a:r>
              <a:rPr lang="tr-TR" dirty="0" err="1"/>
              <a:t>law</a:t>
            </a:r>
            <a:r>
              <a:rPr lang="tr-TR" dirty="0"/>
              <a:t> and </a:t>
            </a:r>
            <a:r>
              <a:rPr lang="tr-TR" dirty="0" err="1"/>
              <a:t>adherence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principles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United Nations Charter. </a:t>
            </a:r>
          </a:p>
          <a:p>
            <a:pPr fontAlgn="base"/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stipulated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be </a:t>
            </a:r>
            <a:r>
              <a:rPr lang="tr-TR" dirty="0" err="1"/>
              <a:t>open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participation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subscribing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aims</a:t>
            </a:r>
            <a:r>
              <a:rPr lang="tr-TR" dirty="0"/>
              <a:t>, </a:t>
            </a:r>
            <a:r>
              <a:rPr lang="tr-TR" dirty="0" err="1"/>
              <a:t>principles</a:t>
            </a:r>
            <a:r>
              <a:rPr lang="tr-TR" dirty="0"/>
              <a:t> and </a:t>
            </a:r>
            <a:r>
              <a:rPr lang="tr-TR" dirty="0" err="1"/>
              <a:t>purposes</a:t>
            </a:r>
            <a:r>
              <a:rPr lang="tr-TR" dirty="0"/>
              <a:t>. </a:t>
            </a:r>
          </a:p>
          <a:p>
            <a:pPr fontAlgn="base"/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proclaimed</a:t>
            </a:r>
            <a:r>
              <a:rPr lang="tr-TR" dirty="0"/>
              <a:t> ASEAN as </a:t>
            </a:r>
            <a:r>
              <a:rPr lang="tr-TR" dirty="0" err="1"/>
              <a:t>representing</a:t>
            </a:r>
            <a:r>
              <a:rPr lang="tr-TR" dirty="0"/>
              <a:t> “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collective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nations</a:t>
            </a:r>
            <a:r>
              <a:rPr lang="tr-TR" dirty="0"/>
              <a:t> of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bind</a:t>
            </a:r>
            <a:r>
              <a:rPr lang="tr-TR" dirty="0"/>
              <a:t> </a:t>
            </a:r>
            <a:r>
              <a:rPr lang="tr-TR" dirty="0" err="1"/>
              <a:t>themselves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 in </a:t>
            </a:r>
            <a:r>
              <a:rPr lang="tr-TR" dirty="0" err="1"/>
              <a:t>friendship</a:t>
            </a:r>
            <a:r>
              <a:rPr lang="tr-TR" dirty="0"/>
              <a:t> and </a:t>
            </a:r>
            <a:r>
              <a:rPr lang="tr-TR" dirty="0" err="1"/>
              <a:t>cooperation</a:t>
            </a:r>
            <a:r>
              <a:rPr lang="tr-TR" dirty="0"/>
              <a:t> and,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joint</a:t>
            </a:r>
            <a:r>
              <a:rPr lang="tr-TR" dirty="0"/>
              <a:t> </a:t>
            </a:r>
            <a:r>
              <a:rPr lang="tr-TR" dirty="0" err="1"/>
              <a:t>efforts</a:t>
            </a:r>
            <a:r>
              <a:rPr lang="tr-TR" dirty="0"/>
              <a:t> and </a:t>
            </a:r>
            <a:r>
              <a:rPr lang="tr-TR" dirty="0" err="1"/>
              <a:t>sacrifices</a:t>
            </a:r>
            <a:r>
              <a:rPr lang="tr-TR" dirty="0"/>
              <a:t>, </a:t>
            </a:r>
            <a:r>
              <a:rPr lang="tr-TR" dirty="0" err="1"/>
              <a:t>secure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peoples</a:t>
            </a:r>
            <a:r>
              <a:rPr lang="tr-TR" dirty="0"/>
              <a:t> and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posterity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blessings</a:t>
            </a:r>
            <a:r>
              <a:rPr lang="tr-TR" dirty="0"/>
              <a:t> of </a:t>
            </a:r>
            <a:r>
              <a:rPr lang="tr-TR" dirty="0" err="1"/>
              <a:t>peace</a:t>
            </a:r>
            <a:r>
              <a:rPr lang="tr-TR" dirty="0"/>
              <a:t>, </a:t>
            </a:r>
            <a:r>
              <a:rPr lang="tr-TR" dirty="0" err="1"/>
              <a:t>freedom</a:t>
            </a:r>
            <a:r>
              <a:rPr lang="tr-TR" dirty="0"/>
              <a:t> and </a:t>
            </a:r>
            <a:r>
              <a:rPr lang="tr-TR" dirty="0" err="1"/>
              <a:t>prosperity</a:t>
            </a:r>
            <a:r>
              <a:rPr lang="tr-TR" dirty="0"/>
              <a:t>.”</a:t>
            </a:r>
          </a:p>
          <a:p>
            <a:pPr marL="0" indent="0" fontAlgn="base">
              <a:buNone/>
            </a:pPr>
            <a:endParaRPr lang="tr-TR" dirty="0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B92FE28C-FF6B-6940-AD9E-B38CEA79B3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63109" y="2093975"/>
            <a:ext cx="4727276" cy="353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874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89D9077-BC26-2A4A-B956-914229FF2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ASEAN(ASSOCIATION OF SOUTHEAST ASIAN NATIONS)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6E6BFC-2E3E-7545-8D4C-60A220235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Brunei</a:t>
            </a:r>
            <a:r>
              <a:rPr lang="tr-TR" dirty="0"/>
              <a:t>, Burma (Myanmar), </a:t>
            </a:r>
            <a:r>
              <a:rPr lang="tr-TR" dirty="0" err="1"/>
              <a:t>Cambodia</a:t>
            </a:r>
            <a:r>
              <a:rPr lang="tr-TR" dirty="0"/>
              <a:t>, Indonesia, Laos, </a:t>
            </a:r>
            <a:r>
              <a:rPr lang="tr-TR" dirty="0" err="1"/>
              <a:t>Malaysia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, Singapore, </a:t>
            </a:r>
            <a:r>
              <a:rPr lang="tr-TR" dirty="0" err="1"/>
              <a:t>Thailand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Vietnam. (Timor-</a:t>
            </a:r>
            <a:r>
              <a:rPr lang="tr-TR" dirty="0" err="1"/>
              <a:t>Leste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region’s</a:t>
            </a:r>
            <a:r>
              <a:rPr lang="tr-TR" dirty="0"/>
              <a:t> </a:t>
            </a:r>
            <a:r>
              <a:rPr lang="tr-TR" dirty="0" err="1"/>
              <a:t>newest</a:t>
            </a:r>
            <a:r>
              <a:rPr lang="tr-TR" dirty="0"/>
              <a:t> </a:t>
            </a:r>
            <a:r>
              <a:rPr lang="tr-TR" dirty="0" err="1"/>
              <a:t>nation</a:t>
            </a:r>
            <a:r>
              <a:rPr lang="tr-TR" dirty="0"/>
              <a:t>, has </a:t>
            </a:r>
            <a:r>
              <a:rPr lang="tr-TR" dirty="0" err="1"/>
              <a:t>observer</a:t>
            </a:r>
            <a:r>
              <a:rPr lang="tr-TR" dirty="0"/>
              <a:t> </a:t>
            </a:r>
            <a:r>
              <a:rPr lang="tr-TR" dirty="0" err="1"/>
              <a:t>status</a:t>
            </a:r>
            <a:r>
              <a:rPr lang="tr-TR" dirty="0"/>
              <a:t>.) </a:t>
            </a:r>
          </a:p>
          <a:p>
            <a:r>
              <a:rPr lang="tr-TR" dirty="0" err="1"/>
              <a:t>Members</a:t>
            </a:r>
            <a:r>
              <a:rPr lang="tr-TR" dirty="0"/>
              <a:t> </a:t>
            </a:r>
            <a:r>
              <a:rPr lang="tr-TR" dirty="0" err="1"/>
              <a:t>rotate</a:t>
            </a:r>
            <a:r>
              <a:rPr lang="tr-TR" dirty="0"/>
              <a:t> as </a:t>
            </a:r>
            <a:r>
              <a:rPr lang="tr-TR" dirty="0" err="1"/>
              <a:t>chair</a:t>
            </a:r>
            <a:r>
              <a:rPr lang="tr-TR" dirty="0"/>
              <a:t>: Indonesia is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chair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2023 </a:t>
            </a:r>
            <a:r>
              <a:rPr lang="tr-TR" dirty="0" err="1"/>
              <a:t>and</a:t>
            </a:r>
            <a:r>
              <a:rPr lang="tr-TR" dirty="0"/>
              <a:t> Laos is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assume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chair</a:t>
            </a:r>
            <a:r>
              <a:rPr lang="tr-TR" dirty="0"/>
              <a:t> in 2023. ASEAN </a:t>
            </a:r>
            <a:r>
              <a:rPr lang="tr-TR" dirty="0" err="1"/>
              <a:t>engages</a:t>
            </a:r>
            <a:r>
              <a:rPr lang="tr-TR" dirty="0"/>
              <a:t> in a </a:t>
            </a:r>
            <a:r>
              <a:rPr lang="tr-TR" dirty="0" err="1"/>
              <a:t>wide</a:t>
            </a:r>
            <a:r>
              <a:rPr lang="tr-TR" dirty="0"/>
              <a:t> </a:t>
            </a:r>
            <a:r>
              <a:rPr lang="tr-TR" dirty="0" err="1"/>
              <a:t>range</a:t>
            </a:r>
            <a:r>
              <a:rPr lang="tr-TR" dirty="0"/>
              <a:t> of </a:t>
            </a:r>
            <a:r>
              <a:rPr lang="tr-TR" dirty="0" err="1"/>
              <a:t>diplomatic</a:t>
            </a:r>
            <a:r>
              <a:rPr lang="tr-TR" dirty="0"/>
              <a:t>, </a:t>
            </a:r>
            <a:r>
              <a:rPr lang="tr-TR" dirty="0" err="1"/>
              <a:t>economic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discussions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hundreds</a:t>
            </a:r>
            <a:r>
              <a:rPr lang="tr-TR" dirty="0"/>
              <a:t> of </a:t>
            </a:r>
            <a:r>
              <a:rPr lang="tr-TR" dirty="0" err="1"/>
              <a:t>annual</a:t>
            </a:r>
            <a:r>
              <a:rPr lang="tr-TR" dirty="0"/>
              <a:t> </a:t>
            </a:r>
            <a:r>
              <a:rPr lang="tr-TR" dirty="0" err="1"/>
              <a:t>meetings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a </a:t>
            </a:r>
            <a:r>
              <a:rPr lang="tr-TR" dirty="0" err="1"/>
              <a:t>secretariat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in Jakarta, Indonesia. </a:t>
            </a:r>
          </a:p>
          <a:p>
            <a:r>
              <a:rPr lang="tr-TR" dirty="0"/>
              <a:t>In 2008, </a:t>
            </a:r>
            <a:r>
              <a:rPr lang="tr-TR" dirty="0" err="1"/>
              <a:t>the</a:t>
            </a:r>
            <a:r>
              <a:rPr lang="tr-TR" dirty="0"/>
              <a:t> United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became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non</a:t>
            </a:r>
            <a:r>
              <a:rPr lang="tr-TR" dirty="0"/>
              <a:t>-ASEAN </a:t>
            </a:r>
            <a:r>
              <a:rPr lang="tr-TR" dirty="0" err="1"/>
              <a:t>nation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appoint</a:t>
            </a:r>
            <a:r>
              <a:rPr lang="tr-TR" dirty="0"/>
              <a:t> a </a:t>
            </a:r>
            <a:r>
              <a:rPr lang="tr-TR" dirty="0" err="1"/>
              <a:t>representative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ASEAN, </a:t>
            </a:r>
            <a:r>
              <a:rPr lang="tr-TR" dirty="0" err="1"/>
              <a:t>and</a:t>
            </a:r>
            <a:r>
              <a:rPr lang="tr-TR" dirty="0"/>
              <a:t> in 2011 it </a:t>
            </a:r>
            <a:r>
              <a:rPr lang="tr-TR" dirty="0" err="1"/>
              <a:t>opened</a:t>
            </a:r>
            <a:r>
              <a:rPr lang="tr-TR" dirty="0"/>
              <a:t> a U.S. </a:t>
            </a:r>
            <a:r>
              <a:rPr lang="tr-TR" dirty="0" err="1"/>
              <a:t>mission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ASEAN in Jakarta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resident</a:t>
            </a:r>
            <a:r>
              <a:rPr lang="tr-TR" dirty="0"/>
              <a:t> </a:t>
            </a:r>
            <a:r>
              <a:rPr lang="tr-TR" dirty="0" err="1"/>
              <a:t>ambassador</a:t>
            </a:r>
            <a:r>
              <a:rPr lang="tr-TR" dirty="0"/>
              <a:t>. </a:t>
            </a:r>
            <a:r>
              <a:rPr lang="tr-TR" dirty="0" err="1"/>
              <a:t>President</a:t>
            </a:r>
            <a:r>
              <a:rPr lang="tr-TR" dirty="0"/>
              <a:t> Biden </a:t>
            </a:r>
            <a:r>
              <a:rPr lang="tr-TR" dirty="0" err="1"/>
              <a:t>held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summits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leaders</a:t>
            </a:r>
            <a:r>
              <a:rPr lang="tr-TR" dirty="0"/>
              <a:t> in 2022—a </a:t>
            </a:r>
            <a:r>
              <a:rPr lang="tr-TR" dirty="0" err="1"/>
              <a:t>special</a:t>
            </a:r>
            <a:r>
              <a:rPr lang="tr-TR" dirty="0"/>
              <a:t> </a:t>
            </a:r>
            <a:r>
              <a:rPr lang="tr-TR" dirty="0" err="1"/>
              <a:t>summit</a:t>
            </a:r>
            <a:r>
              <a:rPr lang="tr-TR" dirty="0"/>
              <a:t> in May in Washington, DC. (</a:t>
            </a:r>
            <a:r>
              <a:rPr lang="tr-TR" dirty="0" err="1"/>
              <a:t>Burma’s</a:t>
            </a:r>
            <a:r>
              <a:rPr lang="tr-TR" dirty="0"/>
              <a:t> </a:t>
            </a:r>
            <a:r>
              <a:rPr lang="tr-TR" dirty="0" err="1"/>
              <a:t>junta</a:t>
            </a:r>
            <a:r>
              <a:rPr lang="tr-TR" dirty="0"/>
              <a:t> </a:t>
            </a:r>
            <a:r>
              <a:rPr lang="tr-TR" dirty="0" err="1"/>
              <a:t>leader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outgoing</a:t>
            </a:r>
            <a:r>
              <a:rPr lang="tr-TR" dirty="0"/>
              <a:t> </a:t>
            </a:r>
            <a:r>
              <a:rPr lang="tr-TR" dirty="0" err="1"/>
              <a:t>Philippine</a:t>
            </a:r>
            <a:r>
              <a:rPr lang="tr-TR" dirty="0"/>
              <a:t>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Rodrigo</a:t>
            </a:r>
            <a:r>
              <a:rPr lang="tr-TR" dirty="0"/>
              <a:t> </a:t>
            </a:r>
            <a:r>
              <a:rPr lang="tr-TR" dirty="0" err="1"/>
              <a:t>Duterte</a:t>
            </a:r>
            <a:r>
              <a:rPr lang="tr-TR" dirty="0"/>
              <a:t> </a:t>
            </a:r>
            <a:r>
              <a:rPr lang="tr-TR" dirty="0" err="1"/>
              <a:t>did</a:t>
            </a:r>
            <a:r>
              <a:rPr lang="tr-TR" dirty="0"/>
              <a:t> not </a:t>
            </a:r>
            <a:r>
              <a:rPr lang="tr-TR" dirty="0" err="1"/>
              <a:t>attend</a:t>
            </a:r>
            <a:r>
              <a:rPr lang="tr-TR" dirty="0"/>
              <a:t>),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annual</a:t>
            </a:r>
            <a:r>
              <a:rPr lang="tr-TR" dirty="0"/>
              <a:t> </a:t>
            </a:r>
            <a:r>
              <a:rPr lang="tr-TR" dirty="0" err="1"/>
              <a:t>summit</a:t>
            </a:r>
            <a:r>
              <a:rPr lang="tr-TR" dirty="0"/>
              <a:t> in </a:t>
            </a:r>
            <a:r>
              <a:rPr lang="tr-TR" dirty="0" err="1"/>
              <a:t>Cambodia</a:t>
            </a:r>
            <a:r>
              <a:rPr lang="tr-TR" dirty="0"/>
              <a:t> in November.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18707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2BCAB12-BE6B-B14B-BA97-D40E5BEFD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ASEAN(ASSOCIATION OF SOUTHEAST ASIAN NATIONS)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93BB31E-594E-2045-A7F2-7EC13EA61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ASEAN is a </a:t>
            </a:r>
            <a:r>
              <a:rPr lang="tr-TR" b="1" dirty="0" err="1"/>
              <a:t>diverse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informal</a:t>
            </a:r>
            <a:r>
              <a:rPr lang="tr-TR" b="1" dirty="0"/>
              <a:t> </a:t>
            </a:r>
            <a:r>
              <a:rPr lang="tr-TR" b="1" dirty="0" err="1"/>
              <a:t>organization</a:t>
            </a:r>
            <a:r>
              <a:rPr lang="tr-TR" b="1" dirty="0"/>
              <a:t>. Two of </a:t>
            </a:r>
            <a:r>
              <a:rPr lang="tr-TR" b="1" dirty="0" err="1"/>
              <a:t>its</a:t>
            </a:r>
            <a:r>
              <a:rPr lang="tr-TR" b="1" dirty="0"/>
              <a:t> </a:t>
            </a:r>
            <a:r>
              <a:rPr lang="tr-TR" b="1" dirty="0" err="1"/>
              <a:t>core</a:t>
            </a:r>
            <a:r>
              <a:rPr lang="tr-TR" b="1" dirty="0"/>
              <a:t> </a:t>
            </a:r>
            <a:r>
              <a:rPr lang="tr-TR" b="1" dirty="0" err="1"/>
              <a:t>operating</a:t>
            </a:r>
            <a:r>
              <a:rPr lang="tr-TR" b="1" dirty="0"/>
              <a:t> </a:t>
            </a:r>
            <a:r>
              <a:rPr lang="tr-TR" b="1" dirty="0" err="1"/>
              <a:t>principles</a:t>
            </a:r>
            <a:r>
              <a:rPr lang="tr-TR" b="1" dirty="0"/>
              <a:t> </a:t>
            </a:r>
            <a:r>
              <a:rPr lang="tr-TR" b="1" dirty="0" err="1"/>
              <a:t>are</a:t>
            </a:r>
            <a:r>
              <a:rPr lang="tr-TR" b="1" dirty="0"/>
              <a:t> </a:t>
            </a:r>
            <a:r>
              <a:rPr lang="tr-TR" b="1" dirty="0" err="1"/>
              <a:t>consensual</a:t>
            </a:r>
            <a:r>
              <a:rPr lang="tr-TR" b="1" dirty="0"/>
              <a:t> </a:t>
            </a:r>
            <a:r>
              <a:rPr lang="tr-TR" b="1" dirty="0" err="1"/>
              <a:t>decisionmaking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noninterference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internal</a:t>
            </a:r>
            <a:r>
              <a:rPr lang="tr-TR" b="1" dirty="0"/>
              <a:t> </a:t>
            </a:r>
            <a:r>
              <a:rPr lang="tr-TR" b="1" dirty="0" err="1"/>
              <a:t>affairs</a:t>
            </a:r>
            <a:r>
              <a:rPr lang="tr-TR" b="1" dirty="0"/>
              <a:t> of </a:t>
            </a:r>
            <a:r>
              <a:rPr lang="tr-TR" b="1" dirty="0" err="1"/>
              <a:t>its</a:t>
            </a:r>
            <a:r>
              <a:rPr lang="tr-TR" b="1" dirty="0"/>
              <a:t> </a:t>
            </a:r>
            <a:r>
              <a:rPr lang="tr-TR" b="1" dirty="0" err="1"/>
              <a:t>members</a:t>
            </a:r>
            <a:r>
              <a:rPr lang="tr-TR" b="1" dirty="0"/>
              <a:t>.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observers</a:t>
            </a:r>
            <a:r>
              <a:rPr lang="tr-TR" dirty="0"/>
              <a:t> </a:t>
            </a:r>
            <a:r>
              <a:rPr lang="tr-TR" dirty="0" err="1"/>
              <a:t>argue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style</a:t>
            </a:r>
            <a:r>
              <a:rPr lang="tr-TR" dirty="0"/>
              <a:t> </a:t>
            </a:r>
            <a:r>
              <a:rPr lang="tr-TR" dirty="0" err="1"/>
              <a:t>constrains</a:t>
            </a:r>
            <a:r>
              <a:rPr lang="tr-TR" dirty="0"/>
              <a:t> ASEAN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acting</a:t>
            </a:r>
            <a:r>
              <a:rPr lang="tr-TR" dirty="0"/>
              <a:t> </a:t>
            </a:r>
            <a:r>
              <a:rPr lang="tr-TR" dirty="0" err="1"/>
              <a:t>strongly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cohesively</a:t>
            </a:r>
            <a:r>
              <a:rPr lang="tr-TR" dirty="0"/>
              <a:t> on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. </a:t>
            </a:r>
          </a:p>
          <a:p>
            <a:r>
              <a:rPr lang="tr-TR" dirty="0" err="1"/>
              <a:t>Others</a:t>
            </a:r>
            <a:r>
              <a:rPr lang="tr-TR" dirty="0"/>
              <a:t> </a:t>
            </a:r>
            <a:r>
              <a:rPr lang="tr-TR" dirty="0" err="1"/>
              <a:t>argue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principles</a:t>
            </a:r>
            <a:r>
              <a:rPr lang="tr-TR" dirty="0"/>
              <a:t>—</a:t>
            </a:r>
            <a:r>
              <a:rPr lang="tr-TR" dirty="0" err="1"/>
              <a:t>dubbed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“ASEAN </a:t>
            </a:r>
            <a:r>
              <a:rPr lang="tr-TR" dirty="0" err="1"/>
              <a:t>Way</a:t>
            </a:r>
            <a:r>
              <a:rPr lang="tr-TR" dirty="0"/>
              <a:t>”—</a:t>
            </a:r>
            <a:r>
              <a:rPr lang="tr-TR" dirty="0" err="1"/>
              <a:t>promote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stability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ensure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group’s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 </a:t>
            </a:r>
            <a:r>
              <a:rPr lang="tr-TR" dirty="0" err="1"/>
              <a:t>continue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discuss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interests</a:t>
            </a:r>
            <a:r>
              <a:rPr lang="tr-TR" dirty="0"/>
              <a:t> </a:t>
            </a:r>
            <a:r>
              <a:rPr lang="tr-TR" dirty="0" err="1"/>
              <a:t>sometimes</a:t>
            </a:r>
            <a:r>
              <a:rPr lang="tr-TR" dirty="0"/>
              <a:t> </a:t>
            </a:r>
            <a:r>
              <a:rPr lang="tr-TR" dirty="0" err="1"/>
              <a:t>diverge</a:t>
            </a:r>
            <a:r>
              <a:rPr lang="tr-TR" dirty="0"/>
              <a:t>. </a:t>
            </a:r>
          </a:p>
          <a:p>
            <a:r>
              <a:rPr lang="tr-TR" dirty="0"/>
              <a:t>The </a:t>
            </a:r>
            <a:r>
              <a:rPr lang="tr-TR" dirty="0" err="1"/>
              <a:t>principle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tested</a:t>
            </a:r>
            <a:r>
              <a:rPr lang="tr-TR" dirty="0"/>
              <a:t> as ASEAN </a:t>
            </a:r>
            <a:r>
              <a:rPr lang="tr-TR" dirty="0" err="1"/>
              <a:t>seeks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has </a:t>
            </a:r>
            <a:r>
              <a:rPr lang="tr-TR" dirty="0" err="1"/>
              <a:t>followed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Burmese</a:t>
            </a:r>
            <a:r>
              <a:rPr lang="tr-TR" dirty="0"/>
              <a:t> </a:t>
            </a:r>
            <a:r>
              <a:rPr lang="tr-TR" dirty="0" err="1"/>
              <a:t>military’s</a:t>
            </a:r>
            <a:r>
              <a:rPr lang="tr-TR" dirty="0"/>
              <a:t> 2021 </a:t>
            </a:r>
            <a:r>
              <a:rPr lang="tr-TR" dirty="0" err="1"/>
              <a:t>coup</a:t>
            </a:r>
            <a:r>
              <a:rPr lang="tr-TR" dirty="0"/>
              <a:t> </a:t>
            </a:r>
            <a:r>
              <a:rPr lang="tr-TR" dirty="0" err="1"/>
              <a:t>d’état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has </a:t>
            </a:r>
            <a:r>
              <a:rPr lang="tr-TR" dirty="0" err="1"/>
              <a:t>led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humanitarian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 in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group’s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93880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59077CF-0C7D-B843-8AD1-8612E125E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</a:t>
            </a:r>
            <a:r>
              <a:rPr lang="tr-TR" dirty="0" err="1"/>
              <a:t>asean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13E237-FC8B-C54E-A6F2-C4328C5A6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‘ASIAN SOLUTIONS TO ASIAN PROBLEMS’</a:t>
            </a:r>
          </a:p>
          <a:p>
            <a:r>
              <a:rPr lang="tr-TR" dirty="0"/>
              <a:t>NON-INTERFERENCE </a:t>
            </a:r>
          </a:p>
          <a:p>
            <a:r>
              <a:rPr lang="tr-TR" dirty="0"/>
              <a:t>QUIET DIPLOMACY</a:t>
            </a:r>
          </a:p>
          <a:p>
            <a:r>
              <a:rPr lang="tr-TR" dirty="0"/>
              <a:t>NON-USE OF FORCE</a:t>
            </a:r>
          </a:p>
          <a:p>
            <a:r>
              <a:rPr lang="tr-TR" dirty="0"/>
              <a:t>DECISION-MAKING THROUGH CONSENSUS  </a:t>
            </a:r>
          </a:p>
          <a:p>
            <a:r>
              <a:rPr lang="tr-TR" dirty="0"/>
              <a:t>The </a:t>
            </a:r>
            <a:r>
              <a:rPr lang="tr-TR" dirty="0" err="1"/>
              <a:t>principle</a:t>
            </a:r>
            <a:r>
              <a:rPr lang="tr-TR" dirty="0"/>
              <a:t> </a:t>
            </a:r>
            <a:r>
              <a:rPr lang="tr-TR" dirty="0" err="1"/>
              <a:t>norms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values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underpin</a:t>
            </a:r>
            <a:r>
              <a:rPr lang="tr-TR" dirty="0"/>
              <a:t> ASEAN </a:t>
            </a:r>
            <a:r>
              <a:rPr lang="tr-TR" dirty="0" err="1"/>
              <a:t>institutions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defined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i="1" dirty="0"/>
              <a:t>ASEAN </a:t>
            </a:r>
            <a:r>
              <a:rPr lang="tr-TR" i="1" dirty="0" err="1"/>
              <a:t>way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leads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‘</a:t>
            </a:r>
            <a:r>
              <a:rPr lang="tr-TR" dirty="0" err="1"/>
              <a:t>soft</a:t>
            </a:r>
            <a:r>
              <a:rPr lang="tr-TR" dirty="0"/>
              <a:t>’ </a:t>
            </a:r>
            <a:r>
              <a:rPr lang="tr-TR" dirty="0" err="1"/>
              <a:t>organisational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consensus-based</a:t>
            </a:r>
            <a:r>
              <a:rPr lang="tr-TR" dirty="0"/>
              <a:t> </a:t>
            </a:r>
            <a:r>
              <a:rPr lang="tr-TR" dirty="0" err="1"/>
              <a:t>deci</a:t>
            </a:r>
            <a:r>
              <a:rPr lang="tr-TR" dirty="0"/>
              <a:t>- </a:t>
            </a:r>
            <a:r>
              <a:rPr lang="tr-TR" dirty="0" err="1"/>
              <a:t>sion-making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legally</a:t>
            </a:r>
            <a:r>
              <a:rPr lang="tr-TR" dirty="0"/>
              <a:t> </a:t>
            </a:r>
            <a:r>
              <a:rPr lang="tr-TR" dirty="0" err="1"/>
              <a:t>non-binding</a:t>
            </a:r>
            <a:r>
              <a:rPr lang="tr-TR" dirty="0"/>
              <a:t> </a:t>
            </a:r>
            <a:r>
              <a:rPr lang="tr-TR" dirty="0" err="1"/>
              <a:t>arrangements</a:t>
            </a:r>
            <a:r>
              <a:rPr lang="tr-TR" dirty="0"/>
              <a:t>.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procedural</a:t>
            </a:r>
            <a:r>
              <a:rPr lang="tr-TR" dirty="0"/>
              <a:t> </a:t>
            </a:r>
            <a:r>
              <a:rPr lang="tr-TR" dirty="0" err="1"/>
              <a:t>norms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convention</a:t>
            </a:r>
            <a:r>
              <a:rPr lang="tr-TR" dirty="0"/>
              <a:t>, </a:t>
            </a:r>
            <a:r>
              <a:rPr lang="tr-TR" dirty="0" err="1"/>
              <a:t>voluntarism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informal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. </a:t>
            </a:r>
          </a:p>
          <a:p>
            <a:r>
              <a:rPr lang="tr-TR" dirty="0"/>
              <a:t>As a </a:t>
            </a:r>
            <a:r>
              <a:rPr lang="tr-TR" dirty="0" err="1"/>
              <a:t>consequence</a:t>
            </a:r>
            <a:r>
              <a:rPr lang="tr-TR" dirty="0"/>
              <a:t>, ASEAN has </a:t>
            </a:r>
            <a:r>
              <a:rPr lang="tr-TR" dirty="0" err="1"/>
              <a:t>traditionally</a:t>
            </a:r>
            <a:r>
              <a:rPr lang="tr-TR" dirty="0"/>
              <a:t> </a:t>
            </a:r>
            <a:r>
              <a:rPr lang="tr-TR" dirty="0" err="1"/>
              <a:t>lacked</a:t>
            </a:r>
            <a:r>
              <a:rPr lang="tr-TR" dirty="0"/>
              <a:t> in </a:t>
            </a:r>
            <a:r>
              <a:rPr lang="tr-TR" dirty="0" err="1"/>
              <a:t>cohesion</a:t>
            </a:r>
            <a:r>
              <a:rPr lang="tr-TR" dirty="0"/>
              <a:t>, </a:t>
            </a:r>
            <a:r>
              <a:rPr lang="tr-TR" dirty="0" err="1"/>
              <a:t>finding</a:t>
            </a:r>
            <a:r>
              <a:rPr lang="tr-TR" dirty="0"/>
              <a:t> it </a:t>
            </a:r>
            <a:r>
              <a:rPr lang="tr-TR" dirty="0" err="1"/>
              <a:t>difficult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pursue</a:t>
            </a:r>
            <a:r>
              <a:rPr lang="tr-TR" dirty="0"/>
              <a:t> </a:t>
            </a:r>
            <a:r>
              <a:rPr lang="tr-TR" dirty="0" err="1"/>
              <a:t>goals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objectives</a:t>
            </a:r>
            <a:r>
              <a:rPr lang="tr-TR" dirty="0"/>
              <a:t> as a </a:t>
            </a:r>
            <a:r>
              <a:rPr lang="tr-TR" dirty="0" err="1"/>
              <a:t>group</a:t>
            </a:r>
            <a:r>
              <a:rPr lang="tr-TR" dirty="0"/>
              <a:t>, </a:t>
            </a:r>
            <a:r>
              <a:rPr lang="tr-TR" dirty="0" err="1"/>
              <a:t>relying</a:t>
            </a:r>
            <a:r>
              <a:rPr lang="tr-TR" dirty="0"/>
              <a:t> ‘on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collective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,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perceived</a:t>
            </a:r>
            <a:r>
              <a:rPr lang="tr-TR" dirty="0"/>
              <a:t> </a:t>
            </a:r>
            <a:r>
              <a:rPr lang="tr-TR" dirty="0" err="1"/>
              <a:t>national</a:t>
            </a:r>
            <a:r>
              <a:rPr lang="tr-TR" dirty="0"/>
              <a:t> </a:t>
            </a:r>
            <a:r>
              <a:rPr lang="tr-TR" dirty="0" err="1"/>
              <a:t>interests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peer</a:t>
            </a:r>
            <a:r>
              <a:rPr lang="tr-TR" dirty="0"/>
              <a:t> </a:t>
            </a:r>
            <a:r>
              <a:rPr lang="tr-TR" dirty="0" err="1"/>
              <a:t>pressure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ensure</a:t>
            </a:r>
            <a:r>
              <a:rPr lang="tr-TR" dirty="0"/>
              <a:t> </a:t>
            </a:r>
            <a:r>
              <a:rPr lang="tr-TR" dirty="0" err="1"/>
              <a:t>compliance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decisions</a:t>
            </a:r>
            <a:r>
              <a:rPr lang="tr-TR" dirty="0"/>
              <a:t>’ </a:t>
            </a:r>
            <a:r>
              <a:rPr lang="tr-TR" dirty="0" err="1"/>
              <a:t>This</a:t>
            </a:r>
            <a:r>
              <a:rPr lang="tr-TR" dirty="0"/>
              <a:t> has put </a:t>
            </a:r>
            <a:r>
              <a:rPr lang="tr-TR" b="1" u="sng" dirty="0" err="1"/>
              <a:t>constraints</a:t>
            </a:r>
            <a:r>
              <a:rPr lang="tr-TR" b="1" u="sng" dirty="0"/>
              <a:t> on </a:t>
            </a:r>
            <a:r>
              <a:rPr lang="tr-TR" b="1" u="sng" dirty="0" err="1"/>
              <a:t>ASEAN’s</a:t>
            </a:r>
            <a:r>
              <a:rPr lang="tr-TR" b="1" u="sng" dirty="0"/>
              <a:t> </a:t>
            </a:r>
            <a:r>
              <a:rPr lang="tr-TR" b="1" u="sng" dirty="0" err="1"/>
              <a:t>institutionalisation</a:t>
            </a:r>
            <a:r>
              <a:rPr lang="tr-TR" b="1" u="sng" dirty="0"/>
              <a:t> </a:t>
            </a:r>
            <a:r>
              <a:rPr lang="tr-TR" b="1" u="sng" dirty="0" err="1"/>
              <a:t>and</a:t>
            </a:r>
            <a:r>
              <a:rPr lang="tr-TR" b="1" u="sng" dirty="0"/>
              <a:t> </a:t>
            </a:r>
            <a:r>
              <a:rPr lang="tr-TR" b="1" u="sng" dirty="0" err="1"/>
              <a:t>actorness</a:t>
            </a:r>
            <a:r>
              <a:rPr lang="tr-TR" b="1" u="sng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42665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0F4712E-19F3-584E-9759-F22E62D13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ASEAN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AsIan</a:t>
            </a:r>
            <a:r>
              <a:rPr lang="tr-TR" b="1" dirty="0"/>
              <a:t> </a:t>
            </a:r>
            <a:r>
              <a:rPr lang="tr-TR" b="1" dirty="0" err="1"/>
              <a:t>RegIonal</a:t>
            </a:r>
            <a:r>
              <a:rPr lang="tr-TR" b="1" dirty="0"/>
              <a:t> </a:t>
            </a:r>
            <a:r>
              <a:rPr lang="tr-TR" b="1" dirty="0" err="1"/>
              <a:t>ArchItecture</a:t>
            </a:r>
            <a:r>
              <a:rPr lang="tr-TR" b="1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90AA9D2-76F7-0D43-AEED-1A2E727B8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409" y="1679713"/>
            <a:ext cx="10933043" cy="4492487"/>
          </a:xfrm>
        </p:spPr>
        <p:txBody>
          <a:bodyPr>
            <a:normAutofit/>
          </a:bodyPr>
          <a:lstStyle/>
          <a:p>
            <a:r>
              <a:rPr lang="tr-TR" b="1" u="sng" dirty="0" err="1"/>
              <a:t>Asia</a:t>
            </a:r>
            <a:r>
              <a:rPr lang="tr-TR" b="1" u="sng" dirty="0"/>
              <a:t> has </a:t>
            </a:r>
            <a:r>
              <a:rPr lang="tr-TR" b="1" u="sng" dirty="0" err="1"/>
              <a:t>no</a:t>
            </a:r>
            <a:r>
              <a:rPr lang="tr-TR" b="1" u="sng" dirty="0"/>
              <a:t> dominant EU-</a:t>
            </a:r>
            <a:r>
              <a:rPr lang="tr-TR" b="1" u="sng" dirty="0" err="1"/>
              <a:t>style</a:t>
            </a:r>
            <a:r>
              <a:rPr lang="tr-TR" b="1" u="sng" dirty="0"/>
              <a:t> </a:t>
            </a:r>
            <a:r>
              <a:rPr lang="tr-TR" b="1" u="sng" dirty="0" err="1"/>
              <a:t>multilateral</a:t>
            </a:r>
            <a:r>
              <a:rPr lang="tr-TR" b="1" u="sng" dirty="0"/>
              <a:t> body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observers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region’s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institutions</a:t>
            </a:r>
            <a:r>
              <a:rPr lang="tr-TR" dirty="0"/>
              <a:t> as </a:t>
            </a:r>
            <a:r>
              <a:rPr lang="tr-TR" dirty="0" err="1"/>
              <a:t>underdeveloped</a:t>
            </a:r>
            <a:r>
              <a:rPr lang="tr-TR" dirty="0"/>
              <a:t>. </a:t>
            </a:r>
          </a:p>
          <a:p>
            <a:r>
              <a:rPr lang="tr-TR" dirty="0"/>
              <a:t>ASEAN </a:t>
            </a:r>
            <a:r>
              <a:rPr lang="tr-TR" dirty="0" err="1"/>
              <a:t>convenes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administratively</a:t>
            </a:r>
            <a:r>
              <a:rPr lang="tr-TR" dirty="0"/>
              <a:t> </a:t>
            </a:r>
            <a:r>
              <a:rPr lang="tr-TR" dirty="0" err="1"/>
              <a:t>supports</a:t>
            </a:r>
            <a:r>
              <a:rPr lang="tr-TR" dirty="0"/>
              <a:t> a </a:t>
            </a:r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dirty="0" err="1"/>
              <a:t>regional</a:t>
            </a:r>
            <a:r>
              <a:rPr lang="tr-TR" dirty="0"/>
              <a:t> fora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governments</a:t>
            </a:r>
            <a:r>
              <a:rPr lang="tr-TR" dirty="0"/>
              <a:t> (</a:t>
            </a:r>
            <a:r>
              <a:rPr lang="tr-TR" dirty="0" err="1"/>
              <a:t>known</a:t>
            </a:r>
            <a:r>
              <a:rPr lang="tr-TR" dirty="0"/>
              <a:t> as “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partners</a:t>
            </a:r>
            <a:r>
              <a:rPr lang="tr-TR" dirty="0"/>
              <a:t>”),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United </a:t>
            </a:r>
            <a:r>
              <a:rPr lang="tr-TR" dirty="0" err="1"/>
              <a:t>States</a:t>
            </a:r>
            <a:r>
              <a:rPr lang="tr-TR" dirty="0"/>
              <a:t>. </a:t>
            </a:r>
            <a:r>
              <a:rPr lang="tr-TR" b="1" u="sng" dirty="0"/>
              <a:t>ASEAN </a:t>
            </a:r>
            <a:r>
              <a:rPr lang="tr-TR" b="1" u="sng" dirty="0" err="1"/>
              <a:t>Member</a:t>
            </a:r>
            <a:r>
              <a:rPr lang="tr-TR" b="1" u="sng" dirty="0"/>
              <a:t> </a:t>
            </a:r>
            <a:r>
              <a:rPr lang="tr-TR" b="1" u="sng" dirty="0" err="1"/>
              <a:t>governments</a:t>
            </a:r>
            <a:r>
              <a:rPr lang="tr-TR" b="1" u="sng" dirty="0"/>
              <a:t> </a:t>
            </a:r>
            <a:r>
              <a:rPr lang="tr-TR" b="1" u="sng" dirty="0" err="1"/>
              <a:t>deeply</a:t>
            </a:r>
            <a:r>
              <a:rPr lang="tr-TR" b="1" u="sng" dirty="0"/>
              <a:t> </a:t>
            </a:r>
            <a:r>
              <a:rPr lang="tr-TR" b="1" u="sng" dirty="0" err="1"/>
              <a:t>value</a:t>
            </a:r>
            <a:r>
              <a:rPr lang="tr-TR" b="1" u="sng" dirty="0"/>
              <a:t> </a:t>
            </a:r>
            <a:r>
              <a:rPr lang="tr-TR" b="1" u="sng" dirty="0" err="1"/>
              <a:t>what</a:t>
            </a:r>
            <a:r>
              <a:rPr lang="tr-TR" b="1" u="sng" dirty="0"/>
              <a:t> </a:t>
            </a:r>
            <a:r>
              <a:rPr lang="tr-TR" b="1" u="sng" dirty="0" err="1"/>
              <a:t>they</a:t>
            </a:r>
            <a:r>
              <a:rPr lang="tr-TR" b="1" u="sng" dirty="0"/>
              <a:t> </a:t>
            </a:r>
            <a:r>
              <a:rPr lang="tr-TR" b="1" u="sng" dirty="0" err="1"/>
              <a:t>call</a:t>
            </a:r>
            <a:r>
              <a:rPr lang="tr-TR" b="1" u="sng" dirty="0"/>
              <a:t> “ASEAN </a:t>
            </a:r>
            <a:r>
              <a:rPr lang="tr-TR" b="1" u="sng" dirty="0" err="1"/>
              <a:t>Centrality</a:t>
            </a:r>
            <a:r>
              <a:rPr lang="tr-TR" b="1" u="sng" dirty="0"/>
              <a:t>” in </a:t>
            </a:r>
            <a:r>
              <a:rPr lang="tr-TR" b="1" u="sng" dirty="0" err="1"/>
              <a:t>the</a:t>
            </a:r>
            <a:r>
              <a:rPr lang="tr-TR" b="1" u="sng" dirty="0"/>
              <a:t> </a:t>
            </a:r>
            <a:r>
              <a:rPr lang="tr-TR" b="1" u="sng" dirty="0" err="1"/>
              <a:t>evolving</a:t>
            </a:r>
            <a:r>
              <a:rPr lang="tr-TR" b="1" u="sng" dirty="0"/>
              <a:t> </a:t>
            </a:r>
            <a:r>
              <a:rPr lang="tr-TR" b="1" u="sng" dirty="0" err="1"/>
              <a:t>regional</a:t>
            </a:r>
            <a:r>
              <a:rPr lang="tr-TR" b="1" u="sng" dirty="0"/>
              <a:t> </a:t>
            </a:r>
            <a:r>
              <a:rPr lang="tr-TR" b="1" u="sng" dirty="0" err="1"/>
              <a:t>architecture</a:t>
            </a:r>
            <a:r>
              <a:rPr lang="tr-TR" b="1" u="sng" dirty="0"/>
              <a:t>. </a:t>
            </a:r>
          </a:p>
          <a:p>
            <a:r>
              <a:rPr lang="tr-TR" dirty="0"/>
              <a:t>The </a:t>
            </a:r>
            <a:r>
              <a:rPr lang="tr-TR" b="1" dirty="0"/>
              <a:t>ASEAN </a:t>
            </a:r>
            <a:r>
              <a:rPr lang="tr-TR" b="1" dirty="0" err="1"/>
              <a:t>Regional</a:t>
            </a:r>
            <a:r>
              <a:rPr lang="tr-TR" b="1" dirty="0"/>
              <a:t> Forum (ARF)</a:t>
            </a:r>
            <a:r>
              <a:rPr lang="tr-TR" dirty="0"/>
              <a:t>,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convened</a:t>
            </a:r>
            <a:r>
              <a:rPr lang="tr-TR" dirty="0"/>
              <a:t> in 1994 </a:t>
            </a:r>
            <a:r>
              <a:rPr lang="tr-TR" dirty="0" err="1"/>
              <a:t>with</a:t>
            </a:r>
            <a:r>
              <a:rPr lang="tr-TR" dirty="0"/>
              <a:t> 26 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Pacific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plus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EU,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formed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facilitate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on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matters</a:t>
            </a:r>
            <a:r>
              <a:rPr lang="tr-TR" dirty="0"/>
              <a:t>. </a:t>
            </a:r>
          </a:p>
          <a:p>
            <a:r>
              <a:rPr lang="tr-TR" dirty="0"/>
              <a:t>The </a:t>
            </a:r>
            <a:r>
              <a:rPr lang="tr-TR" b="1" dirty="0"/>
              <a:t>East </a:t>
            </a:r>
            <a:r>
              <a:rPr lang="tr-TR" b="1" dirty="0" err="1"/>
              <a:t>Asia</a:t>
            </a:r>
            <a:r>
              <a:rPr lang="tr-TR" b="1" dirty="0"/>
              <a:t> </a:t>
            </a:r>
            <a:r>
              <a:rPr lang="tr-TR" b="1" dirty="0" err="1"/>
              <a:t>Summit</a:t>
            </a:r>
            <a:r>
              <a:rPr lang="tr-TR" b="1" dirty="0"/>
              <a:t> (EAS)</a:t>
            </a:r>
            <a:r>
              <a:rPr lang="tr-TR" dirty="0"/>
              <a:t>, </a:t>
            </a:r>
            <a:r>
              <a:rPr lang="tr-TR" dirty="0" err="1"/>
              <a:t>created</a:t>
            </a:r>
            <a:r>
              <a:rPr lang="tr-TR" dirty="0"/>
              <a:t> in 2005, is an </a:t>
            </a:r>
            <a:r>
              <a:rPr lang="tr-TR" dirty="0" err="1"/>
              <a:t>evolving</a:t>
            </a:r>
            <a:r>
              <a:rPr lang="tr-TR" dirty="0"/>
              <a:t>, </a:t>
            </a:r>
            <a:r>
              <a:rPr lang="tr-TR" dirty="0" err="1"/>
              <a:t>leaders-level</a:t>
            </a:r>
            <a:r>
              <a:rPr lang="tr-TR" dirty="0"/>
              <a:t> forum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varied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, in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United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gained</a:t>
            </a:r>
            <a:r>
              <a:rPr lang="tr-TR" dirty="0"/>
              <a:t> </a:t>
            </a:r>
            <a:r>
              <a:rPr lang="tr-TR" dirty="0" err="1"/>
              <a:t>membership</a:t>
            </a:r>
            <a:r>
              <a:rPr lang="tr-TR" dirty="0"/>
              <a:t> in 2010. The EAS </a:t>
            </a:r>
            <a:r>
              <a:rPr lang="tr-TR" dirty="0" err="1"/>
              <a:t>includes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10 ASEAN </a:t>
            </a:r>
            <a:r>
              <a:rPr lang="tr-TR" dirty="0" err="1"/>
              <a:t>members</a:t>
            </a:r>
            <a:r>
              <a:rPr lang="tr-TR" dirty="0"/>
              <a:t>, </a:t>
            </a:r>
            <a:r>
              <a:rPr lang="tr-TR" dirty="0" err="1"/>
              <a:t>plus</a:t>
            </a:r>
            <a:r>
              <a:rPr lang="tr-TR" dirty="0"/>
              <a:t> </a:t>
            </a:r>
            <a:r>
              <a:rPr lang="tr-TR" dirty="0" err="1"/>
              <a:t>Australia</a:t>
            </a:r>
            <a:r>
              <a:rPr lang="tr-TR" dirty="0"/>
              <a:t>, </a:t>
            </a:r>
            <a:r>
              <a:rPr lang="tr-TR" dirty="0" err="1"/>
              <a:t>China</a:t>
            </a:r>
            <a:r>
              <a:rPr lang="tr-TR" dirty="0"/>
              <a:t>, </a:t>
            </a:r>
            <a:r>
              <a:rPr lang="tr-TR" dirty="0" err="1"/>
              <a:t>India</a:t>
            </a:r>
            <a:r>
              <a:rPr lang="tr-TR" dirty="0"/>
              <a:t>, Japan, New </a:t>
            </a:r>
            <a:r>
              <a:rPr lang="tr-TR" dirty="0" err="1"/>
              <a:t>Zealand</a:t>
            </a:r>
            <a:r>
              <a:rPr lang="tr-TR" dirty="0"/>
              <a:t>, </a:t>
            </a:r>
            <a:r>
              <a:rPr lang="tr-TR" dirty="0" err="1"/>
              <a:t>Russia</a:t>
            </a:r>
            <a:r>
              <a:rPr lang="tr-TR" dirty="0"/>
              <a:t>, South </a:t>
            </a:r>
            <a:r>
              <a:rPr lang="tr-TR" dirty="0" err="1"/>
              <a:t>Korea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United </a:t>
            </a:r>
            <a:r>
              <a:rPr lang="tr-TR" dirty="0" err="1"/>
              <a:t>States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5986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ACA797D-4E47-D441-9371-0CE77EE17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ASEAN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AsIan</a:t>
            </a:r>
            <a:r>
              <a:rPr lang="tr-TR" b="1" dirty="0"/>
              <a:t> </a:t>
            </a:r>
            <a:r>
              <a:rPr lang="tr-TR" b="1" dirty="0" err="1"/>
              <a:t>RegIonal</a:t>
            </a:r>
            <a:r>
              <a:rPr lang="tr-TR" b="1" dirty="0"/>
              <a:t> </a:t>
            </a:r>
            <a:r>
              <a:rPr lang="tr-TR" b="1" dirty="0" err="1"/>
              <a:t>ArchItecture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8B19A30-D8B8-FB44-A13A-8EB11E1B1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</a:t>
            </a:r>
            <a:r>
              <a:rPr lang="tr-TR" b="1" dirty="0"/>
              <a:t>ASEAN </a:t>
            </a:r>
            <a:r>
              <a:rPr lang="tr-TR" b="1" dirty="0" err="1"/>
              <a:t>Defense</a:t>
            </a:r>
            <a:r>
              <a:rPr lang="tr-TR" b="1" dirty="0"/>
              <a:t> </a:t>
            </a:r>
            <a:r>
              <a:rPr lang="tr-TR" b="1" dirty="0" err="1"/>
              <a:t>Ministers</a:t>
            </a:r>
            <a:r>
              <a:rPr lang="tr-TR" b="1" dirty="0"/>
              <a:t> Meeting-Plus (ADMM+)</a:t>
            </a:r>
            <a:r>
              <a:rPr lang="tr-TR" dirty="0"/>
              <a:t>, </a:t>
            </a:r>
            <a:r>
              <a:rPr lang="tr-TR" dirty="0" err="1"/>
              <a:t>established</a:t>
            </a:r>
            <a:r>
              <a:rPr lang="tr-TR" dirty="0"/>
              <a:t> in 2010, </a:t>
            </a:r>
            <a:r>
              <a:rPr lang="tr-TR" dirty="0" err="1"/>
              <a:t>regularly</a:t>
            </a:r>
            <a:r>
              <a:rPr lang="tr-TR" dirty="0"/>
              <a:t> </a:t>
            </a:r>
            <a:r>
              <a:rPr lang="tr-TR" dirty="0" err="1"/>
              <a:t>brings</a:t>
            </a:r>
            <a:r>
              <a:rPr lang="tr-TR" dirty="0"/>
              <a:t> </a:t>
            </a:r>
            <a:r>
              <a:rPr lang="tr-TR" dirty="0" err="1"/>
              <a:t>senior</a:t>
            </a:r>
            <a:r>
              <a:rPr lang="tr-TR" dirty="0"/>
              <a:t> </a:t>
            </a:r>
            <a:r>
              <a:rPr lang="tr-TR" dirty="0" err="1"/>
              <a:t>defense</a:t>
            </a:r>
            <a:r>
              <a:rPr lang="tr-TR" dirty="0"/>
              <a:t> </a:t>
            </a:r>
            <a:r>
              <a:rPr lang="tr-TR" dirty="0" err="1"/>
              <a:t>officials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EAS </a:t>
            </a:r>
            <a:r>
              <a:rPr lang="tr-TR" dirty="0" err="1"/>
              <a:t>members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hosts</a:t>
            </a:r>
            <a:r>
              <a:rPr lang="tr-TR" dirty="0"/>
              <a:t> </a:t>
            </a:r>
            <a:r>
              <a:rPr lang="tr-TR" dirty="0" err="1"/>
              <a:t>multilateral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exchanges</a:t>
            </a:r>
            <a:r>
              <a:rPr lang="tr-TR" dirty="0"/>
              <a:t>. </a:t>
            </a:r>
          </a:p>
          <a:p>
            <a:r>
              <a:rPr lang="tr-TR" dirty="0"/>
              <a:t>In </a:t>
            </a:r>
            <a:r>
              <a:rPr lang="tr-TR" dirty="0" err="1"/>
              <a:t>recent</a:t>
            </a:r>
            <a:r>
              <a:rPr lang="tr-TR" dirty="0"/>
              <a:t> </a:t>
            </a:r>
            <a:r>
              <a:rPr lang="tr-TR" dirty="0" err="1"/>
              <a:t>years</a:t>
            </a:r>
            <a:r>
              <a:rPr lang="tr-TR" dirty="0"/>
              <a:t>, as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non</a:t>
            </a:r>
            <a:r>
              <a:rPr lang="tr-TR" dirty="0"/>
              <a:t>-ASEAN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groupings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u="sng" dirty="0" err="1"/>
              <a:t>Quadrilateral</a:t>
            </a:r>
            <a:r>
              <a:rPr lang="tr-TR" b="1" u="sng" dirty="0"/>
              <a:t> Security </a:t>
            </a:r>
            <a:r>
              <a:rPr lang="tr-TR" b="1" u="sng" dirty="0" err="1"/>
              <a:t>Dialogue</a:t>
            </a:r>
            <a:r>
              <a:rPr lang="tr-TR" b="1" u="sng" dirty="0"/>
              <a:t> </a:t>
            </a:r>
            <a:r>
              <a:rPr lang="tr-TR" b="1" u="sng" dirty="0" err="1"/>
              <a:t>a</a:t>
            </a:r>
            <a:r>
              <a:rPr lang="tr-TR" dirty="0" err="1"/>
              <a:t>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u="sng" dirty="0" err="1"/>
              <a:t>Australia</a:t>
            </a:r>
            <a:r>
              <a:rPr lang="tr-TR" b="1" u="sng" dirty="0"/>
              <a:t>-U.K.-U.S. (AUKUS)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grouping</a:t>
            </a:r>
            <a:r>
              <a:rPr lang="tr-TR" dirty="0"/>
              <a:t> has </a:t>
            </a:r>
            <a:r>
              <a:rPr lang="tr-TR" dirty="0" err="1"/>
              <a:t>deepened</a:t>
            </a:r>
            <a:r>
              <a:rPr lang="tr-TR" dirty="0"/>
              <a:t>,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observers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expressed</a:t>
            </a:r>
            <a:r>
              <a:rPr lang="tr-TR" dirty="0"/>
              <a:t> </a:t>
            </a:r>
            <a:r>
              <a:rPr lang="tr-TR" dirty="0" err="1"/>
              <a:t>concern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 in U.S. </a:t>
            </a:r>
            <a:r>
              <a:rPr lang="tr-TR" dirty="0" err="1"/>
              <a:t>strategy</a:t>
            </a:r>
            <a:r>
              <a:rPr lang="tr-TR" dirty="0"/>
              <a:t>. </a:t>
            </a:r>
          </a:p>
          <a:p>
            <a:r>
              <a:rPr lang="tr-TR" dirty="0"/>
              <a:t>The Biden Administration </a:t>
            </a:r>
            <a:r>
              <a:rPr lang="tr-TR" dirty="0" err="1"/>
              <a:t>casts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2022 </a:t>
            </a:r>
            <a:r>
              <a:rPr lang="tr-TR" dirty="0" err="1"/>
              <a:t>summit</a:t>
            </a:r>
            <a:r>
              <a:rPr lang="tr-TR" dirty="0"/>
              <a:t> </a:t>
            </a:r>
            <a:r>
              <a:rPr lang="tr-TR" dirty="0" err="1"/>
              <a:t>meetings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ASEAN </a:t>
            </a:r>
            <a:r>
              <a:rPr lang="tr-TR" dirty="0" err="1"/>
              <a:t>leaders</a:t>
            </a:r>
            <a:r>
              <a:rPr lang="tr-TR" dirty="0"/>
              <a:t> as a </a:t>
            </a:r>
            <a:r>
              <a:rPr lang="tr-TR" dirty="0" err="1"/>
              <a:t>tangible</a:t>
            </a:r>
            <a:r>
              <a:rPr lang="tr-TR" dirty="0"/>
              <a:t> </a:t>
            </a:r>
            <a:r>
              <a:rPr lang="tr-TR" dirty="0" err="1"/>
              <a:t>demonstration</a:t>
            </a:r>
            <a:r>
              <a:rPr lang="tr-TR" dirty="0"/>
              <a:t> of U.S. </a:t>
            </a:r>
            <a:r>
              <a:rPr lang="tr-TR" dirty="0" err="1"/>
              <a:t>commitment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organization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78264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6CD115B-A621-8147-9B00-2C0149357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US AND ASEAN RELATIONS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352F31-888B-0148-BCA3-DB2368A1F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The United </a:t>
            </a:r>
            <a:r>
              <a:rPr lang="tr-TR" dirty="0" err="1"/>
              <a:t>States</a:t>
            </a:r>
            <a:r>
              <a:rPr lang="tr-TR" dirty="0"/>
              <a:t> has </a:t>
            </a:r>
            <a:r>
              <a:rPr lang="tr-TR" dirty="0" err="1"/>
              <a:t>long</a:t>
            </a:r>
            <a:r>
              <a:rPr lang="tr-TR" dirty="0"/>
              <a:t> had </a:t>
            </a:r>
            <a:r>
              <a:rPr lang="tr-TR" dirty="0" err="1"/>
              <a:t>strong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individual</a:t>
            </a:r>
            <a:r>
              <a:rPr lang="tr-TR" dirty="0"/>
              <a:t>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nations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treaty</a:t>
            </a:r>
            <a:r>
              <a:rPr lang="tr-TR" dirty="0"/>
              <a:t> </a:t>
            </a:r>
            <a:r>
              <a:rPr lang="tr-TR" dirty="0" err="1"/>
              <a:t>alliances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Thailand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close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Singapore. </a:t>
            </a:r>
          </a:p>
          <a:p>
            <a:r>
              <a:rPr lang="tr-TR" dirty="0" err="1"/>
              <a:t>Many</a:t>
            </a:r>
            <a:r>
              <a:rPr lang="tr-TR" dirty="0"/>
              <a:t> U.S. </a:t>
            </a:r>
            <a:r>
              <a:rPr lang="tr-TR" dirty="0" err="1"/>
              <a:t>policymakers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 </a:t>
            </a:r>
            <a:r>
              <a:rPr lang="tr-TR" dirty="0" err="1"/>
              <a:t>engagement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ASEAN as </a:t>
            </a:r>
            <a:r>
              <a:rPr lang="tr-TR" dirty="0" err="1"/>
              <a:t>complementing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relationships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strengthening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region’s</a:t>
            </a:r>
            <a:r>
              <a:rPr lang="tr-TR" dirty="0"/>
              <a:t> </a:t>
            </a:r>
            <a:r>
              <a:rPr lang="tr-TR" dirty="0" err="1"/>
              <a:t>collective</a:t>
            </a:r>
            <a:r>
              <a:rPr lang="tr-TR" dirty="0"/>
              <a:t> </a:t>
            </a:r>
            <a:r>
              <a:rPr lang="tr-TR" dirty="0" err="1"/>
              <a:t>diplomatic</a:t>
            </a:r>
            <a:r>
              <a:rPr lang="tr-TR" dirty="0"/>
              <a:t> </a:t>
            </a:r>
            <a:r>
              <a:rPr lang="tr-TR" dirty="0" err="1"/>
              <a:t>weight</a:t>
            </a:r>
            <a:r>
              <a:rPr lang="tr-TR" dirty="0"/>
              <a:t> as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players</a:t>
            </a:r>
            <a:r>
              <a:rPr lang="tr-TR" dirty="0"/>
              <a:t> </a:t>
            </a:r>
            <a:r>
              <a:rPr lang="tr-TR" dirty="0" err="1"/>
              <a:t>gain</a:t>
            </a:r>
            <a:r>
              <a:rPr lang="tr-TR" dirty="0"/>
              <a:t> in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. </a:t>
            </a:r>
          </a:p>
          <a:p>
            <a:r>
              <a:rPr lang="tr-TR" dirty="0"/>
              <a:t>The United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initially</a:t>
            </a:r>
            <a:r>
              <a:rPr lang="tr-TR" dirty="0"/>
              <a:t> </a:t>
            </a:r>
            <a:r>
              <a:rPr lang="tr-TR" dirty="0" err="1"/>
              <a:t>supported</a:t>
            </a:r>
            <a:r>
              <a:rPr lang="tr-TR" dirty="0"/>
              <a:t> ASEAN as a </a:t>
            </a:r>
            <a:r>
              <a:rPr lang="tr-TR" dirty="0" err="1"/>
              <a:t>means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promote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as a </a:t>
            </a:r>
            <a:r>
              <a:rPr lang="tr-TR" dirty="0" err="1"/>
              <a:t>bulwark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Communism</a:t>
            </a:r>
            <a:r>
              <a:rPr lang="tr-TR" dirty="0"/>
              <a:t>, </a:t>
            </a:r>
            <a:r>
              <a:rPr lang="tr-TR" dirty="0" err="1"/>
              <a:t>becoming</a:t>
            </a:r>
            <a:r>
              <a:rPr lang="tr-TR" dirty="0"/>
              <a:t> an ASEAN </a:t>
            </a:r>
            <a:r>
              <a:rPr lang="tr-TR" dirty="0" err="1"/>
              <a:t>Dialogue</a:t>
            </a:r>
            <a:r>
              <a:rPr lang="tr-TR" dirty="0"/>
              <a:t> Partner in 1977. In 2009, </a:t>
            </a:r>
            <a:r>
              <a:rPr lang="tr-TR" dirty="0" err="1"/>
              <a:t>the</a:t>
            </a:r>
            <a:r>
              <a:rPr lang="tr-TR" dirty="0"/>
              <a:t> United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acceded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Treaty</a:t>
            </a:r>
            <a:r>
              <a:rPr lang="tr-TR" dirty="0"/>
              <a:t> of </a:t>
            </a:r>
            <a:r>
              <a:rPr lang="tr-TR" dirty="0" err="1"/>
              <a:t>Amity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committed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an </a:t>
            </a:r>
            <a:r>
              <a:rPr lang="tr-TR" dirty="0" err="1"/>
              <a:t>annual</a:t>
            </a:r>
            <a:r>
              <a:rPr lang="tr-TR" dirty="0"/>
              <a:t> U.S.-ASEAN Meeting.</a:t>
            </a:r>
          </a:p>
          <a:p>
            <a:r>
              <a:rPr lang="tr-TR" dirty="0"/>
              <a:t> In 2012, </a:t>
            </a:r>
            <a:r>
              <a:rPr lang="tr-TR" dirty="0" err="1"/>
              <a:t>the</a:t>
            </a:r>
            <a:r>
              <a:rPr lang="tr-TR" dirty="0"/>
              <a:t> United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ASEAN </a:t>
            </a:r>
            <a:r>
              <a:rPr lang="tr-TR" dirty="0" err="1"/>
              <a:t>agreed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raise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level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U.S.-ASEAN </a:t>
            </a:r>
            <a:r>
              <a:rPr lang="tr-TR" dirty="0" err="1"/>
              <a:t>meeting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Leaders</a:t>
            </a:r>
            <a:r>
              <a:rPr lang="tr-TR" dirty="0"/>
              <a:t> Meeting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elevated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relationship</a:t>
            </a:r>
            <a:r>
              <a:rPr lang="tr-TR" dirty="0"/>
              <a:t> in November 2015 </a:t>
            </a:r>
            <a:r>
              <a:rPr lang="tr-TR" dirty="0" err="1"/>
              <a:t>to</a:t>
            </a:r>
            <a:r>
              <a:rPr lang="tr-TR" dirty="0"/>
              <a:t> a U.S.-ASEAN Strategic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in November 2022 </a:t>
            </a:r>
            <a:r>
              <a:rPr lang="tr-TR" dirty="0" err="1"/>
              <a:t>to</a:t>
            </a:r>
            <a:r>
              <a:rPr lang="tr-TR" dirty="0"/>
              <a:t> a U.S.-ASEAN </a:t>
            </a:r>
            <a:r>
              <a:rPr lang="tr-TR" dirty="0" err="1"/>
              <a:t>Comprehensive</a:t>
            </a:r>
            <a:r>
              <a:rPr lang="tr-TR" dirty="0"/>
              <a:t> Strategic </a:t>
            </a:r>
            <a:r>
              <a:rPr lang="tr-TR" dirty="0" err="1"/>
              <a:t>Partnership</a:t>
            </a:r>
            <a:r>
              <a:rPr lang="tr-TR" dirty="0"/>
              <a:t>. 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05096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22D9EED-E6AC-2C40-AFA9-8C8C47DC5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US AND ASEAN RELATIONS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C2B66E-28A5-4248-A474-025B700B5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The United </a:t>
            </a:r>
            <a:r>
              <a:rPr lang="tr-TR" dirty="0" err="1"/>
              <a:t>States</a:t>
            </a:r>
            <a:r>
              <a:rPr lang="tr-TR" dirty="0"/>
              <a:t> has </a:t>
            </a:r>
            <a:r>
              <a:rPr lang="tr-TR" dirty="0" err="1"/>
              <a:t>pursued</a:t>
            </a:r>
            <a:r>
              <a:rPr lang="tr-TR" dirty="0"/>
              <a:t> a </a:t>
            </a:r>
            <a:r>
              <a:rPr lang="tr-TR" dirty="0" err="1"/>
              <a:t>series</a:t>
            </a:r>
            <a:r>
              <a:rPr lang="tr-TR" dirty="0"/>
              <a:t> of </a:t>
            </a:r>
            <a:r>
              <a:rPr lang="tr-TR" dirty="0" err="1"/>
              <a:t>initiatives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ASEAN.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created</a:t>
            </a:r>
            <a:r>
              <a:rPr lang="tr-TR" dirty="0"/>
              <a:t> </a:t>
            </a:r>
            <a:r>
              <a:rPr lang="tr-TR" b="1" dirty="0"/>
              <a:t>U.S.-ASEAN Connect </a:t>
            </a:r>
            <a:r>
              <a:rPr lang="tr-TR" dirty="0"/>
              <a:t>in 2016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coordinate</a:t>
            </a:r>
            <a:r>
              <a:rPr lang="tr-TR" dirty="0"/>
              <a:t> U.S. </a:t>
            </a:r>
            <a:r>
              <a:rPr lang="tr-TR" dirty="0" err="1"/>
              <a:t>public</a:t>
            </a:r>
            <a:r>
              <a:rPr lang="tr-TR" dirty="0"/>
              <a:t>-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private-sector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initiatives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U.S. </a:t>
            </a:r>
            <a:r>
              <a:rPr lang="tr-TR" dirty="0" err="1"/>
              <a:t>Mission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ASEAN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U.S. </a:t>
            </a:r>
            <a:r>
              <a:rPr lang="tr-TR" dirty="0" err="1"/>
              <a:t>Embassies</a:t>
            </a:r>
            <a:r>
              <a:rPr lang="tr-TR" dirty="0"/>
              <a:t> in Bangkok </a:t>
            </a:r>
            <a:r>
              <a:rPr lang="tr-TR" dirty="0" err="1"/>
              <a:t>and</a:t>
            </a:r>
            <a:r>
              <a:rPr lang="tr-TR" dirty="0"/>
              <a:t> Singapore.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initiatives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an </a:t>
            </a:r>
            <a:r>
              <a:rPr lang="tr-TR" dirty="0" err="1"/>
              <a:t>expanded</a:t>
            </a:r>
            <a:r>
              <a:rPr lang="tr-TR" dirty="0"/>
              <a:t> </a:t>
            </a:r>
            <a:r>
              <a:rPr lang="tr-TR" b="1" dirty="0" err="1"/>
              <a:t>Fulbright</a:t>
            </a:r>
            <a:r>
              <a:rPr lang="tr-TR" b="1" dirty="0"/>
              <a:t> Exchange of ASEAN-U.S. </a:t>
            </a:r>
            <a:r>
              <a:rPr lang="tr-TR" b="1" dirty="0" err="1"/>
              <a:t>Scholars</a:t>
            </a:r>
            <a:r>
              <a:rPr lang="tr-TR" b="1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dirty="0" err="1"/>
              <a:t>Young</a:t>
            </a:r>
            <a:r>
              <a:rPr lang="tr-TR" b="1" dirty="0"/>
              <a:t> </a:t>
            </a:r>
            <a:r>
              <a:rPr lang="tr-TR" b="1" dirty="0" err="1"/>
              <a:t>Southeast</a:t>
            </a:r>
            <a:r>
              <a:rPr lang="tr-TR" b="1" dirty="0"/>
              <a:t> </a:t>
            </a:r>
            <a:r>
              <a:rPr lang="tr-TR" b="1" dirty="0" err="1"/>
              <a:t>Asian</a:t>
            </a:r>
            <a:r>
              <a:rPr lang="tr-TR" b="1" dirty="0"/>
              <a:t> </a:t>
            </a:r>
            <a:r>
              <a:rPr lang="tr-TR" b="1" dirty="0" err="1"/>
              <a:t>Leaders</a:t>
            </a:r>
            <a:r>
              <a:rPr lang="tr-TR" b="1" dirty="0"/>
              <a:t> </a:t>
            </a:r>
            <a:r>
              <a:rPr lang="tr-TR" b="1" dirty="0" err="1"/>
              <a:t>Initiative</a:t>
            </a:r>
            <a:r>
              <a:rPr lang="tr-TR" b="1" dirty="0"/>
              <a:t> (YSEALI),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offers</a:t>
            </a:r>
            <a:r>
              <a:rPr lang="tr-TR" dirty="0"/>
              <a:t> </a:t>
            </a:r>
            <a:r>
              <a:rPr lang="tr-TR" dirty="0" err="1"/>
              <a:t>scholarships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opportunities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young</a:t>
            </a:r>
            <a:r>
              <a:rPr lang="tr-TR" dirty="0"/>
              <a:t> </a:t>
            </a:r>
            <a:r>
              <a:rPr lang="tr-TR" dirty="0" err="1"/>
              <a:t>leaders</a:t>
            </a:r>
            <a:r>
              <a:rPr lang="tr-TR" dirty="0"/>
              <a:t>. </a:t>
            </a:r>
          </a:p>
          <a:p>
            <a:r>
              <a:rPr lang="tr-TR" dirty="0"/>
              <a:t>The United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provides</a:t>
            </a:r>
            <a:r>
              <a:rPr lang="tr-TR" dirty="0"/>
              <a:t> </a:t>
            </a:r>
            <a:r>
              <a:rPr lang="tr-TR" dirty="0" err="1"/>
              <a:t>aid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formation</a:t>
            </a:r>
            <a:r>
              <a:rPr lang="tr-TR" dirty="0"/>
              <a:t> of a </a:t>
            </a:r>
            <a:r>
              <a:rPr lang="tr-TR" b="1" dirty="0" err="1"/>
              <a:t>Single</a:t>
            </a:r>
            <a:r>
              <a:rPr lang="tr-TR" b="1" dirty="0"/>
              <a:t> </a:t>
            </a:r>
            <a:r>
              <a:rPr lang="tr-TR" b="1" dirty="0" err="1"/>
              <a:t>Customs</a:t>
            </a:r>
            <a:r>
              <a:rPr lang="tr-TR" b="1" dirty="0"/>
              <a:t> </a:t>
            </a:r>
            <a:r>
              <a:rPr lang="tr-TR" b="1" dirty="0" err="1"/>
              <a:t>Window</a:t>
            </a:r>
            <a:r>
              <a:rPr lang="tr-TR" b="1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facilitate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integration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. The United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ASEAN </a:t>
            </a:r>
            <a:r>
              <a:rPr lang="tr-TR" dirty="0" err="1"/>
              <a:t>launched</a:t>
            </a:r>
            <a:r>
              <a:rPr lang="tr-TR" dirty="0"/>
              <a:t> a </a:t>
            </a:r>
            <a:r>
              <a:rPr lang="tr-TR" b="1" dirty="0"/>
              <a:t>Smart </a:t>
            </a:r>
            <a:r>
              <a:rPr lang="tr-TR" b="1" dirty="0" err="1"/>
              <a:t>Cities</a:t>
            </a:r>
            <a:r>
              <a:rPr lang="tr-TR" b="1" dirty="0"/>
              <a:t> </a:t>
            </a:r>
            <a:r>
              <a:rPr lang="tr-TR" b="1" dirty="0" err="1"/>
              <a:t>Partnership</a:t>
            </a:r>
            <a:r>
              <a:rPr lang="tr-TR" b="1" dirty="0"/>
              <a:t> </a:t>
            </a:r>
            <a:r>
              <a:rPr lang="tr-TR" dirty="0"/>
              <a:t>in 2018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promote</a:t>
            </a:r>
            <a:r>
              <a:rPr lang="tr-TR" dirty="0"/>
              <a:t> U.S. </a:t>
            </a:r>
            <a:r>
              <a:rPr lang="tr-TR" dirty="0" err="1"/>
              <a:t>investment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region’s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infrastructure</a:t>
            </a:r>
            <a:r>
              <a:rPr lang="tr-TR" dirty="0"/>
              <a:t>. In 2021, </a:t>
            </a:r>
            <a:r>
              <a:rPr lang="tr-TR" dirty="0" err="1"/>
              <a:t>the</a:t>
            </a:r>
            <a:r>
              <a:rPr lang="tr-TR" dirty="0"/>
              <a:t> Biden Administration </a:t>
            </a:r>
            <a:r>
              <a:rPr lang="tr-TR" dirty="0" err="1"/>
              <a:t>announced</a:t>
            </a:r>
            <a:r>
              <a:rPr lang="tr-TR" dirty="0"/>
              <a:t> $102 </a:t>
            </a:r>
            <a:r>
              <a:rPr lang="tr-TR" dirty="0" err="1"/>
              <a:t>million</a:t>
            </a:r>
            <a:r>
              <a:rPr lang="tr-TR" dirty="0"/>
              <a:t> in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funding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health</a:t>
            </a:r>
            <a:r>
              <a:rPr lang="tr-TR" dirty="0"/>
              <a:t>, </a:t>
            </a:r>
            <a:r>
              <a:rPr lang="tr-TR" dirty="0" err="1"/>
              <a:t>climate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initiatives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. </a:t>
            </a:r>
          </a:p>
          <a:p>
            <a:r>
              <a:rPr lang="tr-TR" dirty="0"/>
              <a:t>The Administration </a:t>
            </a:r>
            <a:r>
              <a:rPr lang="tr-TR" dirty="0" err="1"/>
              <a:t>subsequently</a:t>
            </a:r>
            <a:r>
              <a:rPr lang="tr-TR" dirty="0"/>
              <a:t> </a:t>
            </a:r>
            <a:r>
              <a:rPr lang="tr-TR" dirty="0" err="1"/>
              <a:t>announced</a:t>
            </a:r>
            <a:r>
              <a:rPr lang="tr-TR" dirty="0"/>
              <a:t> $150 </a:t>
            </a:r>
            <a:r>
              <a:rPr lang="tr-TR" dirty="0" err="1"/>
              <a:t>million</a:t>
            </a:r>
            <a:r>
              <a:rPr lang="tr-TR" dirty="0"/>
              <a:t> in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initiatives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May 2022 </a:t>
            </a:r>
            <a:r>
              <a:rPr lang="tr-TR" dirty="0" err="1"/>
              <a:t>summit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investments</a:t>
            </a:r>
            <a:r>
              <a:rPr lang="tr-TR" dirty="0"/>
              <a:t> in </a:t>
            </a:r>
            <a:r>
              <a:rPr lang="tr-TR" dirty="0" err="1"/>
              <a:t>infrastructure</a:t>
            </a:r>
            <a:r>
              <a:rPr lang="tr-TR" dirty="0"/>
              <a:t>, </a:t>
            </a:r>
            <a:r>
              <a:rPr lang="tr-TR" dirty="0" err="1"/>
              <a:t>health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, </a:t>
            </a:r>
            <a:r>
              <a:rPr lang="tr-TR" dirty="0" err="1"/>
              <a:t>education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$60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expand</a:t>
            </a:r>
            <a:r>
              <a:rPr lang="tr-TR" dirty="0"/>
              <a:t> </a:t>
            </a:r>
            <a:r>
              <a:rPr lang="tr-TR" dirty="0" err="1"/>
              <a:t>maritime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programs</a:t>
            </a:r>
            <a:r>
              <a:rPr lang="tr-TR" dirty="0"/>
              <a:t>, </a:t>
            </a:r>
            <a:r>
              <a:rPr lang="tr-TR" dirty="0" err="1"/>
              <a:t>most</a:t>
            </a:r>
            <a:r>
              <a:rPr lang="tr-TR" dirty="0"/>
              <a:t> of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led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U.S. </a:t>
            </a:r>
            <a:r>
              <a:rPr lang="tr-TR" dirty="0" err="1"/>
              <a:t>Coast</a:t>
            </a:r>
            <a:r>
              <a:rPr lang="tr-TR" dirty="0"/>
              <a:t> </a:t>
            </a:r>
            <a:r>
              <a:rPr lang="tr-TR" dirty="0" err="1"/>
              <a:t>Guard</a:t>
            </a:r>
            <a:r>
              <a:rPr lang="tr-TR" dirty="0"/>
              <a:t>. U.S.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arrangements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ASEAN,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limited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vast</a:t>
            </a:r>
            <a:r>
              <a:rPr lang="tr-TR" dirty="0"/>
              <a:t> </a:t>
            </a:r>
            <a:r>
              <a:rPr lang="tr-TR" dirty="0" err="1"/>
              <a:t>diversity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group’s</a:t>
            </a:r>
            <a:r>
              <a:rPr lang="tr-TR" dirty="0"/>
              <a:t> </a:t>
            </a:r>
            <a:r>
              <a:rPr lang="tr-TR" dirty="0" err="1"/>
              <a:t>economies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14015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FFC649F-BEEA-AE42-A164-27037C79C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ASEAN, </a:t>
            </a:r>
            <a:r>
              <a:rPr lang="tr-TR" b="1" dirty="0" err="1"/>
              <a:t>ChIna</a:t>
            </a:r>
            <a:r>
              <a:rPr lang="tr-TR" b="1" dirty="0"/>
              <a:t>,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South </a:t>
            </a:r>
            <a:r>
              <a:rPr lang="tr-TR" b="1" dirty="0" err="1"/>
              <a:t>ChIna</a:t>
            </a:r>
            <a:r>
              <a:rPr lang="tr-TR" b="1" dirty="0"/>
              <a:t> </a:t>
            </a:r>
            <a:r>
              <a:rPr lang="tr-TR" b="1" dirty="0" err="1"/>
              <a:t>Sea</a:t>
            </a:r>
            <a:r>
              <a:rPr lang="tr-TR" b="1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FF62E76-5C89-A048-AD8D-F5D85144C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China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partner 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source</a:t>
            </a:r>
            <a:r>
              <a:rPr lang="tr-TR" dirty="0"/>
              <a:t> of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nations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concerns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China’s</a:t>
            </a:r>
            <a:r>
              <a:rPr lang="tr-TR" dirty="0"/>
              <a:t> </a:t>
            </a:r>
            <a:r>
              <a:rPr lang="tr-TR" dirty="0" err="1"/>
              <a:t>growing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worries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leverage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achieve</a:t>
            </a:r>
            <a:r>
              <a:rPr lang="tr-TR" dirty="0"/>
              <a:t>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goals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anger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China’s</a:t>
            </a:r>
            <a:r>
              <a:rPr lang="tr-TR" dirty="0"/>
              <a:t> </a:t>
            </a:r>
            <a:r>
              <a:rPr lang="tr-TR" dirty="0" err="1"/>
              <a:t>efforts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exert</a:t>
            </a:r>
            <a:r>
              <a:rPr lang="tr-TR" dirty="0"/>
              <a:t> </a:t>
            </a:r>
            <a:r>
              <a:rPr lang="tr-TR" dirty="0" err="1"/>
              <a:t>control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much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South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Sea</a:t>
            </a:r>
            <a:r>
              <a:rPr lang="tr-TR" dirty="0"/>
              <a:t>,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strained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ASEAN </a:t>
            </a:r>
            <a:r>
              <a:rPr lang="tr-TR" dirty="0" err="1"/>
              <a:t>members</a:t>
            </a:r>
            <a:r>
              <a:rPr lang="tr-TR" dirty="0"/>
              <a:t>. </a:t>
            </a:r>
          </a:p>
          <a:p>
            <a:r>
              <a:rPr lang="tr-TR" dirty="0" err="1"/>
              <a:t>Most</a:t>
            </a:r>
            <a:r>
              <a:rPr lang="tr-TR" dirty="0"/>
              <a:t> ASEAN </a:t>
            </a:r>
            <a:r>
              <a:rPr lang="tr-TR" dirty="0" err="1"/>
              <a:t>members</a:t>
            </a:r>
            <a:r>
              <a:rPr lang="tr-TR" dirty="0"/>
              <a:t> </a:t>
            </a:r>
            <a:r>
              <a:rPr lang="tr-TR" dirty="0" err="1"/>
              <a:t>rely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U.S. </a:t>
            </a:r>
            <a:r>
              <a:rPr lang="tr-TR" dirty="0" err="1"/>
              <a:t>security</a:t>
            </a:r>
            <a:r>
              <a:rPr lang="tr-TR" dirty="0"/>
              <a:t> presence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strong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ties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United </a:t>
            </a:r>
            <a:r>
              <a:rPr lang="tr-TR" dirty="0" err="1"/>
              <a:t>States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ensure</a:t>
            </a:r>
            <a:r>
              <a:rPr lang="tr-TR" dirty="0"/>
              <a:t> </a:t>
            </a:r>
            <a:r>
              <a:rPr lang="tr-TR" dirty="0" err="1"/>
              <a:t>stability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enhance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42498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6567EBC-C0A8-9147-B63E-D9006A93B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ASEAN, </a:t>
            </a:r>
            <a:r>
              <a:rPr lang="tr-TR" b="1" dirty="0" err="1"/>
              <a:t>ChIna</a:t>
            </a:r>
            <a:r>
              <a:rPr lang="tr-TR" b="1" dirty="0"/>
              <a:t>,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South </a:t>
            </a:r>
            <a:r>
              <a:rPr lang="tr-TR" b="1" dirty="0" err="1"/>
              <a:t>ChIna</a:t>
            </a:r>
            <a:r>
              <a:rPr lang="tr-TR" b="1" dirty="0"/>
              <a:t> </a:t>
            </a:r>
            <a:r>
              <a:rPr lang="tr-TR" b="1" dirty="0" err="1"/>
              <a:t>Sea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C203221-2E99-E649-9BDC-8097290C3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/>
              <a:t>Four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—</a:t>
            </a:r>
            <a:r>
              <a:rPr lang="tr-TR" dirty="0" err="1"/>
              <a:t>Brunei</a:t>
            </a:r>
            <a:r>
              <a:rPr lang="tr-TR" dirty="0"/>
              <a:t>, </a:t>
            </a:r>
            <a:r>
              <a:rPr lang="tr-TR" dirty="0" err="1"/>
              <a:t>Malaysia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Vietnam—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maritime</a:t>
            </a:r>
            <a:r>
              <a:rPr lang="tr-TR" dirty="0"/>
              <a:t> </a:t>
            </a:r>
            <a:r>
              <a:rPr lang="tr-TR" dirty="0" err="1"/>
              <a:t>territorial</a:t>
            </a:r>
            <a:r>
              <a:rPr lang="tr-TR" dirty="0"/>
              <a:t> </a:t>
            </a:r>
            <a:r>
              <a:rPr lang="tr-TR" dirty="0" err="1"/>
              <a:t>disputes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(as </a:t>
            </a:r>
            <a:r>
              <a:rPr lang="tr-TR" dirty="0" err="1"/>
              <a:t>well</a:t>
            </a:r>
            <a:r>
              <a:rPr lang="tr-TR" dirty="0"/>
              <a:t> as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),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others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interests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South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Sea’s</a:t>
            </a:r>
            <a:r>
              <a:rPr lang="tr-TR" dirty="0"/>
              <a:t> </a:t>
            </a:r>
            <a:r>
              <a:rPr lang="tr-TR" dirty="0" err="1"/>
              <a:t>natural</a:t>
            </a:r>
            <a:r>
              <a:rPr lang="tr-TR" dirty="0"/>
              <a:t> </a:t>
            </a:r>
            <a:r>
              <a:rPr lang="tr-TR" dirty="0" err="1"/>
              <a:t>resources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shipping</a:t>
            </a:r>
            <a:r>
              <a:rPr lang="tr-TR" dirty="0"/>
              <a:t> </a:t>
            </a:r>
            <a:r>
              <a:rPr lang="tr-TR" dirty="0" err="1"/>
              <a:t>lanes</a:t>
            </a:r>
            <a:r>
              <a:rPr lang="tr-TR" dirty="0"/>
              <a:t>. </a:t>
            </a:r>
          </a:p>
          <a:p>
            <a:r>
              <a:rPr lang="tr-TR" dirty="0"/>
              <a:t>In 2002, ASEAN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agreed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nonbinding</a:t>
            </a:r>
            <a:r>
              <a:rPr lang="tr-TR" dirty="0"/>
              <a:t> </a:t>
            </a:r>
            <a:r>
              <a:rPr lang="tr-TR" b="1" dirty="0" err="1"/>
              <a:t>Declaration</a:t>
            </a:r>
            <a:r>
              <a:rPr lang="tr-TR" b="1" dirty="0"/>
              <a:t> on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Conduct</a:t>
            </a:r>
            <a:r>
              <a:rPr lang="tr-TR" b="1" dirty="0"/>
              <a:t> of </a:t>
            </a:r>
            <a:r>
              <a:rPr lang="tr-TR" b="1" dirty="0" err="1"/>
              <a:t>Parties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South </a:t>
            </a:r>
            <a:r>
              <a:rPr lang="tr-TR" b="1" dirty="0" err="1"/>
              <a:t>China</a:t>
            </a:r>
            <a:r>
              <a:rPr lang="tr-TR" b="1" dirty="0"/>
              <a:t> </a:t>
            </a:r>
            <a:r>
              <a:rPr lang="tr-TR" b="1" dirty="0" err="1"/>
              <a:t>Sea</a:t>
            </a:r>
            <a:r>
              <a:rPr lang="tr-TR" dirty="0"/>
              <a:t>, in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agreed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“</a:t>
            </a:r>
            <a:r>
              <a:rPr lang="tr-TR" dirty="0" err="1"/>
              <a:t>resolve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territorial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jurisdictional</a:t>
            </a:r>
            <a:r>
              <a:rPr lang="tr-TR" dirty="0"/>
              <a:t> </a:t>
            </a:r>
            <a:r>
              <a:rPr lang="tr-TR" dirty="0" err="1"/>
              <a:t>disputes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peaceful</a:t>
            </a:r>
            <a:r>
              <a:rPr lang="tr-TR" dirty="0"/>
              <a:t> </a:t>
            </a:r>
            <a:r>
              <a:rPr lang="tr-TR" dirty="0" err="1"/>
              <a:t>means</a:t>
            </a:r>
            <a:r>
              <a:rPr lang="tr-TR" dirty="0"/>
              <a:t>,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resorting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threat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of </a:t>
            </a:r>
            <a:r>
              <a:rPr lang="tr-TR" dirty="0" err="1"/>
              <a:t>force</a:t>
            </a:r>
            <a:r>
              <a:rPr lang="tr-TR" dirty="0"/>
              <a:t>,” </a:t>
            </a:r>
            <a:r>
              <a:rPr lang="tr-TR" dirty="0" err="1"/>
              <a:t>to</a:t>
            </a:r>
            <a:r>
              <a:rPr lang="tr-TR" dirty="0"/>
              <a:t> “</a:t>
            </a:r>
            <a:r>
              <a:rPr lang="tr-TR" dirty="0" err="1"/>
              <a:t>exercise</a:t>
            </a:r>
            <a:r>
              <a:rPr lang="tr-TR" dirty="0"/>
              <a:t> self- </a:t>
            </a:r>
            <a:r>
              <a:rPr lang="tr-TR" dirty="0" err="1"/>
              <a:t>restraint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conduct</a:t>
            </a:r>
            <a:r>
              <a:rPr lang="tr-TR" dirty="0"/>
              <a:t> of </a:t>
            </a:r>
            <a:r>
              <a:rPr lang="tr-TR" dirty="0" err="1"/>
              <a:t>activities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complicate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escalate</a:t>
            </a:r>
            <a:r>
              <a:rPr lang="tr-TR" dirty="0"/>
              <a:t> </a:t>
            </a:r>
            <a:r>
              <a:rPr lang="tr-TR" dirty="0" err="1"/>
              <a:t>disputes</a:t>
            </a:r>
            <a:r>
              <a:rPr lang="tr-TR" dirty="0"/>
              <a:t>,”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work</a:t>
            </a:r>
            <a:r>
              <a:rPr lang="tr-TR" dirty="0"/>
              <a:t> </a:t>
            </a:r>
            <a:r>
              <a:rPr lang="tr-TR" dirty="0" err="1"/>
              <a:t>toward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creation</a:t>
            </a:r>
            <a:r>
              <a:rPr lang="tr-TR" dirty="0"/>
              <a:t> of a </a:t>
            </a:r>
            <a:r>
              <a:rPr lang="tr-TR" dirty="0" err="1"/>
              <a:t>formal</a:t>
            </a:r>
            <a:r>
              <a:rPr lang="tr-TR" dirty="0"/>
              <a:t> </a:t>
            </a:r>
            <a:r>
              <a:rPr lang="tr-TR" dirty="0" err="1"/>
              <a:t>Code</a:t>
            </a:r>
            <a:r>
              <a:rPr lang="tr-TR" dirty="0"/>
              <a:t> of </a:t>
            </a:r>
            <a:r>
              <a:rPr lang="tr-TR" dirty="0" err="1"/>
              <a:t>Conduct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govern</a:t>
            </a:r>
            <a:r>
              <a:rPr lang="tr-TR" dirty="0"/>
              <a:t> </a:t>
            </a:r>
            <a:r>
              <a:rPr lang="tr-TR" dirty="0" err="1"/>
              <a:t>activities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. </a:t>
            </a:r>
          </a:p>
          <a:p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group’s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deep</a:t>
            </a:r>
            <a:r>
              <a:rPr lang="tr-TR" dirty="0"/>
              <a:t> </a:t>
            </a:r>
            <a:r>
              <a:rPr lang="tr-TR" dirty="0" err="1"/>
              <a:t>disagreements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how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. </a:t>
            </a:r>
            <a:r>
              <a:rPr lang="tr-TR" dirty="0" err="1"/>
              <a:t>Some</a:t>
            </a:r>
            <a:r>
              <a:rPr lang="tr-TR" dirty="0"/>
              <a:t> ASEAN </a:t>
            </a:r>
            <a:r>
              <a:rPr lang="tr-TR" dirty="0" err="1"/>
              <a:t>members</a:t>
            </a:r>
            <a:r>
              <a:rPr lang="tr-TR" dirty="0"/>
              <a:t>, </a:t>
            </a:r>
            <a:r>
              <a:rPr lang="tr-TR" dirty="0" err="1"/>
              <a:t>particularly</a:t>
            </a:r>
            <a:r>
              <a:rPr lang="tr-TR" dirty="0"/>
              <a:t> </a:t>
            </a:r>
            <a:r>
              <a:rPr lang="tr-TR" dirty="0" err="1"/>
              <a:t>Cambodia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Laos,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hesitant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join</a:t>
            </a:r>
            <a:r>
              <a:rPr lang="tr-TR" dirty="0"/>
              <a:t> a </a:t>
            </a:r>
            <a:r>
              <a:rPr lang="tr-TR" dirty="0" err="1"/>
              <a:t>unified</a:t>
            </a:r>
            <a:r>
              <a:rPr lang="tr-TR" dirty="0"/>
              <a:t> ASEAN </a:t>
            </a:r>
            <a:r>
              <a:rPr lang="tr-TR" dirty="0" err="1"/>
              <a:t>response</a:t>
            </a:r>
            <a:r>
              <a:rPr lang="tr-TR" dirty="0"/>
              <a:t>. The United </a:t>
            </a:r>
            <a:r>
              <a:rPr lang="tr-TR" dirty="0" err="1"/>
              <a:t>States</a:t>
            </a:r>
            <a:r>
              <a:rPr lang="tr-TR" dirty="0"/>
              <a:t> has </a:t>
            </a:r>
            <a:r>
              <a:rPr lang="tr-TR" dirty="0" err="1"/>
              <a:t>generally</a:t>
            </a:r>
            <a:r>
              <a:rPr lang="tr-TR" dirty="0"/>
              <a:t> </a:t>
            </a:r>
            <a:r>
              <a:rPr lang="tr-TR" dirty="0" err="1"/>
              <a:t>supported</a:t>
            </a:r>
            <a:r>
              <a:rPr lang="tr-TR" dirty="0"/>
              <a:t> ASEAN </a:t>
            </a:r>
            <a:r>
              <a:rPr lang="tr-TR" dirty="0" err="1"/>
              <a:t>members</a:t>
            </a:r>
            <a:r>
              <a:rPr lang="tr-TR" dirty="0"/>
              <a:t>’ </a:t>
            </a:r>
            <a:r>
              <a:rPr lang="tr-TR" dirty="0" err="1"/>
              <a:t>efforts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push</a:t>
            </a:r>
            <a:r>
              <a:rPr lang="tr-TR" dirty="0"/>
              <a:t> </a:t>
            </a:r>
            <a:r>
              <a:rPr lang="tr-TR" dirty="0" err="1"/>
              <a:t>back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Chinese</a:t>
            </a:r>
            <a:r>
              <a:rPr lang="tr-TR" dirty="0"/>
              <a:t> </a:t>
            </a:r>
            <a:r>
              <a:rPr lang="tr-TR" dirty="0" err="1"/>
              <a:t>assertions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69457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0422D35-39E1-8E43-8E99-7CC477FAC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ASEAN’s</a:t>
            </a:r>
            <a:r>
              <a:rPr lang="tr-TR" b="1" dirty="0"/>
              <a:t> </a:t>
            </a:r>
            <a:r>
              <a:rPr lang="tr-TR" b="1" dirty="0" err="1"/>
              <a:t>EconomIc</a:t>
            </a:r>
            <a:r>
              <a:rPr lang="tr-TR" b="1" dirty="0"/>
              <a:t> </a:t>
            </a:r>
            <a:r>
              <a:rPr lang="tr-TR" b="1" dirty="0" err="1"/>
              <a:t>IntegratIon</a:t>
            </a:r>
            <a:r>
              <a:rPr lang="tr-TR" b="1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A89A492-923C-F44D-A32C-390765748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1458409"/>
            <a:ext cx="10736329" cy="5266481"/>
          </a:xfrm>
        </p:spPr>
        <p:txBody>
          <a:bodyPr>
            <a:normAutofit/>
          </a:bodyPr>
          <a:lstStyle/>
          <a:p>
            <a:r>
              <a:rPr lang="tr-TR" dirty="0"/>
              <a:t>ASEAN </a:t>
            </a:r>
            <a:r>
              <a:rPr lang="tr-TR" dirty="0" err="1"/>
              <a:t>members</a:t>
            </a:r>
            <a:r>
              <a:rPr lang="tr-TR" dirty="0"/>
              <a:t> </a:t>
            </a:r>
            <a:r>
              <a:rPr lang="tr-TR" dirty="0" err="1"/>
              <a:t>play</a:t>
            </a:r>
            <a:r>
              <a:rPr lang="tr-TR" dirty="0"/>
              <a:t> a </a:t>
            </a:r>
            <a:r>
              <a:rPr lang="tr-TR" dirty="0" err="1"/>
              <a:t>major</a:t>
            </a:r>
            <a:r>
              <a:rPr lang="tr-TR" dirty="0"/>
              <a:t> role in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supply</a:t>
            </a:r>
            <a:r>
              <a:rPr lang="tr-TR" dirty="0"/>
              <a:t> </a:t>
            </a:r>
            <a:r>
              <a:rPr lang="tr-TR" dirty="0" err="1"/>
              <a:t>chains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U.S. </a:t>
            </a:r>
            <a:r>
              <a:rPr lang="tr-TR" dirty="0" err="1"/>
              <a:t>companies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significant</a:t>
            </a:r>
            <a:r>
              <a:rPr lang="tr-TR" dirty="0"/>
              <a:t> </a:t>
            </a:r>
            <a:r>
              <a:rPr lang="tr-TR" dirty="0" err="1"/>
              <a:t>investors</a:t>
            </a:r>
            <a:r>
              <a:rPr lang="tr-TR" dirty="0"/>
              <a:t> in </a:t>
            </a:r>
            <a:r>
              <a:rPr lang="tr-TR" dirty="0" err="1"/>
              <a:t>several</a:t>
            </a:r>
            <a:r>
              <a:rPr lang="tr-TR" dirty="0"/>
              <a:t> ASEAN </a:t>
            </a:r>
            <a:r>
              <a:rPr lang="tr-TR" dirty="0" err="1"/>
              <a:t>economies</a:t>
            </a:r>
            <a:r>
              <a:rPr lang="tr-TR" dirty="0"/>
              <a:t>. </a:t>
            </a:r>
          </a:p>
          <a:p>
            <a:r>
              <a:rPr lang="tr-TR" dirty="0"/>
              <a:t>ASEAN has an </a:t>
            </a:r>
            <a:r>
              <a:rPr lang="tr-TR" dirty="0" err="1"/>
              <a:t>internal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(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dirty="0"/>
              <a:t>ASEAN FTA,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b="1" dirty="0"/>
              <a:t>AFTA</a:t>
            </a:r>
            <a:r>
              <a:rPr lang="tr-TR" dirty="0"/>
              <a:t>.) </a:t>
            </a:r>
          </a:p>
          <a:p>
            <a:r>
              <a:rPr lang="tr-TR" dirty="0"/>
              <a:t>In 2015,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group</a:t>
            </a:r>
            <a:r>
              <a:rPr lang="tr-TR" dirty="0"/>
              <a:t> </a:t>
            </a:r>
            <a:r>
              <a:rPr lang="tr-TR" dirty="0" err="1"/>
              <a:t>launched</a:t>
            </a:r>
            <a:r>
              <a:rPr lang="tr-TR" dirty="0"/>
              <a:t> an </a:t>
            </a:r>
            <a:r>
              <a:rPr lang="tr-TR" b="1" dirty="0"/>
              <a:t>ASEAN </a:t>
            </a:r>
            <a:r>
              <a:rPr lang="tr-TR" b="1" dirty="0" err="1"/>
              <a:t>Economic</a:t>
            </a:r>
            <a:r>
              <a:rPr lang="tr-TR" b="1" dirty="0"/>
              <a:t> </a:t>
            </a:r>
            <a:r>
              <a:rPr lang="tr-TR" b="1" dirty="0" err="1"/>
              <a:t>Community</a:t>
            </a:r>
            <a:r>
              <a:rPr lang="tr-TR" b="1" dirty="0"/>
              <a:t> (AEC)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promote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liberalization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regulatory</a:t>
            </a:r>
            <a:r>
              <a:rPr lang="tr-TR" dirty="0"/>
              <a:t> </a:t>
            </a:r>
            <a:r>
              <a:rPr lang="tr-TR" dirty="0" err="1"/>
              <a:t>harmonization</a:t>
            </a:r>
            <a:r>
              <a:rPr lang="tr-TR" dirty="0"/>
              <a:t>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goal</a:t>
            </a:r>
            <a:r>
              <a:rPr lang="tr-TR" dirty="0"/>
              <a:t> of </a:t>
            </a:r>
            <a:r>
              <a:rPr lang="tr-TR" dirty="0" err="1"/>
              <a:t>creating</a:t>
            </a:r>
            <a:r>
              <a:rPr lang="tr-TR" dirty="0"/>
              <a:t> a </a:t>
            </a:r>
            <a:r>
              <a:rPr lang="tr-TR" dirty="0" err="1"/>
              <a:t>single</a:t>
            </a:r>
            <a:r>
              <a:rPr lang="tr-TR" dirty="0"/>
              <a:t> ASEAN market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integrated</a:t>
            </a:r>
            <a:r>
              <a:rPr lang="tr-TR" dirty="0"/>
              <a:t> </a:t>
            </a:r>
            <a:r>
              <a:rPr lang="tr-TR" dirty="0" err="1"/>
              <a:t>manufacturing</a:t>
            </a:r>
            <a:r>
              <a:rPr lang="tr-TR" dirty="0"/>
              <a:t> </a:t>
            </a:r>
            <a:r>
              <a:rPr lang="tr-TR" dirty="0" err="1"/>
              <a:t>base</a:t>
            </a:r>
            <a:r>
              <a:rPr lang="tr-TR" dirty="0"/>
              <a:t>. </a:t>
            </a:r>
          </a:p>
          <a:p>
            <a:r>
              <a:rPr lang="tr-TR" dirty="0"/>
              <a:t>ASEAN has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several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partners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Australia</a:t>
            </a:r>
            <a:r>
              <a:rPr lang="tr-TR" dirty="0"/>
              <a:t>, </a:t>
            </a:r>
            <a:r>
              <a:rPr lang="tr-TR" dirty="0" err="1"/>
              <a:t>China</a:t>
            </a:r>
            <a:r>
              <a:rPr lang="tr-TR" dirty="0"/>
              <a:t>, </a:t>
            </a:r>
            <a:r>
              <a:rPr lang="tr-TR" dirty="0" err="1"/>
              <a:t>India</a:t>
            </a:r>
            <a:r>
              <a:rPr lang="tr-TR" dirty="0"/>
              <a:t>, Japan, New </a:t>
            </a:r>
            <a:r>
              <a:rPr lang="tr-TR" dirty="0" err="1"/>
              <a:t>Zealand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South </a:t>
            </a:r>
            <a:r>
              <a:rPr lang="tr-TR" dirty="0" err="1"/>
              <a:t>Korea</a:t>
            </a:r>
            <a:r>
              <a:rPr lang="tr-TR" dirty="0"/>
              <a:t>. </a:t>
            </a:r>
          </a:p>
          <a:p>
            <a:r>
              <a:rPr lang="tr-TR" dirty="0"/>
              <a:t>In 2019, ASEAN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five</a:t>
            </a:r>
            <a:r>
              <a:rPr lang="tr-TR" dirty="0"/>
              <a:t> of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nations</a:t>
            </a:r>
            <a:r>
              <a:rPr lang="tr-TR" dirty="0"/>
              <a:t> </a:t>
            </a:r>
            <a:r>
              <a:rPr lang="tr-TR" dirty="0" err="1"/>
              <a:t>concluded</a:t>
            </a:r>
            <a:r>
              <a:rPr lang="tr-TR" dirty="0"/>
              <a:t> a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known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dirty="0" err="1"/>
              <a:t>Regional</a:t>
            </a:r>
            <a:r>
              <a:rPr lang="tr-TR" b="1" dirty="0"/>
              <a:t> </a:t>
            </a:r>
            <a:r>
              <a:rPr lang="tr-TR" b="1" dirty="0" err="1"/>
              <a:t>Comprehensive</a:t>
            </a:r>
            <a:r>
              <a:rPr lang="tr-TR" b="1" dirty="0"/>
              <a:t> </a:t>
            </a:r>
            <a:r>
              <a:rPr lang="tr-TR" b="1" dirty="0" err="1"/>
              <a:t>Economic</a:t>
            </a:r>
            <a:r>
              <a:rPr lang="tr-TR" b="1" dirty="0"/>
              <a:t> </a:t>
            </a:r>
            <a:r>
              <a:rPr lang="tr-TR" b="1" dirty="0" err="1"/>
              <a:t>Partnership</a:t>
            </a:r>
            <a:r>
              <a:rPr lang="tr-TR" b="1" dirty="0"/>
              <a:t> (RCEP) </a:t>
            </a:r>
            <a:r>
              <a:rPr lang="tr-TR" dirty="0"/>
              <a:t>(</a:t>
            </a:r>
            <a:r>
              <a:rPr lang="tr-TR" dirty="0" err="1"/>
              <a:t>India</a:t>
            </a:r>
            <a:r>
              <a:rPr lang="tr-TR" dirty="0"/>
              <a:t> </a:t>
            </a:r>
            <a:r>
              <a:rPr lang="tr-TR" dirty="0" err="1"/>
              <a:t>withdrew</a:t>
            </a:r>
            <a:r>
              <a:rPr lang="tr-TR" dirty="0"/>
              <a:t>). </a:t>
            </a:r>
            <a:r>
              <a:rPr lang="tr-TR" dirty="0" err="1"/>
              <a:t>Four</a:t>
            </a:r>
            <a:r>
              <a:rPr lang="tr-TR" dirty="0"/>
              <a:t> ASEAN </a:t>
            </a:r>
            <a:r>
              <a:rPr lang="tr-TR" dirty="0" err="1"/>
              <a:t>nations</a:t>
            </a:r>
            <a:r>
              <a:rPr lang="tr-TR" dirty="0"/>
              <a:t>—</a:t>
            </a:r>
            <a:r>
              <a:rPr lang="tr-TR" dirty="0" err="1"/>
              <a:t>Brunei</a:t>
            </a:r>
            <a:r>
              <a:rPr lang="tr-TR" dirty="0"/>
              <a:t>, </a:t>
            </a:r>
            <a:r>
              <a:rPr lang="tr-TR" dirty="0" err="1"/>
              <a:t>Malaysia</a:t>
            </a:r>
            <a:r>
              <a:rPr lang="tr-TR" dirty="0"/>
              <a:t>, Singapore, </a:t>
            </a:r>
            <a:r>
              <a:rPr lang="tr-TR" dirty="0" err="1"/>
              <a:t>and</a:t>
            </a:r>
            <a:r>
              <a:rPr lang="tr-TR" dirty="0"/>
              <a:t> Vietnam—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dirty="0" err="1"/>
              <a:t>Comprehensive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Progressive</a:t>
            </a:r>
            <a:r>
              <a:rPr lang="tr-TR" b="1" dirty="0"/>
              <a:t> </a:t>
            </a:r>
            <a:r>
              <a:rPr lang="tr-TR" b="1" dirty="0" err="1"/>
              <a:t>Agreement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Trans- Pacific </a:t>
            </a:r>
            <a:r>
              <a:rPr lang="tr-TR" b="1" dirty="0" err="1"/>
              <a:t>Partnership</a:t>
            </a:r>
            <a:r>
              <a:rPr lang="tr-TR" b="1" dirty="0"/>
              <a:t> (CPTPP)</a:t>
            </a:r>
            <a:r>
              <a:rPr lang="tr-TR" dirty="0"/>
              <a:t>. ASEAN </a:t>
            </a:r>
            <a:r>
              <a:rPr lang="tr-TR" dirty="0" err="1"/>
              <a:t>members</a:t>
            </a:r>
            <a:r>
              <a:rPr lang="tr-TR" dirty="0"/>
              <a:t> </a:t>
            </a:r>
            <a:r>
              <a:rPr lang="tr-TR" dirty="0" err="1"/>
              <a:t>seek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promote</a:t>
            </a:r>
            <a:r>
              <a:rPr lang="tr-TR" dirty="0"/>
              <a:t> </a:t>
            </a:r>
            <a:r>
              <a:rPr lang="tr-TR" dirty="0" err="1"/>
              <a:t>infrastructure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, </a:t>
            </a:r>
            <a:r>
              <a:rPr lang="tr-TR" dirty="0" err="1"/>
              <a:t>particularly</a:t>
            </a:r>
            <a:r>
              <a:rPr lang="tr-TR" dirty="0"/>
              <a:t> in </a:t>
            </a:r>
            <a:r>
              <a:rPr lang="tr-TR" dirty="0" err="1"/>
              <a:t>building</a:t>
            </a:r>
            <a:r>
              <a:rPr lang="tr-TR" dirty="0"/>
              <a:t> </a:t>
            </a:r>
            <a:r>
              <a:rPr lang="tr-TR" dirty="0" err="1"/>
              <a:t>greater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“</a:t>
            </a:r>
            <a:r>
              <a:rPr lang="tr-TR" dirty="0" err="1"/>
              <a:t>connectivity</a:t>
            </a:r>
            <a:r>
              <a:rPr lang="tr-TR" dirty="0"/>
              <a:t>”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 in transport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information</a:t>
            </a:r>
            <a:r>
              <a:rPr lang="tr-TR" dirty="0"/>
              <a:t> </a:t>
            </a:r>
            <a:r>
              <a:rPr lang="tr-TR" dirty="0" err="1"/>
              <a:t>technology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has </a:t>
            </a:r>
            <a:r>
              <a:rPr lang="tr-TR" dirty="0" err="1"/>
              <a:t>led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substantial</a:t>
            </a:r>
            <a:r>
              <a:rPr lang="tr-TR" dirty="0"/>
              <a:t> </a:t>
            </a:r>
            <a:r>
              <a:rPr lang="tr-TR" dirty="0" err="1"/>
              <a:t>demand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in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cases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China’s</a:t>
            </a:r>
            <a:r>
              <a:rPr lang="tr-TR" dirty="0"/>
              <a:t> </a:t>
            </a:r>
            <a:r>
              <a:rPr lang="tr-TR" dirty="0" err="1"/>
              <a:t>Belt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Road </a:t>
            </a:r>
            <a:r>
              <a:rPr lang="tr-TR" dirty="0" err="1"/>
              <a:t>Initiative</a:t>
            </a:r>
            <a:r>
              <a:rPr lang="tr-TR" dirty="0"/>
              <a:t> (BRI).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9467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4AB237D-328D-B649-8D36-5B7AF3DD2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Human </a:t>
            </a:r>
            <a:r>
              <a:rPr lang="tr-TR" b="1" dirty="0" err="1"/>
              <a:t>RIghts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Burma-</a:t>
            </a:r>
            <a:r>
              <a:rPr lang="tr-TR" b="1" dirty="0" err="1"/>
              <a:t>mynmar</a:t>
            </a:r>
            <a:r>
              <a:rPr lang="tr-TR" b="1" dirty="0"/>
              <a:t> </a:t>
            </a:r>
            <a:r>
              <a:rPr lang="tr-TR" b="1" dirty="0" err="1"/>
              <a:t>Crısıs</a:t>
            </a:r>
            <a:r>
              <a:rPr lang="tr-TR" b="1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82C0070-8F3C-164E-BB9C-0012C8887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violations</a:t>
            </a:r>
            <a:r>
              <a:rPr lang="tr-TR" dirty="0"/>
              <a:t>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 has </a:t>
            </a:r>
            <a:r>
              <a:rPr lang="tr-TR" dirty="0" err="1"/>
              <a:t>become</a:t>
            </a:r>
            <a:r>
              <a:rPr lang="tr-TR" dirty="0"/>
              <a:t> a </a:t>
            </a:r>
            <a:r>
              <a:rPr lang="tr-TR" dirty="0" err="1"/>
              <a:t>touchstone</a:t>
            </a:r>
            <a:r>
              <a:rPr lang="tr-TR" dirty="0"/>
              <a:t> </a:t>
            </a:r>
            <a:r>
              <a:rPr lang="tr-TR" dirty="0" err="1"/>
              <a:t>issue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 in Burma, in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has </a:t>
            </a:r>
            <a:r>
              <a:rPr lang="tr-TR" dirty="0" err="1"/>
              <a:t>reportedly</a:t>
            </a:r>
            <a:r>
              <a:rPr lang="tr-TR" dirty="0"/>
              <a:t> </a:t>
            </a:r>
            <a:r>
              <a:rPr lang="tr-TR" dirty="0" err="1"/>
              <a:t>killed</a:t>
            </a:r>
            <a:r>
              <a:rPr lang="tr-TR" dirty="0"/>
              <a:t> </a:t>
            </a:r>
            <a:r>
              <a:rPr lang="tr-TR" dirty="0" err="1"/>
              <a:t>nearly</a:t>
            </a:r>
            <a:r>
              <a:rPr lang="tr-TR" dirty="0"/>
              <a:t> 3,000 </a:t>
            </a:r>
            <a:r>
              <a:rPr lang="tr-TR" dirty="0" err="1"/>
              <a:t>people</a:t>
            </a:r>
            <a:r>
              <a:rPr lang="tr-TR" dirty="0"/>
              <a:t> as of </a:t>
            </a:r>
            <a:r>
              <a:rPr lang="tr-TR" dirty="0" err="1"/>
              <a:t>January</a:t>
            </a:r>
            <a:r>
              <a:rPr lang="tr-TR" dirty="0"/>
              <a:t> 30, 2023. </a:t>
            </a:r>
          </a:p>
          <a:p>
            <a:r>
              <a:rPr lang="tr-TR" dirty="0"/>
              <a:t>In April, 2021, ASEAN </a:t>
            </a:r>
            <a:r>
              <a:rPr lang="tr-TR" dirty="0" err="1"/>
              <a:t>issued</a:t>
            </a:r>
            <a:r>
              <a:rPr lang="tr-TR" dirty="0"/>
              <a:t> a </a:t>
            </a:r>
            <a:r>
              <a:rPr lang="tr-TR" dirty="0" err="1"/>
              <a:t>five-point</a:t>
            </a:r>
            <a:r>
              <a:rPr lang="tr-TR" dirty="0"/>
              <a:t> plan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resolving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, but </a:t>
            </a:r>
            <a:r>
              <a:rPr lang="tr-TR" dirty="0" err="1"/>
              <a:t>successive</a:t>
            </a:r>
            <a:r>
              <a:rPr lang="tr-TR" dirty="0"/>
              <a:t> ASEAN </a:t>
            </a:r>
            <a:r>
              <a:rPr lang="tr-TR" dirty="0" err="1"/>
              <a:t>Envoys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Burma </a:t>
            </a:r>
            <a:r>
              <a:rPr lang="tr-TR" dirty="0" err="1"/>
              <a:t>have</a:t>
            </a:r>
            <a:r>
              <a:rPr lang="tr-TR" dirty="0"/>
              <a:t> had </a:t>
            </a:r>
            <a:r>
              <a:rPr lang="tr-TR" dirty="0" err="1"/>
              <a:t>little</a:t>
            </a:r>
            <a:r>
              <a:rPr lang="tr-TR" dirty="0"/>
              <a:t> </a:t>
            </a:r>
            <a:r>
              <a:rPr lang="tr-TR" dirty="0" err="1"/>
              <a:t>success</a:t>
            </a:r>
            <a:r>
              <a:rPr lang="tr-TR" dirty="0"/>
              <a:t> in </a:t>
            </a:r>
            <a:r>
              <a:rPr lang="tr-TR" dirty="0" err="1"/>
              <a:t>defusing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Burmese</a:t>
            </a:r>
            <a:r>
              <a:rPr lang="tr-TR" dirty="0"/>
              <a:t> </a:t>
            </a:r>
            <a:r>
              <a:rPr lang="tr-TR" dirty="0" err="1"/>
              <a:t>junta</a:t>
            </a:r>
            <a:r>
              <a:rPr lang="tr-TR" dirty="0"/>
              <a:t> </a:t>
            </a:r>
            <a:r>
              <a:rPr lang="tr-TR" dirty="0" err="1"/>
              <a:t>leader</a:t>
            </a:r>
            <a:r>
              <a:rPr lang="tr-TR" dirty="0"/>
              <a:t> </a:t>
            </a:r>
            <a:r>
              <a:rPr lang="tr-TR" dirty="0" err="1"/>
              <a:t>Min</a:t>
            </a:r>
            <a:r>
              <a:rPr lang="tr-TR" dirty="0"/>
              <a:t> </a:t>
            </a:r>
            <a:r>
              <a:rPr lang="tr-TR" dirty="0" err="1"/>
              <a:t>Aung</a:t>
            </a:r>
            <a:r>
              <a:rPr lang="tr-TR" dirty="0"/>
              <a:t> </a:t>
            </a:r>
            <a:r>
              <a:rPr lang="tr-TR" dirty="0" err="1"/>
              <a:t>Hlaing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not </a:t>
            </a:r>
            <a:r>
              <a:rPr lang="tr-TR" dirty="0" err="1"/>
              <a:t>invited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Leaders</a:t>
            </a:r>
            <a:r>
              <a:rPr lang="tr-TR" dirty="0"/>
              <a:t> </a:t>
            </a:r>
            <a:r>
              <a:rPr lang="tr-TR" dirty="0" err="1"/>
              <a:t>Meetings</a:t>
            </a:r>
            <a:r>
              <a:rPr lang="tr-TR" dirty="0"/>
              <a:t> in 2021 </a:t>
            </a:r>
            <a:r>
              <a:rPr lang="tr-TR" dirty="0" err="1"/>
              <a:t>and</a:t>
            </a:r>
            <a:r>
              <a:rPr lang="tr-TR" dirty="0"/>
              <a:t> 2022. </a:t>
            </a:r>
          </a:p>
          <a:p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 in ASEAN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Cambodian</a:t>
            </a:r>
            <a:r>
              <a:rPr lang="tr-TR" dirty="0"/>
              <a:t> </a:t>
            </a:r>
            <a:r>
              <a:rPr lang="tr-TR" dirty="0" err="1"/>
              <a:t>government’s</a:t>
            </a:r>
            <a:r>
              <a:rPr lang="tr-TR" dirty="0"/>
              <a:t> </a:t>
            </a:r>
            <a:r>
              <a:rPr lang="tr-TR" dirty="0" err="1"/>
              <a:t>banning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opposition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continued</a:t>
            </a:r>
            <a:r>
              <a:rPr lang="tr-TR" dirty="0"/>
              <a:t> </a:t>
            </a:r>
            <a:r>
              <a:rPr lang="tr-TR" dirty="0" err="1"/>
              <a:t>moves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Thailand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protect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authority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restrictions</a:t>
            </a:r>
            <a:r>
              <a:rPr lang="tr-TR" dirty="0"/>
              <a:t> on </a:t>
            </a:r>
            <a:r>
              <a:rPr lang="tr-TR" dirty="0" err="1"/>
              <a:t>civil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78512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ED60DC2-3273-AC49-8FC2-A62743554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71711A-9D35-EA46-BA4C-ADD08D805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The </a:t>
            </a:r>
            <a:r>
              <a:rPr lang="tr-TR" dirty="0" err="1"/>
              <a:t>Indo</a:t>
            </a:r>
            <a:r>
              <a:rPr lang="tr-TR" dirty="0"/>
              <a:t>-Pacific is </a:t>
            </a:r>
            <a:r>
              <a:rPr lang="tr-TR" dirty="0" err="1"/>
              <a:t>undergoing</a:t>
            </a:r>
            <a:r>
              <a:rPr lang="tr-TR" dirty="0"/>
              <a:t> </a:t>
            </a:r>
            <a:r>
              <a:rPr lang="tr-TR" dirty="0" err="1"/>
              <a:t>rapid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, and as </a:t>
            </a:r>
            <a:r>
              <a:rPr lang="tr-TR" dirty="0" err="1"/>
              <a:t>home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 50%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world’s</a:t>
            </a:r>
            <a:r>
              <a:rPr lang="tr-TR" dirty="0"/>
              <a:t> </a:t>
            </a:r>
            <a:r>
              <a:rPr lang="tr-TR" dirty="0" err="1"/>
              <a:t>population</a:t>
            </a:r>
            <a:r>
              <a:rPr lang="tr-TR" dirty="0"/>
              <a:t>, it is </a:t>
            </a:r>
            <a:r>
              <a:rPr lang="tr-TR" dirty="0" err="1"/>
              <a:t>becoming</a:t>
            </a:r>
            <a:r>
              <a:rPr lang="tr-TR" dirty="0"/>
              <a:t> a </a:t>
            </a:r>
            <a:r>
              <a:rPr lang="tr-TR" b="1" dirty="0" err="1"/>
              <a:t>key</a:t>
            </a:r>
            <a:r>
              <a:rPr lang="tr-TR" b="1" dirty="0"/>
              <a:t> </a:t>
            </a:r>
            <a:r>
              <a:rPr lang="tr-TR" b="1" dirty="0" err="1"/>
              <a:t>geo-strategic</a:t>
            </a:r>
            <a:r>
              <a:rPr lang="tr-TR" b="1" dirty="0"/>
              <a:t> </a:t>
            </a:r>
            <a:r>
              <a:rPr lang="tr-TR" b="1" dirty="0" err="1"/>
              <a:t>region</a:t>
            </a:r>
            <a:r>
              <a:rPr lang="tr-TR" dirty="0"/>
              <a:t>. </a:t>
            </a:r>
          </a:p>
          <a:p>
            <a:r>
              <a:rPr lang="tr-TR" dirty="0"/>
              <a:t>Two </a:t>
            </a:r>
            <a:r>
              <a:rPr lang="tr-TR" dirty="0" err="1"/>
              <a:t>thirds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world’s</a:t>
            </a:r>
            <a:r>
              <a:rPr lang="tr-TR" dirty="0"/>
              <a:t> </a:t>
            </a:r>
            <a:r>
              <a:rPr lang="tr-TR" dirty="0" err="1"/>
              <a:t>container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passes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Indo</a:t>
            </a:r>
            <a:r>
              <a:rPr lang="tr-TR" dirty="0"/>
              <a:t>-Pacific and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sea</a:t>
            </a:r>
            <a:r>
              <a:rPr lang="tr-TR" dirty="0"/>
              <a:t> </a:t>
            </a:r>
            <a:r>
              <a:rPr lang="tr-TR" dirty="0" err="1"/>
              <a:t>lanes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routes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and </a:t>
            </a:r>
            <a:r>
              <a:rPr lang="tr-TR" dirty="0" err="1"/>
              <a:t>energy</a:t>
            </a:r>
            <a:r>
              <a:rPr lang="tr-TR" dirty="0"/>
              <a:t> </a:t>
            </a:r>
            <a:r>
              <a:rPr lang="tr-TR" dirty="0" err="1"/>
              <a:t>supplies</a:t>
            </a:r>
            <a:r>
              <a:rPr lang="tr-TR" dirty="0"/>
              <a:t>. </a:t>
            </a:r>
          </a:p>
          <a:p>
            <a:r>
              <a:rPr lang="tr-TR" dirty="0"/>
              <a:t>The EU </a:t>
            </a:r>
            <a:r>
              <a:rPr lang="tr-TR" dirty="0" err="1"/>
              <a:t>strategy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Indo</a:t>
            </a:r>
            <a:r>
              <a:rPr lang="tr-TR" dirty="0"/>
              <a:t>-Pacific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adopted</a:t>
            </a:r>
            <a:r>
              <a:rPr lang="tr-TR" dirty="0"/>
              <a:t> in </a:t>
            </a:r>
            <a:r>
              <a:rPr lang="tr-TR" dirty="0" err="1"/>
              <a:t>September</a:t>
            </a:r>
            <a:r>
              <a:rPr lang="tr-TR" dirty="0"/>
              <a:t> 2021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increase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engagement</a:t>
            </a:r>
            <a:r>
              <a:rPr lang="tr-TR" dirty="0"/>
              <a:t> and </a:t>
            </a:r>
            <a:r>
              <a:rPr lang="tr-TR" dirty="0" err="1"/>
              <a:t>build</a:t>
            </a:r>
            <a:r>
              <a:rPr lang="tr-TR" dirty="0"/>
              <a:t> </a:t>
            </a:r>
            <a:r>
              <a:rPr lang="tr-TR" dirty="0" err="1"/>
              <a:t>partnerships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reinforce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rules-based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order</a:t>
            </a:r>
            <a:r>
              <a:rPr lang="tr-TR" dirty="0"/>
              <a:t> and </a:t>
            </a:r>
            <a:r>
              <a:rPr lang="tr-TR" dirty="0" err="1"/>
              <a:t>address</a:t>
            </a:r>
            <a:r>
              <a:rPr lang="tr-TR" dirty="0"/>
              <a:t> global </a:t>
            </a:r>
            <a:r>
              <a:rPr lang="tr-TR" dirty="0" err="1"/>
              <a:t>challenges</a:t>
            </a:r>
            <a:r>
              <a:rPr lang="tr-TR" dirty="0"/>
              <a:t>. </a:t>
            </a:r>
            <a:r>
              <a:rPr lang="tr-TR" b="1" dirty="0"/>
              <a:t>The </a:t>
            </a:r>
            <a:r>
              <a:rPr lang="tr-TR" b="1" dirty="0" err="1"/>
              <a:t>Union</a:t>
            </a:r>
            <a:r>
              <a:rPr lang="tr-TR" b="1" dirty="0"/>
              <a:t> is </a:t>
            </a:r>
            <a:r>
              <a:rPr lang="tr-TR" b="1" dirty="0" err="1"/>
              <a:t>adapting</a:t>
            </a:r>
            <a:r>
              <a:rPr lang="tr-TR" b="1" dirty="0"/>
              <a:t> </a:t>
            </a:r>
            <a:r>
              <a:rPr lang="tr-TR" b="1" dirty="0" err="1"/>
              <a:t>its</a:t>
            </a:r>
            <a:r>
              <a:rPr lang="tr-TR" b="1" dirty="0"/>
              <a:t> </a:t>
            </a:r>
            <a:r>
              <a:rPr lang="tr-TR" b="1" dirty="0" err="1"/>
              <a:t>current</a:t>
            </a:r>
            <a:r>
              <a:rPr lang="tr-TR" b="1" dirty="0"/>
              <a:t> </a:t>
            </a:r>
            <a:r>
              <a:rPr lang="tr-TR" b="1" dirty="0" err="1"/>
              <a:t>instruments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support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 </a:t>
            </a:r>
            <a:r>
              <a:rPr lang="tr-TR" b="1" u="sng" dirty="0">
                <a:hlinkClick r:id="rId2"/>
              </a:rPr>
              <a:t>EU’s strategic autonomy</a:t>
            </a:r>
            <a:r>
              <a:rPr lang="tr-TR" b="1" u="sng" dirty="0"/>
              <a:t>. </a:t>
            </a:r>
            <a:r>
              <a:rPr lang="tr-TR" b="1" u="sng" dirty="0">
                <a:hlinkClick r:id="rId3"/>
              </a:rPr>
              <a:t>Its Strategic Compass for Security and Defence</a:t>
            </a:r>
            <a:r>
              <a:rPr lang="tr-TR" b="1" u="sng" dirty="0"/>
              <a:t>,</a:t>
            </a:r>
            <a:r>
              <a:rPr lang="tr-TR" b="1" dirty="0"/>
              <a:t> </a:t>
            </a:r>
            <a:r>
              <a:rPr lang="tr-TR" b="1" dirty="0" err="1"/>
              <a:t>formally</a:t>
            </a:r>
            <a:r>
              <a:rPr lang="tr-TR" b="1" dirty="0"/>
              <a:t> </a:t>
            </a:r>
            <a:r>
              <a:rPr lang="tr-TR" b="1" dirty="0" err="1"/>
              <a:t>approved</a:t>
            </a:r>
            <a:r>
              <a:rPr lang="tr-TR" b="1" dirty="0"/>
              <a:t> </a:t>
            </a:r>
            <a:r>
              <a:rPr lang="tr-TR" b="1" dirty="0" err="1"/>
              <a:t>by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Council</a:t>
            </a:r>
            <a:r>
              <a:rPr lang="tr-TR" b="1" dirty="0"/>
              <a:t> in </a:t>
            </a:r>
            <a:r>
              <a:rPr lang="tr-TR" b="1" dirty="0" err="1"/>
              <a:t>March</a:t>
            </a:r>
            <a:r>
              <a:rPr lang="tr-TR" b="1" dirty="0"/>
              <a:t> 2022, </a:t>
            </a:r>
            <a:r>
              <a:rPr lang="tr-TR" b="1" dirty="0" err="1"/>
              <a:t>promotes</a:t>
            </a:r>
            <a:r>
              <a:rPr lang="tr-TR" b="1" dirty="0"/>
              <a:t> an </a:t>
            </a:r>
            <a:r>
              <a:rPr lang="tr-TR" b="1" dirty="0" err="1"/>
              <a:t>open</a:t>
            </a:r>
            <a:r>
              <a:rPr lang="tr-TR" b="1" dirty="0"/>
              <a:t> and </a:t>
            </a:r>
            <a:r>
              <a:rPr lang="tr-TR" b="1" dirty="0" err="1"/>
              <a:t>rules-based</a:t>
            </a:r>
            <a:r>
              <a:rPr lang="tr-TR" b="1" dirty="0"/>
              <a:t> </a:t>
            </a:r>
            <a:r>
              <a:rPr lang="tr-TR" b="1" dirty="0" err="1"/>
              <a:t>regional</a:t>
            </a:r>
            <a:r>
              <a:rPr lang="tr-TR" b="1" dirty="0"/>
              <a:t> </a:t>
            </a:r>
            <a:r>
              <a:rPr lang="tr-TR" b="1" dirty="0" err="1"/>
              <a:t>security</a:t>
            </a:r>
            <a:r>
              <a:rPr lang="tr-TR" b="1" dirty="0"/>
              <a:t> </a:t>
            </a:r>
            <a:r>
              <a:rPr lang="tr-TR" b="1" dirty="0" err="1"/>
              <a:t>architecture</a:t>
            </a:r>
            <a:r>
              <a:rPr lang="tr-TR" b="1" dirty="0"/>
              <a:t>, </a:t>
            </a:r>
            <a:r>
              <a:rPr lang="tr-TR" b="1" dirty="0" err="1"/>
              <a:t>including</a:t>
            </a:r>
            <a:r>
              <a:rPr lang="tr-TR" b="1" dirty="0"/>
              <a:t> </a:t>
            </a:r>
            <a:r>
              <a:rPr lang="tr-TR" b="1" dirty="0" err="1"/>
              <a:t>secure</a:t>
            </a:r>
            <a:r>
              <a:rPr lang="tr-TR" b="1" dirty="0"/>
              <a:t> </a:t>
            </a:r>
            <a:r>
              <a:rPr lang="tr-TR" b="1" dirty="0" err="1"/>
              <a:t>maritime</a:t>
            </a:r>
            <a:r>
              <a:rPr lang="tr-TR" b="1" dirty="0"/>
              <a:t> </a:t>
            </a:r>
            <a:r>
              <a:rPr lang="tr-TR" b="1" dirty="0" err="1"/>
              <a:t>routes</a:t>
            </a:r>
            <a:r>
              <a:rPr lang="tr-TR" b="1" dirty="0"/>
              <a:t>, </a:t>
            </a:r>
            <a:r>
              <a:rPr lang="tr-TR" b="1" dirty="0" err="1"/>
              <a:t>capacity-building</a:t>
            </a:r>
            <a:r>
              <a:rPr lang="tr-TR" b="1" dirty="0"/>
              <a:t> and an </a:t>
            </a:r>
            <a:r>
              <a:rPr lang="tr-TR" b="1" dirty="0" err="1"/>
              <a:t>enhanced</a:t>
            </a:r>
            <a:r>
              <a:rPr lang="tr-TR" b="1" dirty="0"/>
              <a:t> naval presence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Indo</a:t>
            </a:r>
            <a:r>
              <a:rPr lang="tr-TR" b="1" dirty="0"/>
              <a:t>-Pacific.</a:t>
            </a:r>
            <a:br>
              <a:rPr lang="tr-TR" b="1" dirty="0"/>
            </a:br>
            <a:endParaRPr lang="tr-TR" b="1" dirty="0"/>
          </a:p>
          <a:p>
            <a:r>
              <a:rPr lang="tr-TR" dirty="0"/>
              <a:t>The EU is </a:t>
            </a:r>
            <a:r>
              <a:rPr lang="tr-TR" dirty="0" err="1"/>
              <a:t>forging</a:t>
            </a:r>
            <a:r>
              <a:rPr lang="tr-TR" dirty="0"/>
              <a:t> </a:t>
            </a:r>
            <a:r>
              <a:rPr lang="tr-TR" dirty="0" err="1"/>
              <a:t>closer</a:t>
            </a:r>
            <a:r>
              <a:rPr lang="tr-TR" dirty="0"/>
              <a:t> </a:t>
            </a:r>
            <a:r>
              <a:rPr lang="tr-TR" dirty="0" err="1"/>
              <a:t>ties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and is </a:t>
            </a:r>
            <a:r>
              <a:rPr lang="tr-TR" dirty="0" err="1"/>
              <a:t>promoting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integration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 of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Nations (ASEAN). The </a:t>
            </a:r>
            <a:r>
              <a:rPr lang="tr-TR" dirty="0" err="1"/>
              <a:t>region</a:t>
            </a:r>
            <a:r>
              <a:rPr lang="tr-TR" dirty="0"/>
              <a:t> has </a:t>
            </a:r>
            <a:r>
              <a:rPr lang="tr-TR" dirty="0" err="1"/>
              <a:t>geo-strategic</a:t>
            </a:r>
            <a:r>
              <a:rPr lang="tr-TR" dirty="0"/>
              <a:t> </a:t>
            </a:r>
            <a:r>
              <a:rPr lang="tr-TR" dirty="0" err="1"/>
              <a:t>concerns</a:t>
            </a:r>
            <a:r>
              <a:rPr lang="tr-TR" dirty="0"/>
              <a:t>,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South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Sea</a:t>
            </a:r>
            <a:r>
              <a:rPr lang="tr-TR" dirty="0"/>
              <a:t> </a:t>
            </a:r>
            <a:r>
              <a:rPr lang="tr-TR" dirty="0" err="1"/>
              <a:t>dispute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Taiwan</a:t>
            </a:r>
            <a:r>
              <a:rPr lang="tr-TR" dirty="0"/>
              <a:t> </a:t>
            </a:r>
            <a:r>
              <a:rPr lang="tr-TR" dirty="0" err="1"/>
              <a:t>issue</a:t>
            </a:r>
            <a:r>
              <a:rPr lang="tr-TR" dirty="0"/>
              <a:t>, and </a:t>
            </a:r>
            <a:r>
              <a:rPr lang="tr-TR" dirty="0" err="1"/>
              <a:t>environmental</a:t>
            </a:r>
            <a:r>
              <a:rPr lang="tr-TR" dirty="0"/>
              <a:t> </a:t>
            </a:r>
            <a:r>
              <a:rPr lang="tr-TR" dirty="0" err="1"/>
              <a:t>concerns</a:t>
            </a:r>
            <a:r>
              <a:rPr lang="tr-TR" dirty="0"/>
              <a:t>, </a:t>
            </a:r>
            <a:r>
              <a:rPr lang="tr-TR" dirty="0" err="1"/>
              <a:t>especially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Mekong</a:t>
            </a:r>
            <a:r>
              <a:rPr lang="tr-TR" dirty="0"/>
              <a:t> </a:t>
            </a:r>
            <a:r>
              <a:rPr lang="tr-TR" dirty="0" err="1"/>
              <a:t>sub-region</a:t>
            </a:r>
            <a:r>
              <a:rPr lang="tr-TR" dirty="0"/>
              <a:t>. </a:t>
            </a:r>
          </a:p>
          <a:p>
            <a:r>
              <a:rPr lang="tr-TR" dirty="0"/>
              <a:t>The EU is a </a:t>
            </a:r>
            <a:r>
              <a:rPr lang="tr-TR" dirty="0" err="1"/>
              <a:t>strong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player</a:t>
            </a:r>
            <a:r>
              <a:rPr lang="tr-TR" dirty="0"/>
              <a:t> in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</a:t>
            </a:r>
            <a:r>
              <a:rPr lang="tr-TR" dirty="0" err="1"/>
              <a:t>aid</a:t>
            </a:r>
            <a:r>
              <a:rPr lang="tr-TR" dirty="0"/>
              <a:t> </a:t>
            </a:r>
            <a:r>
              <a:rPr lang="tr-TR" dirty="0" err="1"/>
              <a:t>donor</a:t>
            </a:r>
            <a:r>
              <a:rPr lang="tr-TR" dirty="0"/>
              <a:t>, </a:t>
            </a:r>
            <a:r>
              <a:rPr lang="tr-TR" dirty="0" err="1"/>
              <a:t>working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foster</a:t>
            </a:r>
            <a:r>
              <a:rPr lang="tr-TR" dirty="0"/>
              <a:t> </a:t>
            </a:r>
            <a:r>
              <a:rPr lang="tr-TR" dirty="0" err="1"/>
              <a:t>institution-building</a:t>
            </a:r>
            <a:r>
              <a:rPr lang="tr-TR" dirty="0"/>
              <a:t>, </a:t>
            </a:r>
            <a:r>
              <a:rPr lang="tr-TR" dirty="0" err="1"/>
              <a:t>democracy</a:t>
            </a:r>
            <a:r>
              <a:rPr lang="tr-TR" dirty="0"/>
              <a:t>,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governance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. The EU has </a:t>
            </a:r>
            <a:r>
              <a:rPr lang="tr-TR" dirty="0" err="1"/>
              <a:t>mobilised</a:t>
            </a:r>
            <a:r>
              <a:rPr lang="tr-TR" dirty="0"/>
              <a:t> a </a:t>
            </a:r>
            <a:r>
              <a:rPr lang="tr-TR" dirty="0" err="1"/>
              <a:t>package</a:t>
            </a:r>
            <a:r>
              <a:rPr lang="tr-TR" dirty="0"/>
              <a:t> of </a:t>
            </a:r>
            <a:r>
              <a:rPr lang="tr-TR" dirty="0" err="1"/>
              <a:t>over</a:t>
            </a:r>
            <a:r>
              <a:rPr lang="tr-TR" dirty="0"/>
              <a:t> EUR 800 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tackle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COVID-19 </a:t>
            </a:r>
            <a:r>
              <a:rPr lang="tr-TR" dirty="0" err="1"/>
              <a:t>pandemic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mitigate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socio-economic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0907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7CBCC59-9983-B84E-B8C9-5446A5387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CE7A042-E985-D04B-B530-68B5A9E3C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EU  </a:t>
            </a:r>
            <a:r>
              <a:rPr lang="tr-TR" b="1" dirty="0" err="1"/>
              <a:t>Interests</a:t>
            </a:r>
            <a:r>
              <a:rPr lang="tr-TR" b="1" dirty="0"/>
              <a:t> </a:t>
            </a:r>
          </a:p>
          <a:p>
            <a:r>
              <a:rPr lang="tr-TR" dirty="0"/>
              <a:t>in 1980, </a:t>
            </a:r>
            <a:r>
              <a:rPr lang="tr-TR" dirty="0" err="1"/>
              <a:t>the</a:t>
            </a:r>
            <a:r>
              <a:rPr lang="tr-TR" dirty="0"/>
              <a:t> ASEAN-EC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interregional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EC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sign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group</a:t>
            </a:r>
            <a:r>
              <a:rPr lang="tr-TR" dirty="0"/>
              <a:t>. </a:t>
            </a:r>
            <a:r>
              <a:rPr lang="tr-TR" dirty="0" err="1"/>
              <a:t>It</a:t>
            </a:r>
            <a:r>
              <a:rPr lang="tr-TR" dirty="0"/>
              <a:t> had, </a:t>
            </a:r>
            <a:r>
              <a:rPr lang="tr-TR" dirty="0" err="1"/>
              <a:t>therefore</a:t>
            </a:r>
            <a:r>
              <a:rPr lang="tr-TR" dirty="0"/>
              <a:t>, a </a:t>
            </a:r>
            <a:r>
              <a:rPr lang="tr-TR" dirty="0" err="1"/>
              <a:t>highly</a:t>
            </a:r>
            <a:r>
              <a:rPr lang="tr-TR" dirty="0"/>
              <a:t> </a:t>
            </a:r>
            <a:r>
              <a:rPr lang="tr-TR" dirty="0" err="1"/>
              <a:t>symbolic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, as it </a:t>
            </a:r>
            <a:r>
              <a:rPr lang="tr-TR" dirty="0" err="1"/>
              <a:t>contributed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consolidating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image</a:t>
            </a:r>
            <a:r>
              <a:rPr lang="tr-TR" dirty="0"/>
              <a:t> of Europe as a </a:t>
            </a:r>
            <a:r>
              <a:rPr lang="tr-TR" dirty="0" err="1"/>
              <a:t>civilian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served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legitimise</a:t>
            </a:r>
            <a:r>
              <a:rPr lang="tr-TR" dirty="0"/>
              <a:t>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role as </a:t>
            </a:r>
            <a:r>
              <a:rPr lang="tr-TR" dirty="0" err="1"/>
              <a:t>well</a:t>
            </a:r>
            <a:r>
              <a:rPr lang="tr-TR" dirty="0"/>
              <a:t> </a:t>
            </a:r>
          </a:p>
          <a:p>
            <a:r>
              <a:rPr lang="tr-TR" dirty="0"/>
              <a:t>Since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inception</a:t>
            </a:r>
            <a:r>
              <a:rPr lang="tr-TR" dirty="0"/>
              <a:t> 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,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EU’s</a:t>
            </a:r>
            <a:r>
              <a:rPr lang="tr-TR" b="1" dirty="0"/>
              <a:t> </a:t>
            </a:r>
            <a:r>
              <a:rPr lang="tr-TR" b="1" dirty="0" err="1"/>
              <a:t>key</a:t>
            </a:r>
            <a:r>
              <a:rPr lang="tr-TR" b="1" dirty="0"/>
              <a:t> </a:t>
            </a:r>
            <a:r>
              <a:rPr lang="tr-TR" b="1" dirty="0" err="1"/>
              <a:t>strategic</a:t>
            </a:r>
            <a:r>
              <a:rPr lang="tr-TR" b="1" dirty="0"/>
              <a:t> </a:t>
            </a:r>
            <a:r>
              <a:rPr lang="tr-TR" b="1" dirty="0" err="1"/>
              <a:t>interest</a:t>
            </a:r>
            <a:r>
              <a:rPr lang="tr-TR" b="1" dirty="0"/>
              <a:t> has </a:t>
            </a:r>
            <a:r>
              <a:rPr lang="tr-TR" b="1" dirty="0" err="1"/>
              <a:t>been</a:t>
            </a:r>
            <a:r>
              <a:rPr lang="tr-TR" b="1" dirty="0"/>
              <a:t> </a:t>
            </a:r>
            <a:r>
              <a:rPr lang="tr-TR" b="1" dirty="0" err="1"/>
              <a:t>economic</a:t>
            </a:r>
            <a:r>
              <a:rPr lang="tr-TR" b="1" dirty="0"/>
              <a:t>. </a:t>
            </a:r>
          </a:p>
          <a:p>
            <a:r>
              <a:rPr lang="tr-TR" dirty="0" err="1"/>
              <a:t>From</a:t>
            </a:r>
            <a:r>
              <a:rPr lang="tr-TR" dirty="0"/>
              <a:t> a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point</a:t>
            </a:r>
            <a:r>
              <a:rPr lang="tr-TR" dirty="0"/>
              <a:t> of </a:t>
            </a:r>
            <a:r>
              <a:rPr lang="tr-TR" dirty="0" err="1"/>
              <a:t>view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</a:t>
            </a:r>
            <a:r>
              <a:rPr lang="tr-TR" dirty="0" err="1"/>
              <a:t>acquired</a:t>
            </a:r>
            <a:r>
              <a:rPr lang="tr-TR" dirty="0"/>
              <a:t> </a:t>
            </a:r>
            <a:r>
              <a:rPr lang="tr-TR" dirty="0" err="1"/>
              <a:t>greater</a:t>
            </a:r>
            <a:r>
              <a:rPr lang="tr-TR" dirty="0"/>
              <a:t> </a:t>
            </a:r>
            <a:r>
              <a:rPr lang="tr-TR" dirty="0" err="1"/>
              <a:t>significance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launch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ASEAN-EC </a:t>
            </a:r>
            <a:r>
              <a:rPr lang="tr-TR" dirty="0" err="1"/>
              <a:t>Ministerial</a:t>
            </a:r>
            <a:r>
              <a:rPr lang="tr-TR" dirty="0"/>
              <a:t> Meeting (AEMM) in 1978.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3063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EBFAB64-9ECF-3841-80C4-DB7957838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BBE268-07B8-964F-94C3-E3B03B0B7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In </a:t>
            </a:r>
            <a:r>
              <a:rPr lang="tr-TR" b="1" dirty="0" err="1"/>
              <a:t>the</a:t>
            </a:r>
            <a:r>
              <a:rPr lang="tr-TR" b="1" dirty="0"/>
              <a:t> 1990s, </a:t>
            </a:r>
            <a:r>
              <a:rPr lang="tr-TR" b="1" dirty="0" err="1"/>
              <a:t>the</a:t>
            </a:r>
            <a:r>
              <a:rPr lang="tr-TR" b="1" dirty="0"/>
              <a:t> EU </a:t>
            </a:r>
            <a:r>
              <a:rPr lang="tr-TR" b="1" dirty="0" err="1"/>
              <a:t>also</a:t>
            </a:r>
            <a:r>
              <a:rPr lang="tr-TR" b="1" dirty="0"/>
              <a:t> </a:t>
            </a:r>
            <a:r>
              <a:rPr lang="tr-TR" b="1" dirty="0" err="1"/>
              <a:t>started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engage</a:t>
            </a:r>
            <a:r>
              <a:rPr lang="tr-TR" b="1" dirty="0"/>
              <a:t> </a:t>
            </a:r>
            <a:r>
              <a:rPr lang="tr-TR" b="1" dirty="0" err="1"/>
              <a:t>with</a:t>
            </a:r>
            <a:r>
              <a:rPr lang="tr-TR" b="1" dirty="0"/>
              <a:t> </a:t>
            </a:r>
            <a:r>
              <a:rPr lang="tr-TR" b="1" dirty="0" err="1"/>
              <a:t>Southeast</a:t>
            </a:r>
            <a:r>
              <a:rPr lang="tr-TR" b="1" dirty="0"/>
              <a:t> </a:t>
            </a:r>
            <a:r>
              <a:rPr lang="tr-TR" b="1" dirty="0" err="1"/>
              <a:t>Asia</a:t>
            </a:r>
            <a:r>
              <a:rPr lang="tr-TR" b="1" dirty="0"/>
              <a:t> in </a:t>
            </a:r>
            <a:r>
              <a:rPr lang="tr-TR" b="1" dirty="0" err="1"/>
              <a:t>security</a:t>
            </a:r>
            <a:r>
              <a:rPr lang="tr-TR" b="1" dirty="0"/>
              <a:t> </a:t>
            </a:r>
            <a:r>
              <a:rPr lang="tr-TR" b="1" dirty="0" err="1"/>
              <a:t>matters</a:t>
            </a:r>
            <a:r>
              <a:rPr lang="tr-TR" b="1" dirty="0"/>
              <a:t> </a:t>
            </a:r>
            <a:r>
              <a:rPr lang="tr-TR" dirty="0"/>
              <a:t>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context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ARF, </a:t>
            </a:r>
            <a:r>
              <a:rPr lang="tr-TR" dirty="0" err="1"/>
              <a:t>which</a:t>
            </a:r>
            <a:r>
              <a:rPr lang="tr-TR" dirty="0"/>
              <a:t> is </a:t>
            </a:r>
            <a:r>
              <a:rPr lang="tr-TR" dirty="0" err="1"/>
              <a:t>Asia’s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region-wide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institution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brings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 ASEAN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,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powers</a:t>
            </a:r>
            <a:r>
              <a:rPr lang="tr-TR" dirty="0"/>
              <a:t> (United </a:t>
            </a:r>
            <a:r>
              <a:rPr lang="tr-TR" dirty="0" err="1"/>
              <a:t>States</a:t>
            </a:r>
            <a:r>
              <a:rPr lang="tr-TR" dirty="0"/>
              <a:t>, </a:t>
            </a:r>
            <a:r>
              <a:rPr lang="tr-TR" dirty="0" err="1"/>
              <a:t>China</a:t>
            </a:r>
            <a:r>
              <a:rPr lang="tr-TR" dirty="0"/>
              <a:t>, Japan, </a:t>
            </a:r>
            <a:r>
              <a:rPr lang="tr-TR" dirty="0" err="1"/>
              <a:t>and</a:t>
            </a:r>
            <a:r>
              <a:rPr lang="tr-TR" dirty="0"/>
              <a:t> Rus- </a:t>
            </a:r>
            <a:r>
              <a:rPr lang="tr-TR" dirty="0" err="1"/>
              <a:t>sia</a:t>
            </a:r>
            <a:r>
              <a:rPr lang="tr-TR" dirty="0"/>
              <a:t>),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EU. Since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foundation</a:t>
            </a:r>
            <a:r>
              <a:rPr lang="tr-TR" dirty="0"/>
              <a:t> in 1994, </a:t>
            </a:r>
            <a:r>
              <a:rPr lang="tr-TR" dirty="0" err="1"/>
              <a:t>the</a:t>
            </a:r>
            <a:r>
              <a:rPr lang="tr-TR" dirty="0"/>
              <a:t> ARF has </a:t>
            </a:r>
            <a:r>
              <a:rPr lang="tr-TR" dirty="0" err="1"/>
              <a:t>provided</a:t>
            </a:r>
            <a:r>
              <a:rPr lang="tr-TR" dirty="0"/>
              <a:t> a </a:t>
            </a:r>
            <a:r>
              <a:rPr lang="tr-TR" dirty="0" err="1"/>
              <a:t>regular</a:t>
            </a:r>
            <a:r>
              <a:rPr lang="tr-TR" dirty="0"/>
              <a:t> forum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contribute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efforts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confidence-building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preventive</a:t>
            </a:r>
            <a:r>
              <a:rPr lang="tr-TR" dirty="0"/>
              <a:t> </a:t>
            </a:r>
            <a:r>
              <a:rPr lang="tr-TR" dirty="0" err="1"/>
              <a:t>diplomacy</a:t>
            </a:r>
            <a:r>
              <a:rPr lang="tr-TR" dirty="0"/>
              <a:t> in </a:t>
            </a:r>
            <a:r>
              <a:rPr lang="tr-TR" dirty="0" err="1"/>
              <a:t>Asia</a:t>
            </a:r>
            <a:r>
              <a:rPr lang="tr-TR" dirty="0"/>
              <a:t>-Pacific. </a:t>
            </a:r>
          </a:p>
          <a:p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aftermath</a:t>
            </a:r>
            <a:r>
              <a:rPr lang="tr-TR" dirty="0"/>
              <a:t> of 9/11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resulting</a:t>
            </a:r>
            <a:r>
              <a:rPr lang="tr-TR" dirty="0"/>
              <a:t> </a:t>
            </a:r>
            <a:r>
              <a:rPr lang="tr-TR" dirty="0" err="1"/>
              <a:t>worldwide</a:t>
            </a:r>
            <a:r>
              <a:rPr lang="tr-TR" dirty="0"/>
              <a:t> </a:t>
            </a:r>
            <a:r>
              <a:rPr lang="tr-TR" dirty="0" err="1"/>
              <a:t>securitisation</a:t>
            </a:r>
            <a:r>
              <a:rPr lang="tr-TR" dirty="0"/>
              <a:t> </a:t>
            </a:r>
            <a:r>
              <a:rPr lang="tr-TR" dirty="0" err="1"/>
              <a:t>trends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manifested</a:t>
            </a:r>
            <a:r>
              <a:rPr lang="tr-TR" dirty="0"/>
              <a:t> a </a:t>
            </a:r>
            <a:r>
              <a:rPr lang="tr-TR" dirty="0" err="1"/>
              <a:t>clear</a:t>
            </a:r>
            <a:r>
              <a:rPr lang="tr-TR" dirty="0"/>
              <a:t>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in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.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others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2001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Communication</a:t>
            </a:r>
            <a:r>
              <a:rPr lang="tr-TR" dirty="0"/>
              <a:t> “A New </a:t>
            </a:r>
            <a:r>
              <a:rPr lang="tr-TR" dirty="0" err="1"/>
              <a:t>Partnership</a:t>
            </a:r>
            <a:r>
              <a:rPr lang="tr-TR" dirty="0"/>
              <a:t> in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” </a:t>
            </a:r>
            <a:r>
              <a:rPr lang="tr-TR" dirty="0" err="1"/>
              <a:t>highlights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interest</a:t>
            </a:r>
            <a:r>
              <a:rPr lang="tr-TR" dirty="0"/>
              <a:t> in </a:t>
            </a:r>
            <a:r>
              <a:rPr lang="tr-TR" dirty="0" err="1"/>
              <a:t>supporting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peace</a:t>
            </a:r>
            <a:r>
              <a:rPr lang="tr-TR" dirty="0"/>
              <a:t>, </a:t>
            </a:r>
            <a:r>
              <a:rPr lang="tr-TR" dirty="0" err="1"/>
              <a:t>stability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territorial</a:t>
            </a:r>
            <a:r>
              <a:rPr lang="tr-TR" dirty="0"/>
              <a:t> </a:t>
            </a:r>
            <a:r>
              <a:rPr lang="tr-TR" dirty="0" err="1"/>
              <a:t>integrity</a:t>
            </a:r>
            <a:r>
              <a:rPr lang="tr-TR" dirty="0"/>
              <a:t> of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, </a:t>
            </a:r>
            <a:r>
              <a:rPr lang="tr-TR" dirty="0" err="1"/>
              <a:t>conflict</a:t>
            </a:r>
            <a:r>
              <a:rPr lang="tr-TR" dirty="0"/>
              <a:t> </a:t>
            </a:r>
            <a:r>
              <a:rPr lang="tr-TR" dirty="0" err="1"/>
              <a:t>prevention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fight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terrorism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67219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FF3CB58-145A-AA48-8161-071CDA299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87EBDF7-308E-8840-B25E-C476426F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Finally</a:t>
            </a:r>
            <a:r>
              <a:rPr lang="tr-TR" dirty="0"/>
              <a:t>, </a:t>
            </a:r>
            <a:r>
              <a:rPr lang="tr-TR" b="1" dirty="0" err="1"/>
              <a:t>the</a:t>
            </a:r>
            <a:r>
              <a:rPr lang="tr-TR" b="1" dirty="0"/>
              <a:t> EU has </a:t>
            </a:r>
            <a:r>
              <a:rPr lang="tr-TR" b="1" dirty="0" err="1"/>
              <a:t>placed</a:t>
            </a:r>
            <a:r>
              <a:rPr lang="tr-TR" b="1" dirty="0"/>
              <a:t> </a:t>
            </a:r>
            <a:r>
              <a:rPr lang="tr-TR" b="1" dirty="0" err="1"/>
              <a:t>multi-lateral</a:t>
            </a:r>
            <a:r>
              <a:rPr lang="tr-TR" b="1" dirty="0"/>
              <a:t> </a:t>
            </a:r>
            <a:r>
              <a:rPr lang="tr-TR" b="1" dirty="0" err="1"/>
              <a:t>dialogue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ASEAN </a:t>
            </a:r>
            <a:r>
              <a:rPr lang="tr-TR" b="1" dirty="0" err="1"/>
              <a:t>region</a:t>
            </a:r>
            <a:r>
              <a:rPr lang="tr-TR" b="1" dirty="0"/>
              <a:t> as a </a:t>
            </a:r>
            <a:r>
              <a:rPr lang="tr-TR" b="1" dirty="0" err="1"/>
              <a:t>whole</a:t>
            </a:r>
            <a:r>
              <a:rPr lang="tr-TR" b="1" dirty="0"/>
              <a:t> as </a:t>
            </a:r>
            <a:r>
              <a:rPr lang="tr-TR" b="1" dirty="0" err="1"/>
              <a:t>among</a:t>
            </a:r>
            <a:r>
              <a:rPr lang="tr-TR" b="1" dirty="0"/>
              <a:t> </a:t>
            </a:r>
            <a:r>
              <a:rPr lang="tr-TR" b="1" dirty="0" err="1"/>
              <a:t>its</a:t>
            </a:r>
            <a:r>
              <a:rPr lang="tr-TR" b="1" dirty="0"/>
              <a:t> </a:t>
            </a:r>
            <a:r>
              <a:rPr lang="tr-TR" b="1" dirty="0" err="1"/>
              <a:t>key</a:t>
            </a:r>
            <a:r>
              <a:rPr lang="tr-TR" b="1" dirty="0"/>
              <a:t> </a:t>
            </a:r>
            <a:r>
              <a:rPr lang="tr-TR" b="1" dirty="0" err="1"/>
              <a:t>strategic</a:t>
            </a:r>
            <a:r>
              <a:rPr lang="tr-TR" b="1" dirty="0"/>
              <a:t> </a:t>
            </a:r>
            <a:r>
              <a:rPr lang="tr-TR" b="1" dirty="0" err="1"/>
              <a:t>interests</a:t>
            </a:r>
            <a:r>
              <a:rPr lang="tr-TR" dirty="0"/>
              <a:t>. </a:t>
            </a:r>
            <a:r>
              <a:rPr lang="tr-TR" dirty="0" err="1"/>
              <a:t>Notably</a:t>
            </a:r>
            <a:r>
              <a:rPr lang="tr-TR" dirty="0"/>
              <a:t>, ASEAN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considered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“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developing</a:t>
            </a:r>
            <a:r>
              <a:rPr lang="tr-TR" dirty="0"/>
              <a:t> a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rounded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” </a:t>
            </a:r>
            <a:r>
              <a:rPr lang="tr-TR" dirty="0" err="1"/>
              <a:t>and</a:t>
            </a:r>
            <a:r>
              <a:rPr lang="tr-TR" dirty="0"/>
              <a:t> is </a:t>
            </a:r>
            <a:r>
              <a:rPr lang="tr-TR" dirty="0" err="1"/>
              <a:t>regarded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leading</a:t>
            </a:r>
            <a:r>
              <a:rPr lang="tr-TR" dirty="0"/>
              <a:t> </a:t>
            </a:r>
            <a:r>
              <a:rPr lang="tr-TR" dirty="0" err="1"/>
              <a:t>multi-lateral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of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on </a:t>
            </a:r>
            <a:r>
              <a:rPr lang="tr-TR" dirty="0" err="1"/>
              <a:t>political</a:t>
            </a:r>
            <a:r>
              <a:rPr lang="tr-TR" dirty="0"/>
              <a:t>, </a:t>
            </a:r>
            <a:r>
              <a:rPr lang="tr-TR" dirty="0" err="1"/>
              <a:t>security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 in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10148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882546C-DDC6-B94C-8BF8-A07BFF6C2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E5612A-DF6F-F14D-8EAA-6BF9B4B36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/>
              <a:t>EU </a:t>
            </a:r>
            <a:r>
              <a:rPr lang="tr-TR" b="1" dirty="0" err="1"/>
              <a:t>Strategy</a:t>
            </a:r>
            <a:endParaRPr lang="tr-TR" b="1" dirty="0"/>
          </a:p>
          <a:p>
            <a:r>
              <a:rPr lang="tr-TR" dirty="0" err="1"/>
              <a:t>Generally</a:t>
            </a:r>
            <a:r>
              <a:rPr lang="tr-TR" dirty="0"/>
              <a:t> </a:t>
            </a:r>
            <a:r>
              <a:rPr lang="tr-TR" dirty="0" err="1"/>
              <a:t>speaking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is </a:t>
            </a:r>
            <a:r>
              <a:rPr lang="tr-TR" dirty="0" err="1"/>
              <a:t>centred</a:t>
            </a:r>
            <a:r>
              <a:rPr lang="tr-TR" dirty="0"/>
              <a:t> on a </a:t>
            </a:r>
            <a:r>
              <a:rPr lang="tr-TR" dirty="0" err="1"/>
              <a:t>multi-pronged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combines</a:t>
            </a:r>
            <a:r>
              <a:rPr lang="tr-TR" dirty="0"/>
              <a:t> a </a:t>
            </a:r>
            <a:r>
              <a:rPr lang="tr-TR" dirty="0" err="1"/>
              <a:t>preference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multi-lateralism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bilateralism</a:t>
            </a:r>
            <a:r>
              <a:rPr lang="tr-TR" dirty="0"/>
              <a:t>; a </a:t>
            </a:r>
            <a:r>
              <a:rPr lang="tr-TR" dirty="0" err="1"/>
              <a:t>commitment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comprehensive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;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promotion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rule</a:t>
            </a:r>
            <a:r>
              <a:rPr lang="tr-TR" dirty="0"/>
              <a:t> of </a:t>
            </a:r>
            <a:r>
              <a:rPr lang="tr-TR" dirty="0" err="1"/>
              <a:t>law</a:t>
            </a:r>
            <a:r>
              <a:rPr lang="tr-TR" dirty="0"/>
              <a:t>, </a:t>
            </a:r>
            <a:r>
              <a:rPr lang="tr-TR" dirty="0" err="1"/>
              <a:t>democracy</a:t>
            </a:r>
            <a:r>
              <a:rPr lang="tr-TR" dirty="0"/>
              <a:t>,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</a:t>
            </a:r>
            <a:r>
              <a:rPr lang="tr-TR" dirty="0" err="1"/>
              <a:t>assistance</a:t>
            </a:r>
            <a:r>
              <a:rPr lang="tr-TR" dirty="0"/>
              <a:t>. Multi-</a:t>
            </a:r>
            <a:r>
              <a:rPr lang="tr-TR" dirty="0" err="1"/>
              <a:t>lateralism</a:t>
            </a:r>
            <a:r>
              <a:rPr lang="tr-TR" dirty="0"/>
              <a:t> is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aims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EU. In </a:t>
            </a:r>
            <a:r>
              <a:rPr lang="tr-TR" dirty="0" err="1"/>
              <a:t>particular</a:t>
            </a:r>
            <a:r>
              <a:rPr lang="tr-TR" dirty="0"/>
              <a:t>, ASEAN is </a:t>
            </a:r>
            <a:r>
              <a:rPr lang="tr-TR" dirty="0" err="1"/>
              <a:t>considered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natural</a:t>
            </a:r>
            <a:r>
              <a:rPr lang="tr-TR" dirty="0"/>
              <a:t> </a:t>
            </a:r>
            <a:r>
              <a:rPr lang="tr-TR" dirty="0" err="1"/>
              <a:t>counterpart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as a “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developing</a:t>
            </a:r>
            <a:r>
              <a:rPr lang="tr-TR" dirty="0"/>
              <a:t> a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rounded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” </a:t>
            </a:r>
            <a:r>
              <a:rPr lang="tr-TR" dirty="0" err="1"/>
              <a:t>and</a:t>
            </a:r>
            <a:r>
              <a:rPr lang="tr-TR" dirty="0"/>
              <a:t> “at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heart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efforts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build</a:t>
            </a:r>
            <a:r>
              <a:rPr lang="tr-TR" dirty="0"/>
              <a:t> a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robust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order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wider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-Pacific” .</a:t>
            </a:r>
          </a:p>
          <a:p>
            <a:r>
              <a:rPr lang="tr-TR" dirty="0"/>
              <a:t>But </a:t>
            </a:r>
            <a:r>
              <a:rPr lang="tr-TR" dirty="0" err="1"/>
              <a:t>alongside</a:t>
            </a:r>
            <a:r>
              <a:rPr lang="tr-TR" dirty="0"/>
              <a:t> ASEAN, it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strengthen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participation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forums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–Europe Meeting (ASEM) – </a:t>
            </a:r>
            <a:r>
              <a:rPr lang="tr-TR" dirty="0" err="1"/>
              <a:t>which</a:t>
            </a:r>
            <a:r>
              <a:rPr lang="tr-TR" dirty="0"/>
              <a:t> is an </a:t>
            </a:r>
            <a:r>
              <a:rPr lang="tr-TR" dirty="0" err="1"/>
              <a:t>informal</a:t>
            </a:r>
            <a:r>
              <a:rPr lang="tr-TR" dirty="0"/>
              <a:t> forum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on </a:t>
            </a:r>
            <a:r>
              <a:rPr lang="tr-TR" dirty="0" err="1"/>
              <a:t>political</a:t>
            </a:r>
            <a:r>
              <a:rPr lang="tr-TR" dirty="0"/>
              <a:t>, </a:t>
            </a:r>
            <a:r>
              <a:rPr lang="tr-TR" dirty="0" err="1"/>
              <a:t>economic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cultural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European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Commission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Secretariat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ARF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3915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BB12095-A027-BC43-AAA5-36E340B0D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9555E4-A9C0-A042-A570-5D3C2EA63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recognise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contribution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is </a:t>
            </a:r>
            <a:r>
              <a:rPr lang="tr-TR" dirty="0" err="1"/>
              <a:t>making</a:t>
            </a:r>
            <a:r>
              <a:rPr lang="tr-TR" dirty="0"/>
              <a:t> in </a:t>
            </a:r>
            <a:r>
              <a:rPr lang="tr-TR" dirty="0" err="1"/>
              <a:t>supporting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integration</a:t>
            </a:r>
            <a:r>
              <a:rPr lang="tr-TR" dirty="0"/>
              <a:t>, </a:t>
            </a:r>
            <a:r>
              <a:rPr lang="tr-TR" dirty="0" err="1"/>
              <a:t>development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democratisation</a:t>
            </a:r>
            <a:r>
              <a:rPr lang="tr-TR" dirty="0"/>
              <a:t>,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perceive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body as </a:t>
            </a:r>
            <a:r>
              <a:rPr lang="tr-TR" dirty="0" err="1"/>
              <a:t>lacking</a:t>
            </a:r>
            <a:r>
              <a:rPr lang="tr-TR" dirty="0"/>
              <a:t> </a:t>
            </a:r>
            <a:r>
              <a:rPr lang="tr-TR" dirty="0" err="1"/>
              <a:t>actorness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capabilities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carry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a </a:t>
            </a:r>
            <a:r>
              <a:rPr lang="tr-TR" dirty="0" err="1"/>
              <a:t>coherent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. </a:t>
            </a:r>
          </a:p>
          <a:p>
            <a:r>
              <a:rPr lang="tr-TR" dirty="0"/>
              <a:t>In </a:t>
            </a:r>
            <a:r>
              <a:rPr lang="tr-TR" dirty="0" err="1"/>
              <a:t>particular</a:t>
            </a:r>
            <a:r>
              <a:rPr lang="tr-TR" dirty="0"/>
              <a:t>, ASEAN </a:t>
            </a:r>
            <a:r>
              <a:rPr lang="tr-TR" dirty="0" err="1"/>
              <a:t>members</a:t>
            </a:r>
            <a:r>
              <a:rPr lang="tr-TR" dirty="0"/>
              <a:t> </a:t>
            </a:r>
            <a:r>
              <a:rPr lang="tr-TR" dirty="0" err="1"/>
              <a:t>consider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as </a:t>
            </a:r>
            <a:r>
              <a:rPr lang="tr-TR" dirty="0" err="1"/>
              <a:t>unable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mitigate</a:t>
            </a:r>
            <a:r>
              <a:rPr lang="tr-TR" dirty="0"/>
              <a:t> </a:t>
            </a:r>
            <a:r>
              <a:rPr lang="tr-TR" dirty="0" err="1"/>
              <a:t>big</a:t>
            </a:r>
            <a:r>
              <a:rPr lang="tr-TR" dirty="0"/>
              <a:t> </a:t>
            </a:r>
            <a:r>
              <a:rPr lang="tr-TR" dirty="0" err="1"/>
              <a:t>powers</a:t>
            </a:r>
            <a:r>
              <a:rPr lang="tr-TR" dirty="0"/>
              <a:t>’ </a:t>
            </a:r>
            <a:r>
              <a:rPr lang="tr-TR" dirty="0" err="1"/>
              <a:t>competition</a:t>
            </a:r>
            <a:r>
              <a:rPr lang="tr-TR" dirty="0"/>
              <a:t> (</a:t>
            </a:r>
            <a:r>
              <a:rPr lang="tr-TR" dirty="0" err="1"/>
              <a:t>Yeo</a:t>
            </a:r>
            <a:r>
              <a:rPr lang="tr-TR" dirty="0"/>
              <a:t>, 2016) </a:t>
            </a:r>
            <a:r>
              <a:rPr lang="tr-TR" dirty="0" err="1"/>
              <a:t>or</a:t>
            </a:r>
            <a:r>
              <a:rPr lang="tr-TR" dirty="0"/>
              <a:t> as </a:t>
            </a:r>
            <a:r>
              <a:rPr lang="tr-TR" dirty="0" err="1"/>
              <a:t>tending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side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United </a:t>
            </a:r>
            <a:r>
              <a:rPr lang="tr-TR" dirty="0" err="1"/>
              <a:t>States</a:t>
            </a:r>
            <a:r>
              <a:rPr lang="tr-TR" dirty="0"/>
              <a:t> on </a:t>
            </a:r>
            <a:r>
              <a:rPr lang="tr-TR" dirty="0" err="1"/>
              <a:t>sensitive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 –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SCS </a:t>
            </a:r>
            <a:r>
              <a:rPr lang="tr-TR" dirty="0" err="1"/>
              <a:t>dispute</a:t>
            </a:r>
            <a:r>
              <a:rPr lang="tr-TR" dirty="0"/>
              <a:t>. </a:t>
            </a:r>
          </a:p>
          <a:p>
            <a:r>
              <a:rPr lang="tr-TR" dirty="0"/>
              <a:t>The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</a:t>
            </a:r>
            <a:r>
              <a:rPr lang="tr-TR" dirty="0" err="1"/>
              <a:t>engagement</a:t>
            </a:r>
            <a:r>
              <a:rPr lang="tr-TR" dirty="0"/>
              <a:t> is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often</a:t>
            </a:r>
            <a:r>
              <a:rPr lang="tr-TR" dirty="0"/>
              <a:t> </a:t>
            </a:r>
            <a:r>
              <a:rPr lang="tr-TR" dirty="0" err="1"/>
              <a:t>perceived</a:t>
            </a:r>
            <a:r>
              <a:rPr lang="tr-TR" dirty="0"/>
              <a:t> as </a:t>
            </a:r>
            <a:r>
              <a:rPr lang="tr-TR" dirty="0" err="1"/>
              <a:t>too</a:t>
            </a:r>
            <a:r>
              <a:rPr lang="tr-TR" dirty="0"/>
              <a:t> </a:t>
            </a:r>
            <a:r>
              <a:rPr lang="tr-TR" dirty="0" err="1"/>
              <a:t>Sino-centric</a:t>
            </a:r>
            <a:r>
              <a:rPr lang="tr-TR" dirty="0"/>
              <a:t> (</a:t>
            </a:r>
            <a:r>
              <a:rPr lang="tr-TR" dirty="0" err="1"/>
              <a:t>Kirchner</a:t>
            </a:r>
            <a:r>
              <a:rPr lang="tr-TR" dirty="0"/>
              <a:t>, 2019) </a:t>
            </a:r>
            <a:r>
              <a:rPr lang="tr-TR" dirty="0" err="1"/>
              <a:t>and</a:t>
            </a:r>
            <a:r>
              <a:rPr lang="tr-TR" dirty="0"/>
              <a:t>, in general </a:t>
            </a:r>
            <a:r>
              <a:rPr lang="tr-TR" dirty="0" err="1"/>
              <a:t>terms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body is </a:t>
            </a:r>
            <a:r>
              <a:rPr lang="tr-TR" dirty="0" err="1"/>
              <a:t>considered</a:t>
            </a:r>
            <a:r>
              <a:rPr lang="tr-TR" dirty="0"/>
              <a:t> as </a:t>
            </a:r>
            <a:r>
              <a:rPr lang="tr-TR" dirty="0" err="1"/>
              <a:t>having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limited</a:t>
            </a:r>
            <a:r>
              <a:rPr lang="tr-TR" dirty="0"/>
              <a:t> </a:t>
            </a:r>
            <a:r>
              <a:rPr lang="tr-TR" dirty="0" err="1"/>
              <a:t>geopolitical</a:t>
            </a:r>
            <a:r>
              <a:rPr lang="tr-TR" dirty="0"/>
              <a:t> </a:t>
            </a:r>
            <a:r>
              <a:rPr lang="tr-TR" dirty="0" err="1"/>
              <a:t>influence</a:t>
            </a:r>
            <a:r>
              <a:rPr lang="tr-TR" dirty="0"/>
              <a:t> in </a:t>
            </a:r>
            <a:r>
              <a:rPr lang="tr-TR" dirty="0" err="1"/>
              <a:t>comparison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powers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78576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056E10D-4395-034E-9DD3-A86FDE397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CF1F32-7D3E-5245-958B-617CEFC99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Bilateralism</a:t>
            </a:r>
            <a:r>
              <a:rPr lang="tr-TR" dirty="0"/>
              <a:t> has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paralleled</a:t>
            </a:r>
            <a:r>
              <a:rPr lang="tr-TR" dirty="0"/>
              <a:t> </a:t>
            </a:r>
            <a:r>
              <a:rPr lang="tr-TR" dirty="0" err="1"/>
              <a:t>multi-lateralism</a:t>
            </a:r>
            <a:r>
              <a:rPr lang="tr-TR" dirty="0"/>
              <a:t>. </a:t>
            </a:r>
          </a:p>
          <a:p>
            <a:pPr marL="0" indent="0">
              <a:buNone/>
            </a:pPr>
            <a:r>
              <a:rPr lang="tr-TR" b="1" dirty="0"/>
              <a:t>The European </a:t>
            </a:r>
            <a:r>
              <a:rPr lang="tr-TR" b="1" dirty="0" err="1"/>
              <a:t>Commission</a:t>
            </a:r>
            <a:r>
              <a:rPr lang="tr-TR" b="1" dirty="0"/>
              <a:t> </a:t>
            </a:r>
            <a:r>
              <a:rPr lang="tr-TR" b="1" dirty="0" err="1"/>
              <a:t>possesses</a:t>
            </a:r>
            <a:r>
              <a:rPr lang="tr-TR" b="1" dirty="0"/>
              <a:t>, in </a:t>
            </a:r>
            <a:r>
              <a:rPr lang="tr-TR" b="1" dirty="0" err="1"/>
              <a:t>fact</a:t>
            </a:r>
            <a:r>
              <a:rPr lang="tr-TR" b="1" dirty="0"/>
              <a:t>, </a:t>
            </a:r>
            <a:r>
              <a:rPr lang="tr-TR" b="1" dirty="0" err="1"/>
              <a:t>country-specific</a:t>
            </a:r>
            <a:r>
              <a:rPr lang="tr-TR" b="1" dirty="0"/>
              <a:t> </a:t>
            </a:r>
            <a:r>
              <a:rPr lang="tr-TR" b="1" dirty="0" err="1"/>
              <a:t>agendas</a:t>
            </a:r>
            <a:r>
              <a:rPr lang="tr-TR" b="1" dirty="0"/>
              <a:t>,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EU </a:t>
            </a:r>
            <a:r>
              <a:rPr lang="tr-TR" b="1" dirty="0" err="1"/>
              <a:t>supports</a:t>
            </a:r>
            <a:r>
              <a:rPr lang="tr-TR" b="1" dirty="0"/>
              <a:t> </a:t>
            </a:r>
            <a:r>
              <a:rPr lang="tr-TR" b="1" dirty="0" err="1"/>
              <a:t>Southeast</a:t>
            </a:r>
            <a:r>
              <a:rPr lang="tr-TR" b="1" dirty="0"/>
              <a:t> </a:t>
            </a:r>
            <a:r>
              <a:rPr lang="tr-TR" b="1" dirty="0" err="1"/>
              <a:t>Asian</a:t>
            </a:r>
            <a:r>
              <a:rPr lang="tr-TR" b="1" dirty="0"/>
              <a:t> </a:t>
            </a:r>
            <a:r>
              <a:rPr lang="tr-TR" b="1" dirty="0" err="1"/>
              <a:t>states</a:t>
            </a:r>
            <a:r>
              <a:rPr lang="tr-TR" b="1" dirty="0"/>
              <a:t> in </a:t>
            </a:r>
            <a:r>
              <a:rPr lang="tr-TR" b="1" dirty="0" err="1"/>
              <a:t>sectors</a:t>
            </a:r>
            <a:r>
              <a:rPr lang="tr-TR" b="1" dirty="0"/>
              <a:t> </a:t>
            </a:r>
            <a:r>
              <a:rPr lang="tr-TR" b="1" dirty="0" err="1"/>
              <a:t>ranging</a:t>
            </a:r>
            <a:r>
              <a:rPr lang="tr-TR" b="1" dirty="0"/>
              <a:t> </a:t>
            </a:r>
            <a:r>
              <a:rPr lang="tr-TR" b="1" dirty="0" err="1"/>
              <a:t>from</a:t>
            </a:r>
            <a:r>
              <a:rPr lang="tr-TR" b="1" dirty="0"/>
              <a:t> </a:t>
            </a:r>
            <a:r>
              <a:rPr lang="tr-TR" b="1" dirty="0" err="1"/>
              <a:t>education</a:t>
            </a:r>
            <a:r>
              <a:rPr lang="tr-TR" b="1" dirty="0"/>
              <a:t>, </a:t>
            </a:r>
            <a:r>
              <a:rPr lang="tr-TR" b="1" dirty="0" err="1"/>
              <a:t>agriculture</a:t>
            </a:r>
            <a:r>
              <a:rPr lang="tr-TR" b="1" dirty="0"/>
              <a:t>, </a:t>
            </a:r>
            <a:r>
              <a:rPr lang="tr-TR" b="1" dirty="0" err="1"/>
              <a:t>democracy</a:t>
            </a:r>
            <a:r>
              <a:rPr lang="tr-TR" b="1" dirty="0"/>
              <a:t> </a:t>
            </a:r>
            <a:r>
              <a:rPr lang="tr-TR" b="1" dirty="0" err="1"/>
              <a:t>promotion</a:t>
            </a:r>
            <a:r>
              <a:rPr lang="tr-TR" b="1" dirty="0"/>
              <a:t>,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human</a:t>
            </a:r>
            <a:r>
              <a:rPr lang="tr-TR" b="1" dirty="0"/>
              <a:t> </a:t>
            </a:r>
            <a:r>
              <a:rPr lang="tr-TR" b="1" dirty="0" err="1"/>
              <a:t>rights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trade-related</a:t>
            </a:r>
            <a:r>
              <a:rPr lang="tr-TR" b="1" dirty="0"/>
              <a:t> </a:t>
            </a:r>
            <a:r>
              <a:rPr lang="tr-TR" b="1" dirty="0" err="1"/>
              <a:t>assistance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efforts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mitigate</a:t>
            </a:r>
            <a:r>
              <a:rPr lang="tr-TR" b="1" dirty="0"/>
              <a:t> </a:t>
            </a:r>
            <a:r>
              <a:rPr lang="tr-TR" b="1" dirty="0" err="1"/>
              <a:t>climate</a:t>
            </a:r>
            <a:r>
              <a:rPr lang="tr-TR" b="1" dirty="0"/>
              <a:t> </a:t>
            </a:r>
            <a:r>
              <a:rPr lang="tr-TR" b="1" dirty="0" err="1"/>
              <a:t>change</a:t>
            </a:r>
            <a:r>
              <a:rPr lang="tr-TR" dirty="0"/>
              <a:t>. </a:t>
            </a:r>
          </a:p>
          <a:p>
            <a:pPr marL="0" indent="0">
              <a:buNone/>
            </a:pPr>
            <a:r>
              <a:rPr lang="tr-TR" b="1" dirty="0"/>
              <a:t>The </a:t>
            </a:r>
            <a:r>
              <a:rPr lang="tr-TR" b="1" dirty="0" err="1"/>
              <a:t>combination</a:t>
            </a:r>
            <a:r>
              <a:rPr lang="tr-TR" b="1" dirty="0"/>
              <a:t> of a </a:t>
            </a:r>
            <a:r>
              <a:rPr lang="tr-TR" b="1" dirty="0" err="1"/>
              <a:t>multi-lateral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bilateral</a:t>
            </a:r>
            <a:r>
              <a:rPr lang="tr-TR" b="1" dirty="0"/>
              <a:t> </a:t>
            </a:r>
            <a:r>
              <a:rPr lang="tr-TR" b="1" dirty="0" err="1"/>
              <a:t>approach</a:t>
            </a:r>
            <a:r>
              <a:rPr lang="tr-TR" b="1" dirty="0"/>
              <a:t> is </a:t>
            </a:r>
            <a:r>
              <a:rPr lang="tr-TR" b="1" dirty="0" err="1"/>
              <a:t>also</a:t>
            </a:r>
            <a:r>
              <a:rPr lang="tr-TR" b="1" dirty="0"/>
              <a:t> </a:t>
            </a:r>
            <a:r>
              <a:rPr lang="tr-TR" b="1" dirty="0" err="1"/>
              <a:t>evident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economic</a:t>
            </a:r>
            <a:r>
              <a:rPr lang="tr-TR" b="1" dirty="0"/>
              <a:t> </a:t>
            </a:r>
            <a:r>
              <a:rPr lang="tr-TR" b="1" dirty="0" err="1"/>
              <a:t>realm</a:t>
            </a:r>
            <a:r>
              <a:rPr lang="tr-TR" b="1" dirty="0"/>
              <a:t>, </a:t>
            </a:r>
            <a:r>
              <a:rPr lang="tr-TR" b="1" dirty="0" err="1"/>
              <a:t>where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EU has </a:t>
            </a:r>
            <a:r>
              <a:rPr lang="tr-TR" b="1" dirty="0" err="1"/>
              <a:t>pursued</a:t>
            </a:r>
            <a:r>
              <a:rPr lang="tr-TR" b="1" dirty="0"/>
              <a:t> a </a:t>
            </a:r>
            <a:r>
              <a:rPr lang="tr-TR" b="1" dirty="0" err="1"/>
              <a:t>mixed</a:t>
            </a:r>
            <a:r>
              <a:rPr lang="tr-TR" b="1" dirty="0"/>
              <a:t> </a:t>
            </a:r>
            <a:r>
              <a:rPr lang="tr-TR" b="1" dirty="0" err="1"/>
              <a:t>strategy</a:t>
            </a:r>
            <a:r>
              <a:rPr lang="tr-TR" b="1" dirty="0"/>
              <a:t> on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one</a:t>
            </a:r>
            <a:r>
              <a:rPr lang="tr-TR" b="1" dirty="0"/>
              <a:t> </a:t>
            </a:r>
            <a:r>
              <a:rPr lang="tr-TR" b="1" dirty="0" err="1"/>
              <a:t>hand</a:t>
            </a:r>
            <a:r>
              <a:rPr lang="tr-TR" b="1" dirty="0"/>
              <a:t> </a:t>
            </a:r>
            <a:r>
              <a:rPr lang="tr-TR" b="1" dirty="0" err="1"/>
              <a:t>aiming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create</a:t>
            </a:r>
            <a:r>
              <a:rPr lang="tr-TR" b="1" dirty="0"/>
              <a:t> a </a:t>
            </a:r>
            <a:r>
              <a:rPr lang="tr-TR" b="1" dirty="0" err="1"/>
              <a:t>bi-regional</a:t>
            </a:r>
            <a:r>
              <a:rPr lang="tr-TR" b="1" dirty="0"/>
              <a:t> EU-ASEAN FTA, </a:t>
            </a:r>
            <a:r>
              <a:rPr lang="tr-TR" b="1" dirty="0" err="1"/>
              <a:t>while</a:t>
            </a:r>
            <a:r>
              <a:rPr lang="tr-TR" b="1" dirty="0"/>
              <a:t> on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other</a:t>
            </a:r>
            <a:r>
              <a:rPr lang="tr-TR" b="1" dirty="0"/>
              <a:t> </a:t>
            </a:r>
            <a:r>
              <a:rPr lang="tr-TR" b="1" dirty="0" err="1"/>
              <a:t>opting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bilateral</a:t>
            </a:r>
            <a:r>
              <a:rPr lang="tr-TR" b="1" dirty="0"/>
              <a:t> </a:t>
            </a:r>
            <a:r>
              <a:rPr lang="tr-TR" b="1" dirty="0" err="1"/>
              <a:t>accords</a:t>
            </a:r>
            <a:r>
              <a:rPr lang="tr-TR" b="1" dirty="0"/>
              <a:t> </a:t>
            </a:r>
            <a:r>
              <a:rPr lang="tr-TR" b="1" dirty="0" err="1"/>
              <a:t>with</a:t>
            </a:r>
            <a:r>
              <a:rPr lang="tr-TR" b="1" dirty="0"/>
              <a:t> </a:t>
            </a:r>
            <a:r>
              <a:rPr lang="tr-TR" b="1" dirty="0" err="1"/>
              <a:t>individual</a:t>
            </a:r>
            <a:r>
              <a:rPr lang="tr-TR" b="1" dirty="0"/>
              <a:t> </a:t>
            </a:r>
            <a:r>
              <a:rPr lang="tr-TR" b="1" dirty="0" err="1"/>
              <a:t>Southeast</a:t>
            </a:r>
            <a:r>
              <a:rPr lang="tr-TR" b="1" dirty="0"/>
              <a:t> </a:t>
            </a:r>
            <a:r>
              <a:rPr lang="tr-TR" b="1" dirty="0" err="1"/>
              <a:t>Asian</a:t>
            </a:r>
            <a:r>
              <a:rPr lang="tr-TR" b="1" dirty="0"/>
              <a:t> </a:t>
            </a:r>
            <a:r>
              <a:rPr lang="tr-TR" b="1" dirty="0" err="1"/>
              <a:t>states</a:t>
            </a:r>
            <a:r>
              <a:rPr lang="tr-TR" b="1" dirty="0"/>
              <a:t> </a:t>
            </a:r>
            <a:r>
              <a:rPr lang="tr-TR" b="1" dirty="0" err="1"/>
              <a:t>such</a:t>
            </a:r>
            <a:r>
              <a:rPr lang="tr-TR" b="1" dirty="0"/>
              <a:t> as Singapore </a:t>
            </a:r>
            <a:r>
              <a:rPr lang="tr-TR" b="1" dirty="0" err="1"/>
              <a:t>and</a:t>
            </a:r>
            <a:r>
              <a:rPr lang="tr-TR" b="1" dirty="0"/>
              <a:t> Vietnam.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70402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FB0CD8C-DA8B-1847-9E0E-95E590389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A940EC8-E546-D941-BA5F-7D71C0989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</a:t>
            </a:r>
            <a:r>
              <a:rPr lang="tr-TR" dirty="0" err="1"/>
              <a:t>rule</a:t>
            </a:r>
            <a:r>
              <a:rPr lang="tr-TR" dirty="0"/>
              <a:t> of </a:t>
            </a:r>
            <a:r>
              <a:rPr lang="tr-TR" dirty="0" err="1"/>
              <a:t>law</a:t>
            </a:r>
            <a:r>
              <a:rPr lang="tr-TR" dirty="0"/>
              <a:t> is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 </a:t>
            </a:r>
          </a:p>
          <a:p>
            <a:r>
              <a:rPr lang="tr-TR" dirty="0"/>
              <a:t>EU </a:t>
            </a:r>
            <a:r>
              <a:rPr lang="tr-TR" dirty="0" err="1"/>
              <a:t>strategy</a:t>
            </a:r>
            <a:r>
              <a:rPr lang="tr-TR" dirty="0"/>
              <a:t> has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traditionally</a:t>
            </a:r>
            <a:r>
              <a:rPr lang="tr-TR" dirty="0"/>
              <a:t> </a:t>
            </a:r>
            <a:r>
              <a:rPr lang="tr-TR" dirty="0" err="1"/>
              <a:t>focused</a:t>
            </a:r>
            <a:r>
              <a:rPr lang="tr-TR" dirty="0"/>
              <a:t> on </a:t>
            </a:r>
            <a:r>
              <a:rPr lang="tr-TR" dirty="0" err="1"/>
              <a:t>ideas</a:t>
            </a:r>
            <a:r>
              <a:rPr lang="tr-TR" dirty="0"/>
              <a:t> of </a:t>
            </a:r>
            <a:r>
              <a:rPr lang="tr-TR" dirty="0" err="1"/>
              <a:t>democracy</a:t>
            </a:r>
            <a:r>
              <a:rPr lang="tr-TR" dirty="0"/>
              <a:t>,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 of </a:t>
            </a:r>
            <a:r>
              <a:rPr lang="tr-TR" dirty="0" err="1"/>
              <a:t>fundamental</a:t>
            </a:r>
            <a:r>
              <a:rPr lang="tr-TR" dirty="0"/>
              <a:t> </a:t>
            </a:r>
            <a:r>
              <a:rPr lang="tr-TR" dirty="0" err="1"/>
              <a:t>freedoms</a:t>
            </a:r>
            <a:r>
              <a:rPr lang="tr-TR" dirty="0"/>
              <a:t>. </a:t>
            </a:r>
          </a:p>
          <a:p>
            <a:r>
              <a:rPr lang="tr-TR" dirty="0" err="1"/>
              <a:t>Finally</a:t>
            </a:r>
            <a:r>
              <a:rPr lang="tr-TR" dirty="0"/>
              <a:t>, as </a:t>
            </a:r>
            <a:r>
              <a:rPr lang="tr-TR" dirty="0" err="1"/>
              <a:t>part</a:t>
            </a:r>
            <a:r>
              <a:rPr lang="tr-TR" dirty="0"/>
              <a:t> 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is </a:t>
            </a:r>
            <a:r>
              <a:rPr lang="tr-TR" dirty="0" err="1"/>
              <a:t>promoting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integration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governance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04253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F4DDA11-FE0B-2746-BE5A-9F4EBEBE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3A3299F-1FB2-9A48-800A-4F45ECD78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EU Instruments of </a:t>
            </a:r>
            <a:r>
              <a:rPr lang="tr-TR" b="1" dirty="0" err="1"/>
              <a:t>cooperation</a:t>
            </a:r>
            <a:endParaRPr lang="tr-TR" b="1" dirty="0"/>
          </a:p>
          <a:p>
            <a:r>
              <a:rPr lang="tr-TR" dirty="0" err="1"/>
              <a:t>It</a:t>
            </a:r>
            <a:r>
              <a:rPr lang="tr-TR" dirty="0"/>
              <a:t> is </a:t>
            </a:r>
            <a:r>
              <a:rPr lang="tr-TR" dirty="0" err="1"/>
              <a:t>clear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is </a:t>
            </a:r>
            <a:r>
              <a:rPr lang="tr-TR" dirty="0" err="1"/>
              <a:t>committed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multi-lateral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views</a:t>
            </a:r>
            <a:r>
              <a:rPr lang="tr-TR" dirty="0"/>
              <a:t>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on </a:t>
            </a:r>
            <a:r>
              <a:rPr lang="tr-TR" dirty="0" err="1"/>
              <a:t>issues</a:t>
            </a:r>
            <a:r>
              <a:rPr lang="tr-TR" dirty="0"/>
              <a:t> of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concern</a:t>
            </a:r>
            <a:r>
              <a:rPr lang="tr-TR" dirty="0"/>
              <a:t> as a </a:t>
            </a:r>
            <a:r>
              <a:rPr lang="tr-TR" dirty="0" err="1"/>
              <a:t>pivotal</a:t>
            </a:r>
            <a:r>
              <a:rPr lang="tr-TR" dirty="0"/>
              <a:t> </a:t>
            </a:r>
            <a:r>
              <a:rPr lang="tr-TR" dirty="0" err="1"/>
              <a:t>instrument</a:t>
            </a:r>
            <a:r>
              <a:rPr lang="tr-TR" dirty="0"/>
              <a:t> 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</a:t>
            </a:r>
          </a:p>
          <a:p>
            <a:r>
              <a:rPr lang="tr-TR" dirty="0" err="1"/>
              <a:t>This</a:t>
            </a:r>
            <a:r>
              <a:rPr lang="tr-TR" dirty="0"/>
              <a:t> it has done </a:t>
            </a:r>
            <a:r>
              <a:rPr lang="tr-TR" dirty="0" err="1"/>
              <a:t>especially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institutional</a:t>
            </a:r>
            <a:r>
              <a:rPr lang="tr-TR" dirty="0"/>
              <a:t> </a:t>
            </a:r>
            <a:r>
              <a:rPr lang="tr-TR" dirty="0" err="1"/>
              <a:t>networks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ASEAN, </a:t>
            </a:r>
            <a:r>
              <a:rPr lang="tr-TR" dirty="0" err="1"/>
              <a:t>the</a:t>
            </a:r>
            <a:r>
              <a:rPr lang="tr-TR" dirty="0"/>
              <a:t> ARF, </a:t>
            </a:r>
            <a:r>
              <a:rPr lang="tr-TR" dirty="0" err="1"/>
              <a:t>and</a:t>
            </a:r>
            <a:r>
              <a:rPr lang="tr-TR" dirty="0"/>
              <a:t> ASEM, </a:t>
            </a:r>
            <a:r>
              <a:rPr lang="tr-TR" dirty="0" err="1"/>
              <a:t>promoting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mechanisms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umbrella</a:t>
            </a:r>
            <a:r>
              <a:rPr lang="tr-TR" dirty="0"/>
              <a:t> </a:t>
            </a:r>
            <a:r>
              <a:rPr lang="tr-TR" dirty="0" err="1"/>
              <a:t>organisations</a:t>
            </a:r>
            <a:r>
              <a:rPr lang="tr-TR" dirty="0"/>
              <a:t> –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high-level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on </a:t>
            </a:r>
            <a:r>
              <a:rPr lang="tr-TR" dirty="0" err="1"/>
              <a:t>maritime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on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</a:t>
            </a:r>
            <a:r>
              <a:rPr lang="tr-TR" dirty="0" err="1"/>
              <a:t>specifically</a:t>
            </a:r>
            <a:r>
              <a:rPr lang="tr-TR" dirty="0"/>
              <a:t> </a:t>
            </a:r>
            <a:r>
              <a:rPr lang="tr-TR" dirty="0" err="1"/>
              <a:t>women’s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, </a:t>
            </a:r>
            <a:r>
              <a:rPr lang="tr-TR" dirty="0" err="1"/>
              <a:t>child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safety</a:t>
            </a:r>
            <a:r>
              <a:rPr lang="tr-TR" dirty="0"/>
              <a:t> of </a:t>
            </a:r>
            <a:r>
              <a:rPr lang="tr-TR" dirty="0" err="1"/>
              <a:t>migrant</a:t>
            </a:r>
            <a:r>
              <a:rPr lang="tr-TR" dirty="0"/>
              <a:t> </a:t>
            </a:r>
            <a:r>
              <a:rPr lang="tr-TR" dirty="0" err="1"/>
              <a:t>workers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63409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37AE395-3612-E549-8145-EF1FF075B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63A534-0202-0A44-80C9-C3D290192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furthered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EU-ASEAN </a:t>
            </a:r>
            <a:r>
              <a:rPr lang="tr-TR" dirty="0" err="1"/>
              <a:t>Dialogue</a:t>
            </a:r>
            <a:r>
              <a:rPr lang="tr-TR" dirty="0"/>
              <a:t>, </a:t>
            </a:r>
            <a:r>
              <a:rPr lang="tr-TR" dirty="0" err="1"/>
              <a:t>joint</a:t>
            </a:r>
            <a:r>
              <a:rPr lang="tr-TR" dirty="0"/>
              <a:t> </a:t>
            </a:r>
            <a:r>
              <a:rPr lang="tr-TR" dirty="0" err="1"/>
              <a:t>seminars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EU-ASEAN Business </a:t>
            </a:r>
            <a:r>
              <a:rPr lang="tr-TR" dirty="0" err="1"/>
              <a:t>Summit</a:t>
            </a:r>
            <a:r>
              <a:rPr lang="tr-TR" dirty="0"/>
              <a:t>. Since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collapse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EU-ASEAN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talks</a:t>
            </a:r>
            <a:r>
              <a:rPr lang="tr-TR" dirty="0"/>
              <a:t> in 2009, </a:t>
            </a:r>
            <a:r>
              <a:rPr lang="tr-TR" dirty="0" err="1"/>
              <a:t>primarily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concerns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Myanmar’s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record</a:t>
            </a:r>
            <a:r>
              <a:rPr lang="tr-TR" dirty="0"/>
              <a:t>, </a:t>
            </a:r>
            <a:r>
              <a:rPr lang="tr-TR" dirty="0" err="1"/>
              <a:t>Brussels</a:t>
            </a:r>
            <a:r>
              <a:rPr lang="tr-TR" dirty="0"/>
              <a:t> has </a:t>
            </a:r>
            <a:r>
              <a:rPr lang="tr-TR" dirty="0" err="1"/>
              <a:t>pursued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FTAs</a:t>
            </a:r>
            <a:r>
              <a:rPr lang="tr-TR" dirty="0"/>
              <a:t> </a:t>
            </a:r>
            <a:r>
              <a:rPr lang="tr-TR" dirty="0" err="1"/>
              <a:t>instead</a:t>
            </a:r>
            <a:r>
              <a:rPr lang="tr-TR" dirty="0"/>
              <a:t>. </a:t>
            </a:r>
          </a:p>
          <a:p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concluded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Singapore (2013) </a:t>
            </a:r>
            <a:r>
              <a:rPr lang="tr-TR" dirty="0" err="1"/>
              <a:t>and</a:t>
            </a:r>
            <a:r>
              <a:rPr lang="tr-TR" dirty="0"/>
              <a:t> Vietnam (2015),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Malaysia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Thailand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ongoing</a:t>
            </a:r>
            <a:r>
              <a:rPr lang="tr-TR" dirty="0"/>
              <a:t>. </a:t>
            </a:r>
          </a:p>
          <a:p>
            <a:r>
              <a:rPr lang="tr-TR" dirty="0"/>
              <a:t>The EU is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discussing</a:t>
            </a:r>
            <a:r>
              <a:rPr lang="tr-TR" dirty="0"/>
              <a:t> a </a:t>
            </a:r>
            <a:r>
              <a:rPr lang="tr-TR" dirty="0" err="1"/>
              <a:t>comprehensive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Indo</a:t>
            </a:r>
            <a:r>
              <a:rPr lang="tr-TR" dirty="0"/>
              <a:t>- </a:t>
            </a:r>
            <a:r>
              <a:rPr lang="tr-TR" dirty="0" err="1"/>
              <a:t>nesia</a:t>
            </a:r>
            <a:r>
              <a:rPr lang="tr-TR" dirty="0"/>
              <a:t>. </a:t>
            </a:r>
          </a:p>
          <a:p>
            <a:r>
              <a:rPr lang="tr-TR" dirty="0"/>
              <a:t>The EU is </a:t>
            </a:r>
            <a:r>
              <a:rPr lang="tr-TR" dirty="0" err="1"/>
              <a:t>also</a:t>
            </a:r>
            <a:r>
              <a:rPr lang="tr-TR" dirty="0"/>
              <a:t> an </a:t>
            </a:r>
            <a:r>
              <a:rPr lang="tr-TR" dirty="0" err="1"/>
              <a:t>active</a:t>
            </a:r>
            <a:r>
              <a:rPr lang="tr-TR" dirty="0"/>
              <a:t> </a:t>
            </a:r>
            <a:r>
              <a:rPr lang="tr-TR" dirty="0" err="1"/>
              <a:t>supporter</a:t>
            </a:r>
            <a:r>
              <a:rPr lang="tr-TR" dirty="0"/>
              <a:t> of ASEAN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integration</a:t>
            </a:r>
            <a:r>
              <a:rPr lang="tr-TR" dirty="0"/>
              <a:t>.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, in mid-2016,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launched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Enhanced</a:t>
            </a:r>
            <a:r>
              <a:rPr lang="tr-TR" dirty="0"/>
              <a:t> ASEAN </a:t>
            </a:r>
            <a:r>
              <a:rPr lang="tr-TR" dirty="0" err="1"/>
              <a:t>Regional</a:t>
            </a:r>
            <a:r>
              <a:rPr lang="tr-TR" dirty="0"/>
              <a:t> Integration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(ARISE Plus) </a:t>
            </a:r>
            <a:r>
              <a:rPr lang="tr-TR" dirty="0" err="1"/>
              <a:t>programme</a:t>
            </a:r>
            <a:r>
              <a:rPr lang="tr-TR" dirty="0"/>
              <a:t>,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-ever EU-</a:t>
            </a:r>
            <a:r>
              <a:rPr lang="tr-TR" dirty="0" err="1"/>
              <a:t>funded</a:t>
            </a:r>
            <a:r>
              <a:rPr lang="tr-TR" dirty="0"/>
              <a:t> ASEAN </a:t>
            </a:r>
            <a:r>
              <a:rPr lang="tr-TR" dirty="0" err="1"/>
              <a:t>one</a:t>
            </a:r>
            <a:r>
              <a:rPr lang="tr-TR" dirty="0"/>
              <a:t> – </a:t>
            </a:r>
            <a:r>
              <a:rPr lang="tr-TR" dirty="0" err="1"/>
              <a:t>with</a:t>
            </a:r>
            <a:r>
              <a:rPr lang="tr-TR" dirty="0"/>
              <a:t> it </a:t>
            </a:r>
            <a:r>
              <a:rPr lang="tr-TR" dirty="0" err="1"/>
              <a:t>covering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single</a:t>
            </a:r>
            <a:r>
              <a:rPr lang="tr-TR" dirty="0"/>
              <a:t> market,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facilitation</a:t>
            </a:r>
            <a:r>
              <a:rPr lang="tr-TR" dirty="0"/>
              <a:t>, </a:t>
            </a:r>
            <a:r>
              <a:rPr lang="tr-TR" dirty="0" err="1"/>
              <a:t>reducing</a:t>
            </a:r>
            <a:r>
              <a:rPr lang="tr-TR" dirty="0"/>
              <a:t> </a:t>
            </a:r>
            <a:r>
              <a:rPr lang="tr-TR" dirty="0" err="1"/>
              <a:t>non-tariff</a:t>
            </a:r>
            <a:r>
              <a:rPr lang="tr-TR" dirty="0"/>
              <a:t> </a:t>
            </a:r>
            <a:r>
              <a:rPr lang="tr-TR" dirty="0" err="1"/>
              <a:t>barriers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, </a:t>
            </a:r>
            <a:r>
              <a:rPr lang="tr-TR" dirty="0" err="1"/>
              <a:t>intellectual</a:t>
            </a:r>
            <a:r>
              <a:rPr lang="tr-TR" dirty="0"/>
              <a:t> </a:t>
            </a:r>
            <a:r>
              <a:rPr lang="tr-TR" dirty="0" err="1"/>
              <a:t>property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, </a:t>
            </a:r>
            <a:r>
              <a:rPr lang="tr-TR" dirty="0" err="1"/>
              <a:t>civil</a:t>
            </a:r>
            <a:r>
              <a:rPr lang="tr-TR" dirty="0"/>
              <a:t> </a:t>
            </a:r>
            <a:r>
              <a:rPr lang="tr-TR" dirty="0" err="1"/>
              <a:t>aviation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ASEAN </a:t>
            </a:r>
            <a:r>
              <a:rPr lang="tr-TR" dirty="0" err="1"/>
              <a:t>statistics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45006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C2893A2-C3FA-D841-A0CD-C84AACB5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8742331-F29B-2442-93B1-2F9FA422B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field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specifically</a:t>
            </a:r>
            <a:r>
              <a:rPr lang="tr-TR" dirty="0"/>
              <a:t> </a:t>
            </a:r>
            <a:r>
              <a:rPr lang="tr-TR" dirty="0" err="1"/>
              <a:t>targeted</a:t>
            </a:r>
            <a:r>
              <a:rPr lang="tr-TR" dirty="0"/>
              <a:t> </a:t>
            </a:r>
            <a:r>
              <a:rPr lang="tr-TR" dirty="0" err="1"/>
              <a:t>instruments</a:t>
            </a:r>
            <a:r>
              <a:rPr lang="tr-TR" dirty="0"/>
              <a:t> </a:t>
            </a:r>
            <a:r>
              <a:rPr lang="tr-TR" dirty="0" err="1"/>
              <a:t>designed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tackle</a:t>
            </a:r>
            <a:r>
              <a:rPr lang="tr-TR" dirty="0"/>
              <a:t> NTS </a:t>
            </a:r>
            <a:r>
              <a:rPr lang="tr-TR" dirty="0" err="1"/>
              <a:t>concerns</a:t>
            </a:r>
            <a:r>
              <a:rPr lang="tr-TR" dirty="0"/>
              <a:t>. Since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adoption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Bandar Seri Begawan Plan of Action 2013– 2017,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environment</a:t>
            </a:r>
            <a:r>
              <a:rPr lang="tr-TR" dirty="0"/>
              <a:t>, </a:t>
            </a:r>
            <a:r>
              <a:rPr lang="tr-TR" dirty="0" err="1"/>
              <a:t>disaster</a:t>
            </a:r>
            <a:r>
              <a:rPr lang="tr-TR" dirty="0"/>
              <a:t> </a:t>
            </a:r>
            <a:r>
              <a:rPr lang="tr-TR" dirty="0" err="1"/>
              <a:t>management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maritime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become</a:t>
            </a:r>
            <a:r>
              <a:rPr lang="tr-TR" dirty="0"/>
              <a:t> </a:t>
            </a:r>
            <a:r>
              <a:rPr lang="tr-TR" dirty="0" err="1"/>
              <a:t>vital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 of </a:t>
            </a:r>
            <a:r>
              <a:rPr lang="tr-TR" dirty="0" err="1"/>
              <a:t>cooperation</a:t>
            </a:r>
            <a:r>
              <a:rPr lang="tr-TR" dirty="0"/>
              <a:t>. </a:t>
            </a:r>
          </a:p>
          <a:p>
            <a:r>
              <a:rPr lang="tr-TR" dirty="0"/>
              <a:t>In </a:t>
            </a:r>
            <a:r>
              <a:rPr lang="tr-TR" dirty="0" err="1"/>
              <a:t>terms</a:t>
            </a:r>
            <a:r>
              <a:rPr lang="tr-TR" dirty="0"/>
              <a:t> of </a:t>
            </a:r>
            <a:r>
              <a:rPr lang="tr-TR" dirty="0" err="1"/>
              <a:t>development</a:t>
            </a:r>
            <a:r>
              <a:rPr lang="tr-TR" dirty="0"/>
              <a:t> </a:t>
            </a:r>
            <a:r>
              <a:rPr lang="tr-TR" dirty="0" err="1"/>
              <a:t>co-operation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provider</a:t>
            </a:r>
            <a:r>
              <a:rPr lang="tr-TR" dirty="0"/>
              <a:t> of </a:t>
            </a:r>
            <a:r>
              <a:rPr lang="tr-TR" dirty="0" err="1"/>
              <a:t>aid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biggest</a:t>
            </a:r>
            <a:r>
              <a:rPr lang="tr-TR" dirty="0"/>
              <a:t> </a:t>
            </a:r>
            <a:r>
              <a:rPr lang="tr-TR" dirty="0" err="1"/>
              <a:t>donor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Secretariat</a:t>
            </a:r>
            <a:r>
              <a:rPr lang="tr-TR" dirty="0"/>
              <a:t>. </a:t>
            </a:r>
            <a:r>
              <a:rPr lang="tr-TR" dirty="0" err="1"/>
              <a:t>Between</a:t>
            </a:r>
            <a:r>
              <a:rPr lang="tr-TR" dirty="0"/>
              <a:t> 1996 </a:t>
            </a:r>
            <a:r>
              <a:rPr lang="tr-TR" dirty="0" err="1"/>
              <a:t>and</a:t>
            </a:r>
            <a:r>
              <a:rPr lang="tr-TR" dirty="0"/>
              <a:t> 2013,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provided</a:t>
            </a:r>
            <a:r>
              <a:rPr lang="tr-TR" dirty="0"/>
              <a:t> ASEAN </a:t>
            </a:r>
            <a:r>
              <a:rPr lang="tr-TR" dirty="0" err="1"/>
              <a:t>nations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almost</a:t>
            </a:r>
            <a:r>
              <a:rPr lang="tr-TR" dirty="0"/>
              <a:t> EUR 200 </a:t>
            </a:r>
            <a:r>
              <a:rPr lang="tr-TR" dirty="0" err="1"/>
              <a:t>million</a:t>
            </a:r>
            <a:r>
              <a:rPr lang="tr-TR" dirty="0"/>
              <a:t> as </a:t>
            </a:r>
            <a:r>
              <a:rPr lang="tr-TR" dirty="0" err="1"/>
              <a:t>part</a:t>
            </a:r>
            <a:r>
              <a:rPr lang="tr-TR" dirty="0"/>
              <a:t> 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</a:t>
            </a:r>
            <a:r>
              <a:rPr lang="tr-TR" dirty="0" err="1"/>
              <a:t>assistance</a:t>
            </a:r>
            <a:r>
              <a:rPr lang="tr-TR" dirty="0"/>
              <a:t> </a:t>
            </a:r>
            <a:r>
              <a:rPr lang="tr-TR" dirty="0" err="1"/>
              <a:t>programme</a:t>
            </a:r>
            <a:r>
              <a:rPr lang="tr-TR" dirty="0"/>
              <a:t>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7029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BF7D234-A4A7-8148-9110-53A2C6C64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2CDC31-6CED-9A40-AE8F-431AF986D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ASEAN </a:t>
            </a:r>
            <a:r>
              <a:rPr lang="tr-TR" dirty="0" err="1"/>
              <a:t>emerged</a:t>
            </a:r>
            <a:r>
              <a:rPr lang="tr-TR" dirty="0"/>
              <a:t> in 1967 in a post-</a:t>
            </a:r>
            <a:r>
              <a:rPr lang="tr-TR" dirty="0" err="1"/>
              <a:t>colonial</a:t>
            </a:r>
            <a:r>
              <a:rPr lang="tr-TR" dirty="0"/>
              <a:t> and </a:t>
            </a:r>
            <a:r>
              <a:rPr lang="tr-TR" dirty="0" err="1"/>
              <a:t>Cold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</a:t>
            </a:r>
            <a:r>
              <a:rPr lang="tr-TR" dirty="0" err="1"/>
              <a:t>context</a:t>
            </a:r>
            <a:r>
              <a:rPr lang="tr-TR" dirty="0"/>
              <a:t> and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designed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cement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sovereignty</a:t>
            </a:r>
            <a:r>
              <a:rPr lang="tr-TR" dirty="0"/>
              <a:t> 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member-states.The</a:t>
            </a:r>
            <a:r>
              <a:rPr lang="tr-TR" dirty="0"/>
              <a:t> EC </a:t>
            </a:r>
            <a:r>
              <a:rPr lang="tr-TR" dirty="0" err="1"/>
              <a:t>became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partner of ASEAN as </a:t>
            </a:r>
            <a:r>
              <a:rPr lang="tr-TR" dirty="0" err="1"/>
              <a:t>early</a:t>
            </a:r>
            <a:r>
              <a:rPr lang="tr-TR" dirty="0"/>
              <a:t> as 1972. </a:t>
            </a:r>
          </a:p>
          <a:p>
            <a:r>
              <a:rPr lang="tr-TR" dirty="0"/>
              <a:t>The </a:t>
            </a:r>
            <a:r>
              <a:rPr lang="tr-TR" dirty="0" err="1"/>
              <a:t>relationship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formalised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ASEAN-EC </a:t>
            </a:r>
            <a:r>
              <a:rPr lang="tr-TR" dirty="0" err="1"/>
              <a:t>Ministerial</a:t>
            </a:r>
            <a:r>
              <a:rPr lang="tr-TR" dirty="0"/>
              <a:t> Meeting (AEMM) in 1978 and </a:t>
            </a:r>
            <a:r>
              <a:rPr lang="tr-TR" dirty="0" err="1"/>
              <a:t>the</a:t>
            </a:r>
            <a:r>
              <a:rPr lang="tr-TR" dirty="0"/>
              <a:t> ASEAN-EC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in Kuala Lumpur of 1980 (ASEAN 1980). </a:t>
            </a:r>
          </a:p>
          <a:p>
            <a:r>
              <a:rPr lang="tr-TR" dirty="0" err="1"/>
              <a:t>Initially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relationship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primarily</a:t>
            </a:r>
            <a:r>
              <a:rPr lang="tr-TR" dirty="0"/>
              <a:t> </a:t>
            </a:r>
            <a:r>
              <a:rPr lang="tr-TR" dirty="0" err="1"/>
              <a:t>driven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imperatives</a:t>
            </a:r>
            <a:r>
              <a:rPr lang="tr-TR" dirty="0"/>
              <a:t>.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1990s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relationship</a:t>
            </a:r>
            <a:r>
              <a:rPr lang="tr-TR" dirty="0"/>
              <a:t> </a:t>
            </a:r>
            <a:r>
              <a:rPr lang="tr-TR" dirty="0" err="1"/>
              <a:t>intensified</a:t>
            </a:r>
            <a:r>
              <a:rPr lang="tr-TR" dirty="0"/>
              <a:t> and </a:t>
            </a:r>
            <a:r>
              <a:rPr lang="tr-TR" dirty="0" err="1"/>
              <a:t>acquired</a:t>
            </a:r>
            <a:r>
              <a:rPr lang="tr-TR" dirty="0"/>
              <a:t> a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dimension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125153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15E53AA-693B-1447-9110-75A54FAB1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8C8BB1-3B63-4440-A2A6-8FD8247B1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Maastricht </a:t>
            </a:r>
            <a:r>
              <a:rPr lang="tr-TR" dirty="0" err="1"/>
              <a:t>Treaty</a:t>
            </a:r>
            <a:r>
              <a:rPr lang="tr-TR" dirty="0"/>
              <a:t> </a:t>
            </a:r>
            <a:r>
              <a:rPr lang="tr-TR" dirty="0" err="1"/>
              <a:t>transformed</a:t>
            </a:r>
            <a:r>
              <a:rPr lang="tr-TR" dirty="0"/>
              <a:t> European </a:t>
            </a:r>
            <a:r>
              <a:rPr lang="tr-TR" dirty="0" err="1"/>
              <a:t>integration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creating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EU, </a:t>
            </a:r>
            <a:r>
              <a:rPr lang="tr-TR" dirty="0" err="1"/>
              <a:t>enhancing</a:t>
            </a:r>
            <a:r>
              <a:rPr lang="tr-TR" dirty="0"/>
              <a:t> </a:t>
            </a:r>
            <a:r>
              <a:rPr lang="tr-TR" dirty="0" err="1"/>
              <a:t>institutional</a:t>
            </a:r>
            <a:r>
              <a:rPr lang="tr-TR" dirty="0"/>
              <a:t> </a:t>
            </a:r>
            <a:r>
              <a:rPr lang="tr-TR" dirty="0" err="1"/>
              <a:t>cohesion</a:t>
            </a:r>
            <a:r>
              <a:rPr lang="tr-TR" dirty="0"/>
              <a:t>, </a:t>
            </a:r>
            <a:r>
              <a:rPr lang="tr-TR" dirty="0" err="1"/>
              <a:t>adding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paving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enlargement</a:t>
            </a:r>
            <a:r>
              <a:rPr lang="tr-TR" dirty="0"/>
              <a:t>. </a:t>
            </a:r>
            <a:r>
              <a:rPr lang="tr-TR" dirty="0" err="1"/>
              <a:t>Meanwhile</a:t>
            </a:r>
            <a:r>
              <a:rPr lang="tr-TR" dirty="0"/>
              <a:t>,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had </a:t>
            </a:r>
            <a:r>
              <a:rPr lang="tr-TR" dirty="0" err="1"/>
              <a:t>emerged</a:t>
            </a:r>
            <a:r>
              <a:rPr lang="tr-TR" dirty="0"/>
              <a:t> as a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eco</a:t>
            </a:r>
            <a:r>
              <a:rPr lang="tr-TR" dirty="0"/>
              <a:t>- </a:t>
            </a:r>
            <a:r>
              <a:rPr lang="tr-TR" dirty="0" err="1"/>
              <a:t>nomic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reckoned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. </a:t>
            </a:r>
          </a:p>
          <a:p>
            <a:r>
              <a:rPr lang="tr-TR" dirty="0"/>
              <a:t>ASEAN </a:t>
            </a:r>
            <a:r>
              <a:rPr lang="tr-TR" dirty="0" err="1"/>
              <a:t>economies</a:t>
            </a:r>
            <a:r>
              <a:rPr lang="tr-TR" dirty="0"/>
              <a:t> </a:t>
            </a:r>
            <a:r>
              <a:rPr lang="tr-TR" dirty="0" err="1"/>
              <a:t>experienced</a:t>
            </a:r>
            <a:r>
              <a:rPr lang="tr-TR" dirty="0"/>
              <a:t> a </a:t>
            </a:r>
            <a:r>
              <a:rPr lang="tr-TR" dirty="0" err="1"/>
              <a:t>period</a:t>
            </a:r>
            <a:r>
              <a:rPr lang="tr-TR" dirty="0"/>
              <a:t> of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sustained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1987 </a:t>
            </a:r>
            <a:r>
              <a:rPr lang="tr-TR" dirty="0" err="1"/>
              <a:t>and</a:t>
            </a:r>
            <a:r>
              <a:rPr lang="tr-TR" dirty="0"/>
              <a:t> 1997, </a:t>
            </a:r>
            <a:r>
              <a:rPr lang="tr-TR" dirty="0" err="1"/>
              <a:t>averaging</a:t>
            </a:r>
            <a:r>
              <a:rPr lang="tr-TR" dirty="0"/>
              <a:t> a GDP </a:t>
            </a:r>
            <a:r>
              <a:rPr lang="tr-TR" dirty="0" err="1"/>
              <a:t>growth</a:t>
            </a:r>
            <a:r>
              <a:rPr lang="tr-TR" dirty="0"/>
              <a:t> of 7.4%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year</a:t>
            </a:r>
            <a:r>
              <a:rPr lang="tr-TR" dirty="0"/>
              <a:t>.</a:t>
            </a:r>
          </a:p>
          <a:p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moves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closer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integration</a:t>
            </a:r>
            <a:r>
              <a:rPr lang="tr-TR" dirty="0"/>
              <a:t> as </a:t>
            </a:r>
            <a:r>
              <a:rPr lang="tr-TR" dirty="0" err="1"/>
              <a:t>evidenced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AFTA </a:t>
            </a:r>
            <a:r>
              <a:rPr lang="tr-TR" dirty="0" err="1"/>
              <a:t>proposal</a:t>
            </a:r>
            <a:r>
              <a:rPr lang="tr-TR" dirty="0"/>
              <a:t> (ASEAN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). </a:t>
            </a:r>
            <a:r>
              <a:rPr lang="tr-TR" dirty="0" err="1"/>
              <a:t>Reacting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realities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called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ASEAN (European </a:t>
            </a:r>
            <a:r>
              <a:rPr lang="tr-TR" dirty="0" err="1"/>
              <a:t>Commission</a:t>
            </a:r>
            <a:r>
              <a:rPr lang="tr-TR" dirty="0"/>
              <a:t> 1996a).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1997/1998 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financial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 </a:t>
            </a:r>
            <a:r>
              <a:rPr lang="tr-TR" dirty="0" err="1"/>
              <a:t>undermined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attractiveness</a:t>
            </a:r>
            <a:r>
              <a:rPr lang="tr-TR" dirty="0"/>
              <a:t> of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41544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00C4AB7-C8D1-1A49-AD87-2A140E76C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2FC5FA-1BF9-CE40-9C1F-7A6031136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Recent</a:t>
            </a:r>
            <a:r>
              <a:rPr lang="tr-TR" dirty="0"/>
              <a:t> </a:t>
            </a:r>
            <a:r>
              <a:rPr lang="tr-TR" dirty="0" err="1"/>
              <a:t>years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witnessed</a:t>
            </a:r>
            <a:r>
              <a:rPr lang="tr-TR" dirty="0"/>
              <a:t> a </a:t>
            </a:r>
            <a:r>
              <a:rPr lang="tr-TR" dirty="0" err="1"/>
              <a:t>quantitative</a:t>
            </a:r>
            <a:r>
              <a:rPr lang="tr-TR" dirty="0"/>
              <a:t> </a:t>
            </a:r>
            <a:r>
              <a:rPr lang="tr-TR" dirty="0" err="1"/>
              <a:t>increase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of ASEAN-EU </a:t>
            </a:r>
            <a:r>
              <a:rPr lang="tr-TR" dirty="0" err="1"/>
              <a:t>meetings</a:t>
            </a:r>
            <a:r>
              <a:rPr lang="tr-TR" dirty="0"/>
              <a:t>, </a:t>
            </a:r>
            <a:r>
              <a:rPr lang="tr-TR" dirty="0" err="1"/>
              <a:t>summits</a:t>
            </a:r>
            <a:r>
              <a:rPr lang="tr-TR" dirty="0"/>
              <a:t> and </a:t>
            </a:r>
            <a:r>
              <a:rPr lang="tr-TR" dirty="0" err="1"/>
              <a:t>declarations</a:t>
            </a:r>
            <a:r>
              <a:rPr lang="tr-TR" dirty="0"/>
              <a:t>. Since 2007, </a:t>
            </a:r>
            <a:r>
              <a:rPr lang="tr-TR" dirty="0" err="1"/>
              <a:t>several</a:t>
            </a:r>
            <a:r>
              <a:rPr lang="tr-TR" dirty="0"/>
              <a:t> </a:t>
            </a:r>
            <a:r>
              <a:rPr lang="tr-TR" dirty="0" err="1"/>
              <a:t>summits</a:t>
            </a:r>
            <a:r>
              <a:rPr lang="tr-TR" dirty="0"/>
              <a:t>, </a:t>
            </a:r>
            <a:r>
              <a:rPr lang="tr-TR" dirty="0" err="1"/>
              <a:t>meetings</a:t>
            </a:r>
            <a:r>
              <a:rPr lang="tr-TR" dirty="0"/>
              <a:t> and </a:t>
            </a:r>
            <a:r>
              <a:rPr lang="tr-TR" dirty="0" err="1"/>
              <a:t>action</a:t>
            </a:r>
            <a:r>
              <a:rPr lang="tr-TR" dirty="0"/>
              <a:t> </a:t>
            </a:r>
            <a:r>
              <a:rPr lang="tr-TR" dirty="0" err="1"/>
              <a:t>plans</a:t>
            </a:r>
            <a:r>
              <a:rPr lang="tr-TR" dirty="0"/>
              <a:t> </a:t>
            </a:r>
            <a:r>
              <a:rPr lang="tr-TR" dirty="0" err="1"/>
              <a:t>declared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mutual</a:t>
            </a:r>
            <a:r>
              <a:rPr lang="tr-TR" dirty="0"/>
              <a:t> </a:t>
            </a:r>
            <a:r>
              <a:rPr lang="tr-TR" dirty="0" err="1"/>
              <a:t>desire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renew</a:t>
            </a:r>
            <a:r>
              <a:rPr lang="tr-TR" dirty="0"/>
              <a:t> and </a:t>
            </a:r>
            <a:r>
              <a:rPr lang="tr-TR" dirty="0" err="1"/>
              <a:t>strengthen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ASEAN-EU </a:t>
            </a:r>
            <a:r>
              <a:rPr lang="tr-TR" dirty="0" err="1"/>
              <a:t>dialogue</a:t>
            </a:r>
            <a:r>
              <a:rPr lang="tr-TR" dirty="0"/>
              <a:t>, </a:t>
            </a:r>
            <a:r>
              <a:rPr lang="tr-TR" dirty="0" err="1"/>
              <a:t>building</a:t>
            </a:r>
            <a:r>
              <a:rPr lang="tr-TR" dirty="0"/>
              <a:t> </a:t>
            </a:r>
            <a:r>
              <a:rPr lang="tr-TR" dirty="0" err="1"/>
              <a:t>solid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organisations</a:t>
            </a:r>
            <a:r>
              <a:rPr lang="tr-TR" dirty="0"/>
              <a:t>, </a:t>
            </a:r>
            <a:r>
              <a:rPr lang="tr-TR" dirty="0" err="1"/>
              <a:t>moving</a:t>
            </a:r>
            <a:r>
              <a:rPr lang="tr-TR" dirty="0"/>
              <a:t> </a:t>
            </a:r>
            <a:r>
              <a:rPr lang="tr-TR" dirty="0" err="1"/>
              <a:t>beyond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collaborate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on </a:t>
            </a:r>
            <a:r>
              <a:rPr lang="tr-TR" dirty="0" err="1"/>
              <a:t>political-security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socio-cultural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 (</a:t>
            </a:r>
            <a:r>
              <a:rPr lang="tr-TR" dirty="0" err="1"/>
              <a:t>Khandekar</a:t>
            </a:r>
            <a:r>
              <a:rPr lang="tr-TR" dirty="0"/>
              <a:t> 2014, 7).</a:t>
            </a:r>
          </a:p>
          <a:p>
            <a:r>
              <a:rPr lang="tr-TR" dirty="0"/>
              <a:t>The EU </a:t>
            </a:r>
            <a:r>
              <a:rPr lang="tr-TR" dirty="0" err="1"/>
              <a:t>signed</a:t>
            </a:r>
            <a:r>
              <a:rPr lang="tr-TR" dirty="0"/>
              <a:t>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Treaty</a:t>
            </a:r>
            <a:r>
              <a:rPr lang="tr-TR" dirty="0"/>
              <a:t> of </a:t>
            </a:r>
            <a:r>
              <a:rPr lang="tr-TR" dirty="0" err="1"/>
              <a:t>Amity</a:t>
            </a:r>
            <a:r>
              <a:rPr lang="tr-TR" dirty="0"/>
              <a:t> and </a:t>
            </a:r>
            <a:r>
              <a:rPr lang="tr-TR" dirty="0" err="1"/>
              <a:t>Cooperation</a:t>
            </a:r>
            <a:r>
              <a:rPr lang="tr-TR" dirty="0"/>
              <a:t> (TAC). In </a:t>
            </a:r>
            <a:r>
              <a:rPr lang="tr-TR" dirty="0" err="1"/>
              <a:t>part</a:t>
            </a:r>
            <a:r>
              <a:rPr lang="tr-TR" dirty="0"/>
              <a:t>, </a:t>
            </a:r>
            <a:r>
              <a:rPr lang="tr-TR" dirty="0" err="1"/>
              <a:t>this</a:t>
            </a:r>
            <a:r>
              <a:rPr lang="tr-TR" dirty="0"/>
              <a:t> is a </a:t>
            </a:r>
            <a:r>
              <a:rPr lang="tr-TR" dirty="0" err="1"/>
              <a:t>reflection</a:t>
            </a:r>
            <a:r>
              <a:rPr lang="tr-TR" dirty="0"/>
              <a:t> of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Asia’s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recovery</a:t>
            </a:r>
            <a:r>
              <a:rPr lang="tr-TR" dirty="0"/>
              <a:t> but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ASEAN’s</a:t>
            </a:r>
            <a:r>
              <a:rPr lang="tr-TR" dirty="0"/>
              <a:t> post-</a:t>
            </a:r>
            <a:r>
              <a:rPr lang="tr-TR" dirty="0" err="1"/>
              <a:t>crisis</a:t>
            </a:r>
            <a:r>
              <a:rPr lang="tr-TR" dirty="0"/>
              <a:t> </a:t>
            </a:r>
            <a:r>
              <a:rPr lang="tr-TR" dirty="0" err="1"/>
              <a:t>institutional</a:t>
            </a:r>
            <a:r>
              <a:rPr lang="tr-TR" dirty="0"/>
              <a:t> </a:t>
            </a:r>
            <a:r>
              <a:rPr lang="tr-TR" dirty="0" err="1"/>
              <a:t>reforms</a:t>
            </a:r>
            <a:r>
              <a:rPr lang="tr-TR" dirty="0"/>
              <a:t> and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enhanced</a:t>
            </a:r>
            <a:r>
              <a:rPr lang="tr-TR" dirty="0"/>
              <a:t> </a:t>
            </a:r>
            <a:r>
              <a:rPr lang="tr-TR" dirty="0" err="1"/>
              <a:t>actorness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90450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D991455-1A92-6648-9507-D49868F0B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A7BBFD-4E40-464D-BFCA-B620CAD57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early</a:t>
            </a:r>
            <a:r>
              <a:rPr lang="tr-TR" dirty="0"/>
              <a:t> on, </a:t>
            </a:r>
            <a:r>
              <a:rPr lang="tr-TR" dirty="0" err="1"/>
              <a:t>the</a:t>
            </a:r>
            <a:r>
              <a:rPr lang="tr-TR" dirty="0"/>
              <a:t> ASEAN-EC/EU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generated</a:t>
            </a:r>
            <a:r>
              <a:rPr lang="tr-TR" dirty="0"/>
              <a:t> a platform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mutual</a:t>
            </a:r>
            <a:r>
              <a:rPr lang="tr-TR" dirty="0"/>
              <a:t> </a:t>
            </a:r>
            <a:r>
              <a:rPr lang="tr-TR" dirty="0" err="1"/>
              <a:t>recognition</a:t>
            </a:r>
            <a:r>
              <a:rPr lang="tr-TR" dirty="0"/>
              <a:t>, presence and </a:t>
            </a:r>
            <a:r>
              <a:rPr lang="tr-TR" dirty="0" err="1"/>
              <a:t>interaction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organisations</a:t>
            </a:r>
            <a:r>
              <a:rPr lang="tr-TR" dirty="0"/>
              <a:t> – </a:t>
            </a:r>
            <a:r>
              <a:rPr lang="tr-TR" dirty="0" err="1"/>
              <a:t>the</a:t>
            </a:r>
            <a:r>
              <a:rPr lang="tr-TR" dirty="0"/>
              <a:t> 1980 Kuala Lumpur </a:t>
            </a:r>
            <a:r>
              <a:rPr lang="tr-TR" dirty="0" err="1"/>
              <a:t>agree</a:t>
            </a:r>
            <a:r>
              <a:rPr lang="tr-TR" dirty="0"/>
              <a:t>- </a:t>
            </a:r>
            <a:r>
              <a:rPr lang="tr-TR" dirty="0" err="1"/>
              <a:t>ment</a:t>
            </a:r>
            <a:r>
              <a:rPr lang="tr-TR" dirty="0"/>
              <a:t> </a:t>
            </a:r>
            <a:r>
              <a:rPr lang="tr-TR" dirty="0" err="1"/>
              <a:t>specifically</a:t>
            </a:r>
            <a:r>
              <a:rPr lang="tr-TR" dirty="0"/>
              <a:t> </a:t>
            </a:r>
            <a:r>
              <a:rPr lang="tr-TR" dirty="0" err="1"/>
              <a:t>refers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ASEAN as a ‘</a:t>
            </a:r>
            <a:r>
              <a:rPr lang="tr-TR" dirty="0" err="1"/>
              <a:t>viable</a:t>
            </a:r>
            <a:r>
              <a:rPr lang="tr-TR" dirty="0"/>
              <a:t> and </a:t>
            </a:r>
            <a:r>
              <a:rPr lang="tr-TR" dirty="0" err="1"/>
              <a:t>cohesive</a:t>
            </a:r>
            <a:r>
              <a:rPr lang="tr-TR" dirty="0"/>
              <a:t> </a:t>
            </a:r>
            <a:r>
              <a:rPr lang="tr-TR" dirty="0" err="1"/>
              <a:t>grouping</a:t>
            </a:r>
            <a:r>
              <a:rPr lang="tr-TR" dirty="0"/>
              <a:t>’ (ASEAN 1980). </a:t>
            </a:r>
          </a:p>
          <a:p>
            <a:r>
              <a:rPr lang="tr-TR" dirty="0" err="1"/>
              <a:t>Conversely</a:t>
            </a:r>
            <a:r>
              <a:rPr lang="tr-TR" dirty="0"/>
              <a:t>,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ASEAN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supported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nascent</a:t>
            </a:r>
            <a:r>
              <a:rPr lang="tr-TR" dirty="0"/>
              <a:t> European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(EPC) </a:t>
            </a:r>
            <a:r>
              <a:rPr lang="tr-TR" dirty="0" err="1"/>
              <a:t>providing</a:t>
            </a:r>
            <a:r>
              <a:rPr lang="tr-TR" dirty="0"/>
              <a:t> an </a:t>
            </a:r>
            <a:r>
              <a:rPr lang="tr-TR" dirty="0" err="1"/>
              <a:t>opportunity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EC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recognised</a:t>
            </a:r>
            <a:r>
              <a:rPr lang="tr-TR" dirty="0"/>
              <a:t> as an </a:t>
            </a:r>
            <a:r>
              <a:rPr lang="tr-TR" dirty="0" err="1"/>
              <a:t>actor</a:t>
            </a:r>
            <a:r>
              <a:rPr lang="tr-TR" dirty="0"/>
              <a:t> in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own</a:t>
            </a:r>
            <a:r>
              <a:rPr lang="tr-TR" dirty="0"/>
              <a:t> </a:t>
            </a:r>
            <a:r>
              <a:rPr lang="tr-TR" dirty="0" err="1"/>
              <a:t>right</a:t>
            </a:r>
            <a:r>
              <a:rPr lang="tr-TR" dirty="0"/>
              <a:t> (</a:t>
            </a:r>
            <a:r>
              <a:rPr lang="tr-TR" dirty="0" err="1"/>
              <a:t>Regelsberger</a:t>
            </a:r>
            <a:r>
              <a:rPr lang="tr-TR" dirty="0"/>
              <a:t> 1990, 11). The ASEAN </a:t>
            </a:r>
            <a:r>
              <a:rPr lang="tr-TR" dirty="0" err="1"/>
              <a:t>grouping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identified</a:t>
            </a:r>
            <a:r>
              <a:rPr lang="tr-TR" dirty="0"/>
              <a:t> as a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and </a:t>
            </a:r>
            <a:r>
              <a:rPr lang="tr-TR" dirty="0" err="1"/>
              <a:t>political</a:t>
            </a:r>
            <a:r>
              <a:rPr lang="tr-TR" dirty="0"/>
              <a:t> partner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(European </a:t>
            </a:r>
            <a:r>
              <a:rPr lang="tr-TR" dirty="0" err="1"/>
              <a:t>Commission</a:t>
            </a:r>
            <a:r>
              <a:rPr lang="tr-TR" dirty="0"/>
              <a:t> 2001, 21).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worked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ways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helped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enhance</a:t>
            </a:r>
            <a:r>
              <a:rPr lang="tr-TR" dirty="0"/>
              <a:t> EU </a:t>
            </a:r>
            <a:r>
              <a:rPr lang="tr-TR" dirty="0" err="1"/>
              <a:t>visibility</a:t>
            </a:r>
            <a:r>
              <a:rPr lang="tr-TR" dirty="0"/>
              <a:t>, </a:t>
            </a:r>
            <a:r>
              <a:rPr lang="tr-TR" dirty="0" err="1"/>
              <a:t>recognition</a:t>
            </a:r>
            <a:r>
              <a:rPr lang="tr-TR" dirty="0"/>
              <a:t> and presence in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 and </a:t>
            </a:r>
            <a:r>
              <a:rPr lang="tr-TR" dirty="0" err="1"/>
              <a:t>beyond</a:t>
            </a:r>
            <a:r>
              <a:rPr lang="tr-TR" dirty="0"/>
              <a:t> (European </a:t>
            </a:r>
            <a:r>
              <a:rPr lang="tr-TR" dirty="0" err="1"/>
              <a:t>Commission</a:t>
            </a:r>
            <a:r>
              <a:rPr lang="tr-TR" dirty="0"/>
              <a:t> 2003).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64335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6B6E7C7-4D3B-F646-A444-9A26BA90F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F8601A-BE38-9E49-B77D-FF21977E4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The EC/EU has </a:t>
            </a:r>
            <a:r>
              <a:rPr lang="tr-TR" dirty="0" err="1"/>
              <a:t>directly</a:t>
            </a:r>
            <a:r>
              <a:rPr lang="tr-TR" dirty="0"/>
              <a:t> and </a:t>
            </a:r>
            <a:r>
              <a:rPr lang="tr-TR" dirty="0" err="1"/>
              <a:t>indirectly</a:t>
            </a:r>
            <a:r>
              <a:rPr lang="tr-TR" dirty="0"/>
              <a:t> </a:t>
            </a:r>
            <a:r>
              <a:rPr lang="tr-TR" dirty="0" err="1"/>
              <a:t>impacted</a:t>
            </a:r>
            <a:r>
              <a:rPr lang="tr-TR" dirty="0"/>
              <a:t> on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institutional</a:t>
            </a:r>
            <a:r>
              <a:rPr lang="tr-TR" dirty="0"/>
              <a:t> </a:t>
            </a:r>
            <a:r>
              <a:rPr lang="tr-TR" dirty="0" err="1"/>
              <a:t>structure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offering</a:t>
            </a:r>
            <a:r>
              <a:rPr lang="tr-TR" dirty="0"/>
              <a:t> </a:t>
            </a:r>
            <a:r>
              <a:rPr lang="tr-TR" dirty="0" err="1"/>
              <a:t>declaratory</a:t>
            </a:r>
            <a:r>
              <a:rPr lang="tr-TR" dirty="0"/>
              <a:t> and </a:t>
            </a:r>
            <a:r>
              <a:rPr lang="tr-TR" dirty="0" err="1"/>
              <a:t>material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capacity-building</a:t>
            </a:r>
            <a:r>
              <a:rPr lang="tr-TR" dirty="0"/>
              <a:t> </a:t>
            </a:r>
            <a:r>
              <a:rPr lang="tr-TR" dirty="0" err="1"/>
              <a:t>measures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Institutional</a:t>
            </a:r>
            <a:r>
              <a:rPr lang="tr-TR" dirty="0"/>
              <a:t> Development </a:t>
            </a:r>
            <a:r>
              <a:rPr lang="tr-TR" dirty="0" err="1"/>
              <a:t>Programme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Secretariat</a:t>
            </a:r>
            <a:r>
              <a:rPr lang="tr-TR" dirty="0"/>
              <a:t> (IDPAS),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Programme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Integration </a:t>
            </a:r>
            <a:r>
              <a:rPr lang="tr-TR" dirty="0" err="1"/>
              <a:t>Support</a:t>
            </a:r>
            <a:r>
              <a:rPr lang="tr-TR" dirty="0"/>
              <a:t> (APRIS and APRIS II)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current</a:t>
            </a:r>
            <a:r>
              <a:rPr lang="tr-TR" dirty="0"/>
              <a:t> ASEAN </a:t>
            </a:r>
            <a:r>
              <a:rPr lang="tr-TR" dirty="0" err="1"/>
              <a:t>Regional</a:t>
            </a:r>
            <a:r>
              <a:rPr lang="tr-TR" dirty="0"/>
              <a:t> Integration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(ARISE).</a:t>
            </a:r>
          </a:p>
          <a:p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indirectly</a:t>
            </a:r>
            <a:r>
              <a:rPr lang="tr-TR" dirty="0"/>
              <a:t>, European </a:t>
            </a:r>
            <a:r>
              <a:rPr lang="tr-TR" dirty="0" err="1"/>
              <a:t>integration</a:t>
            </a:r>
            <a:r>
              <a:rPr lang="tr-TR" dirty="0"/>
              <a:t> </a:t>
            </a:r>
            <a:r>
              <a:rPr lang="tr-TR" dirty="0" err="1"/>
              <a:t>functioned</a:t>
            </a:r>
            <a:r>
              <a:rPr lang="tr-TR" dirty="0"/>
              <a:t> as a model.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financial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 </a:t>
            </a:r>
            <a:r>
              <a:rPr lang="tr-TR" dirty="0" err="1"/>
              <a:t>raised</a:t>
            </a:r>
            <a:r>
              <a:rPr lang="tr-TR" dirty="0"/>
              <a:t> </a:t>
            </a:r>
            <a:r>
              <a:rPr lang="tr-TR" dirty="0" err="1"/>
              <a:t>questions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credibility</a:t>
            </a:r>
            <a:r>
              <a:rPr lang="tr-TR" dirty="0"/>
              <a:t>, ASEAN </a:t>
            </a:r>
            <a:r>
              <a:rPr lang="tr-TR" dirty="0" err="1"/>
              <a:t>responded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Chiang</a:t>
            </a:r>
            <a:r>
              <a:rPr lang="tr-TR" dirty="0"/>
              <a:t> Mai </a:t>
            </a:r>
            <a:r>
              <a:rPr lang="tr-TR" dirty="0" err="1"/>
              <a:t>currency</a:t>
            </a:r>
            <a:r>
              <a:rPr lang="tr-TR" dirty="0"/>
              <a:t> swap </a:t>
            </a:r>
            <a:r>
              <a:rPr lang="tr-TR" dirty="0" err="1"/>
              <a:t>initiative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‘</a:t>
            </a:r>
            <a:r>
              <a:rPr lang="tr-TR" dirty="0" err="1"/>
              <a:t>stimulated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EMU in Europe’ (</a:t>
            </a:r>
            <a:r>
              <a:rPr lang="tr-TR" dirty="0" err="1"/>
              <a:t>Gilson</a:t>
            </a:r>
            <a:r>
              <a:rPr lang="tr-TR" dirty="0"/>
              <a:t> 2004, 197) and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enhancing</a:t>
            </a:r>
            <a:r>
              <a:rPr lang="tr-TR" dirty="0"/>
              <a:t> </a:t>
            </a:r>
            <a:r>
              <a:rPr lang="tr-TR" dirty="0" err="1"/>
              <a:t>institutional</a:t>
            </a:r>
            <a:r>
              <a:rPr lang="tr-TR" dirty="0"/>
              <a:t> </a:t>
            </a:r>
            <a:r>
              <a:rPr lang="tr-TR" dirty="0" err="1"/>
              <a:t>cohesion</a:t>
            </a:r>
            <a:r>
              <a:rPr lang="tr-TR" dirty="0"/>
              <a:t>. The </a:t>
            </a:r>
            <a:r>
              <a:rPr lang="tr-TR" dirty="0" err="1"/>
              <a:t>outcome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2007 ASEAN Charter, </a:t>
            </a:r>
            <a:r>
              <a:rPr lang="tr-TR" dirty="0" err="1"/>
              <a:t>which</a:t>
            </a:r>
            <a:r>
              <a:rPr lang="tr-TR" dirty="0"/>
              <a:t> ‘</a:t>
            </a:r>
            <a:r>
              <a:rPr lang="tr-TR" dirty="0" err="1"/>
              <a:t>heavily</a:t>
            </a:r>
            <a:r>
              <a:rPr lang="tr-TR" dirty="0"/>
              <a:t> </a:t>
            </a:r>
            <a:r>
              <a:rPr lang="tr-TR" dirty="0" err="1"/>
              <a:t>emulates</a:t>
            </a:r>
            <a:r>
              <a:rPr lang="tr-TR" dirty="0"/>
              <a:t> EU </a:t>
            </a:r>
            <a:r>
              <a:rPr lang="tr-TR" dirty="0" err="1"/>
              <a:t>concepts</a:t>
            </a:r>
            <a:r>
              <a:rPr lang="tr-TR" dirty="0"/>
              <a:t> and </a:t>
            </a:r>
            <a:r>
              <a:rPr lang="tr-TR" dirty="0" err="1"/>
              <a:t>terminology</a:t>
            </a:r>
            <a:r>
              <a:rPr lang="tr-TR" dirty="0"/>
              <a:t>’ (</a:t>
            </a:r>
            <a:r>
              <a:rPr lang="tr-TR" dirty="0" err="1"/>
              <a:t>Börzel</a:t>
            </a:r>
            <a:r>
              <a:rPr lang="tr-TR" dirty="0"/>
              <a:t> and </a:t>
            </a:r>
            <a:r>
              <a:rPr lang="tr-TR" dirty="0" err="1"/>
              <a:t>Risse</a:t>
            </a:r>
            <a:r>
              <a:rPr lang="tr-TR" dirty="0"/>
              <a:t> 2009, 13). </a:t>
            </a:r>
          </a:p>
        </p:txBody>
      </p:sp>
    </p:spTree>
    <p:extLst>
      <p:ext uri="{BB962C8B-B14F-4D97-AF65-F5344CB8AC3E}">
        <p14:creationId xmlns:p14="http://schemas.microsoft.com/office/powerpoint/2010/main" val="26291969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1506C82-FE69-F749-A87B-F5849219C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1CA32A-9444-1345-BD60-007BC0C09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The Charter </a:t>
            </a:r>
            <a:r>
              <a:rPr lang="tr-TR" dirty="0" err="1"/>
              <a:t>provides</a:t>
            </a:r>
            <a:r>
              <a:rPr lang="tr-TR" dirty="0"/>
              <a:t> ASEAN </a:t>
            </a:r>
            <a:r>
              <a:rPr lang="tr-TR" dirty="0" err="1"/>
              <a:t>with</a:t>
            </a:r>
            <a:r>
              <a:rPr lang="tr-TR" dirty="0"/>
              <a:t> legal </a:t>
            </a:r>
            <a:r>
              <a:rPr lang="tr-TR" dirty="0" err="1"/>
              <a:t>personality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three-pillar</a:t>
            </a:r>
            <a:r>
              <a:rPr lang="tr-TR" dirty="0"/>
              <a:t> </a:t>
            </a:r>
            <a:r>
              <a:rPr lang="tr-TR" dirty="0" err="1"/>
              <a:t>structure</a:t>
            </a:r>
            <a:r>
              <a:rPr lang="tr-TR" dirty="0"/>
              <a:t> </a:t>
            </a:r>
            <a:r>
              <a:rPr lang="tr-TR" dirty="0" err="1"/>
              <a:t>pointing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Maastricht </a:t>
            </a:r>
            <a:r>
              <a:rPr lang="tr-TR" dirty="0" err="1"/>
              <a:t>Treaty</a:t>
            </a:r>
            <a:r>
              <a:rPr lang="tr-TR" dirty="0"/>
              <a:t> as a </a:t>
            </a:r>
            <a:r>
              <a:rPr lang="tr-TR" dirty="0" err="1"/>
              <a:t>template</a:t>
            </a:r>
            <a:r>
              <a:rPr lang="tr-TR" dirty="0"/>
              <a:t> (</a:t>
            </a:r>
            <a:r>
              <a:rPr lang="tr-TR" dirty="0" err="1"/>
              <a:t>Moxon-Browne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Murry</a:t>
            </a:r>
            <a:r>
              <a:rPr lang="tr-TR" dirty="0"/>
              <a:t> 2013, 523). </a:t>
            </a:r>
          </a:p>
          <a:p>
            <a:r>
              <a:rPr lang="tr-TR" dirty="0" err="1"/>
              <a:t>Furthermore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Charter </a:t>
            </a:r>
            <a:r>
              <a:rPr lang="tr-TR" dirty="0" err="1"/>
              <a:t>establishes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Summit</a:t>
            </a:r>
            <a:r>
              <a:rPr lang="tr-TR" dirty="0"/>
              <a:t>, </a:t>
            </a:r>
            <a:r>
              <a:rPr lang="tr-TR" dirty="0" err="1"/>
              <a:t>comprising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heads</a:t>
            </a:r>
            <a:r>
              <a:rPr lang="tr-TR" dirty="0"/>
              <a:t> of </a:t>
            </a:r>
            <a:r>
              <a:rPr lang="tr-TR" dirty="0" err="1"/>
              <a:t>state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members</a:t>
            </a:r>
            <a:r>
              <a:rPr lang="tr-TR" dirty="0"/>
              <a:t>,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supreme</a:t>
            </a:r>
            <a:r>
              <a:rPr lang="tr-TR" dirty="0"/>
              <a:t> </a:t>
            </a:r>
            <a:r>
              <a:rPr lang="tr-TR" dirty="0" err="1"/>
              <a:t>institutional</a:t>
            </a:r>
            <a:r>
              <a:rPr lang="tr-TR" dirty="0"/>
              <a:t> body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. </a:t>
            </a:r>
            <a:r>
              <a:rPr lang="tr-TR" dirty="0" err="1"/>
              <a:t>Subordinated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Coordinating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, </a:t>
            </a:r>
            <a:r>
              <a:rPr lang="tr-TR" dirty="0" err="1"/>
              <a:t>made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of ASEAN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ministers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is </a:t>
            </a:r>
            <a:r>
              <a:rPr lang="tr-TR" dirty="0" err="1"/>
              <a:t>charged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preparing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summit</a:t>
            </a:r>
            <a:r>
              <a:rPr lang="tr-TR" dirty="0"/>
              <a:t> </a:t>
            </a:r>
            <a:r>
              <a:rPr lang="tr-TR" dirty="0" err="1"/>
              <a:t>meetings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coordinate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implementation</a:t>
            </a:r>
            <a:r>
              <a:rPr lang="tr-TR" dirty="0"/>
              <a:t> of </a:t>
            </a:r>
            <a:r>
              <a:rPr lang="tr-TR" dirty="0" err="1"/>
              <a:t>summit</a:t>
            </a:r>
            <a:r>
              <a:rPr lang="tr-TR" dirty="0"/>
              <a:t> </a:t>
            </a:r>
            <a:r>
              <a:rPr lang="tr-TR" dirty="0" err="1"/>
              <a:t>decisions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summit</a:t>
            </a:r>
            <a:r>
              <a:rPr lang="tr-TR" dirty="0"/>
              <a:t> </a:t>
            </a:r>
            <a:r>
              <a:rPr lang="tr-TR" dirty="0" err="1"/>
              <a:t>structure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Committee</a:t>
            </a:r>
            <a:r>
              <a:rPr lang="tr-TR" dirty="0"/>
              <a:t> of </a:t>
            </a:r>
            <a:r>
              <a:rPr lang="tr-TR" dirty="0" err="1"/>
              <a:t>Permanent</a:t>
            </a:r>
            <a:r>
              <a:rPr lang="tr-TR" dirty="0"/>
              <a:t> </a:t>
            </a:r>
            <a:r>
              <a:rPr lang="tr-TR" dirty="0" err="1"/>
              <a:t>Representatives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invited</a:t>
            </a:r>
            <a:r>
              <a:rPr lang="tr-TR" dirty="0"/>
              <a:t> </a:t>
            </a:r>
            <a:r>
              <a:rPr lang="tr-TR" dirty="0" err="1"/>
              <a:t>comparison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Committee</a:t>
            </a:r>
            <a:r>
              <a:rPr lang="tr-TR" dirty="0"/>
              <a:t> of </a:t>
            </a:r>
            <a:r>
              <a:rPr lang="tr-TR" dirty="0" err="1"/>
              <a:t>Permanent</a:t>
            </a:r>
            <a:r>
              <a:rPr lang="tr-TR" dirty="0"/>
              <a:t> </a:t>
            </a:r>
            <a:r>
              <a:rPr lang="tr-TR" dirty="0" err="1"/>
              <a:t>Representatives</a:t>
            </a:r>
            <a:r>
              <a:rPr lang="tr-TR" dirty="0"/>
              <a:t> (COREPER) (</a:t>
            </a:r>
            <a:r>
              <a:rPr lang="tr-TR" dirty="0" err="1"/>
              <a:t>Moxon-Browne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Murry</a:t>
            </a:r>
            <a:r>
              <a:rPr lang="tr-TR" dirty="0"/>
              <a:t> 2013). </a:t>
            </a:r>
          </a:p>
        </p:txBody>
      </p:sp>
    </p:spTree>
    <p:extLst>
      <p:ext uri="{BB962C8B-B14F-4D97-AF65-F5344CB8AC3E}">
        <p14:creationId xmlns:p14="http://schemas.microsoft.com/office/powerpoint/2010/main" val="19088182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CC4F1E8-C9BD-9A48-ABFF-91D8EAD08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B5CF641-1C2E-4944-A9DB-CEB34B601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Importantly, </a:t>
            </a:r>
            <a:r>
              <a:rPr lang="tr-TR" dirty="0" err="1"/>
              <a:t>the</a:t>
            </a:r>
            <a:r>
              <a:rPr lang="tr-TR" dirty="0"/>
              <a:t> ASEAN Charter has </a:t>
            </a:r>
            <a:r>
              <a:rPr lang="tr-TR" dirty="0" err="1"/>
              <a:t>enhanced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resources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Secretariat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created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post of ASEAN </a:t>
            </a:r>
            <a:r>
              <a:rPr lang="tr-TR" dirty="0" err="1"/>
              <a:t>Secretary</a:t>
            </a:r>
            <a:r>
              <a:rPr lang="tr-TR" dirty="0"/>
              <a:t>-General </a:t>
            </a:r>
            <a:r>
              <a:rPr lang="tr-TR" dirty="0" err="1"/>
              <a:t>who</a:t>
            </a:r>
            <a:r>
              <a:rPr lang="tr-TR" dirty="0"/>
              <a:t>,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things</a:t>
            </a:r>
            <a:r>
              <a:rPr lang="tr-TR" dirty="0"/>
              <a:t>, ‘</a:t>
            </a:r>
            <a:r>
              <a:rPr lang="tr-TR" dirty="0" err="1"/>
              <a:t>presents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views</a:t>
            </a:r>
            <a:r>
              <a:rPr lang="tr-TR" dirty="0"/>
              <a:t> of ASEAN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participate</a:t>
            </a:r>
            <a:r>
              <a:rPr lang="tr-TR" dirty="0"/>
              <a:t> in </a:t>
            </a:r>
            <a:r>
              <a:rPr lang="tr-TR" dirty="0" err="1"/>
              <a:t>meetings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external</a:t>
            </a:r>
            <a:r>
              <a:rPr lang="tr-TR" dirty="0"/>
              <a:t> </a:t>
            </a:r>
            <a:r>
              <a:rPr lang="tr-TR" dirty="0" err="1"/>
              <a:t>parties</a:t>
            </a:r>
            <a:r>
              <a:rPr lang="tr-TR" dirty="0"/>
              <a:t>’ (ASEAN 2007). </a:t>
            </a:r>
          </a:p>
          <a:p>
            <a:r>
              <a:rPr lang="tr-TR" dirty="0" err="1"/>
              <a:t>the</a:t>
            </a:r>
            <a:r>
              <a:rPr lang="tr-TR" dirty="0"/>
              <a:t> ASEAN Charter </a:t>
            </a:r>
            <a:r>
              <a:rPr lang="tr-TR" dirty="0" err="1"/>
              <a:t>represents</a:t>
            </a:r>
            <a:r>
              <a:rPr lang="tr-TR" dirty="0"/>
              <a:t> a </a:t>
            </a:r>
            <a:r>
              <a:rPr lang="tr-TR" dirty="0" err="1"/>
              <a:t>concerted</a:t>
            </a:r>
            <a:r>
              <a:rPr lang="tr-TR" dirty="0"/>
              <a:t> </a:t>
            </a:r>
            <a:r>
              <a:rPr lang="tr-TR" dirty="0" err="1"/>
              <a:t>effort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enhance</a:t>
            </a:r>
            <a:r>
              <a:rPr lang="tr-TR" dirty="0"/>
              <a:t> </a:t>
            </a:r>
            <a:r>
              <a:rPr lang="tr-TR" dirty="0" err="1"/>
              <a:t>institutional</a:t>
            </a:r>
            <a:r>
              <a:rPr lang="tr-TR" dirty="0"/>
              <a:t> </a:t>
            </a:r>
            <a:r>
              <a:rPr lang="tr-TR" dirty="0" err="1"/>
              <a:t>cohesion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becoming</a:t>
            </a:r>
            <a:r>
              <a:rPr lang="tr-TR" dirty="0"/>
              <a:t> a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rule-based</a:t>
            </a:r>
            <a:r>
              <a:rPr lang="tr-TR" dirty="0"/>
              <a:t> </a:t>
            </a:r>
            <a:r>
              <a:rPr lang="tr-TR" dirty="0" err="1"/>
              <a:t>organisation</a:t>
            </a:r>
            <a:r>
              <a:rPr lang="tr-TR" dirty="0"/>
              <a:t> </a:t>
            </a:r>
            <a:r>
              <a:rPr lang="tr-TR" dirty="0" err="1"/>
              <a:t>including</a:t>
            </a:r>
            <a:r>
              <a:rPr lang="tr-TR" dirty="0"/>
              <a:t> a </a:t>
            </a:r>
            <a:r>
              <a:rPr lang="tr-TR" dirty="0" err="1"/>
              <a:t>commitment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legally</a:t>
            </a:r>
            <a:r>
              <a:rPr lang="tr-TR" dirty="0"/>
              <a:t> </a:t>
            </a:r>
            <a:r>
              <a:rPr lang="tr-TR" dirty="0" err="1"/>
              <a:t>binding</a:t>
            </a:r>
            <a:r>
              <a:rPr lang="tr-TR" dirty="0"/>
              <a:t> </a:t>
            </a:r>
            <a:r>
              <a:rPr lang="tr-TR" dirty="0" err="1"/>
              <a:t>obligations</a:t>
            </a:r>
            <a:r>
              <a:rPr lang="tr-TR" dirty="0"/>
              <a:t>. </a:t>
            </a:r>
          </a:p>
          <a:p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certainly</a:t>
            </a:r>
            <a:r>
              <a:rPr lang="tr-TR" dirty="0"/>
              <a:t> ‘</a:t>
            </a:r>
            <a:r>
              <a:rPr lang="tr-TR" dirty="0" err="1"/>
              <a:t>improves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organisation’s</a:t>
            </a:r>
            <a:r>
              <a:rPr lang="tr-TR" dirty="0"/>
              <a:t> </a:t>
            </a:r>
            <a:r>
              <a:rPr lang="tr-TR" dirty="0" err="1"/>
              <a:t>compliance</a:t>
            </a:r>
            <a:r>
              <a:rPr lang="tr-TR" dirty="0"/>
              <a:t> </a:t>
            </a:r>
            <a:r>
              <a:rPr lang="tr-TR" dirty="0" err="1"/>
              <a:t>mechanisms</a:t>
            </a:r>
            <a:r>
              <a:rPr lang="tr-TR" dirty="0"/>
              <a:t>, </a:t>
            </a:r>
            <a:r>
              <a:rPr lang="tr-TR" dirty="0" err="1"/>
              <a:t>streamlines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decision-making</a:t>
            </a:r>
            <a:r>
              <a:rPr lang="tr-TR" dirty="0"/>
              <a:t> </a:t>
            </a:r>
            <a:r>
              <a:rPr lang="tr-TR" dirty="0" err="1"/>
              <a:t>structure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extends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dispute-settlement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’ (</a:t>
            </a:r>
            <a:r>
              <a:rPr lang="tr-TR" dirty="0" err="1"/>
              <a:t>Asian</a:t>
            </a:r>
            <a:r>
              <a:rPr lang="tr-TR" dirty="0"/>
              <a:t> Development Bank 2010, 124).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806706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A88EC0-FB56-724D-85A4-431FB1B9E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C6B4D2-474F-B643-B7E1-9047CE45A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institutionalised</a:t>
            </a:r>
            <a:r>
              <a:rPr lang="tr-TR" dirty="0"/>
              <a:t> </a:t>
            </a:r>
            <a:r>
              <a:rPr lang="tr-TR" dirty="0" err="1"/>
              <a:t>actorness</a:t>
            </a:r>
            <a:r>
              <a:rPr lang="tr-TR" dirty="0"/>
              <a:t> of ASEAN </a:t>
            </a:r>
            <a:r>
              <a:rPr lang="tr-TR" dirty="0" err="1"/>
              <a:t>remains</a:t>
            </a:r>
            <a:r>
              <a:rPr lang="tr-TR" dirty="0"/>
              <a:t> </a:t>
            </a:r>
            <a:r>
              <a:rPr lang="tr-TR" dirty="0" err="1"/>
              <a:t>limited</a:t>
            </a:r>
            <a:r>
              <a:rPr lang="tr-TR" dirty="0"/>
              <a:t>. In </a:t>
            </a:r>
            <a:r>
              <a:rPr lang="tr-TR" dirty="0" err="1"/>
              <a:t>terms</a:t>
            </a:r>
            <a:r>
              <a:rPr lang="tr-TR" dirty="0"/>
              <a:t> of </a:t>
            </a:r>
            <a:r>
              <a:rPr lang="tr-TR" dirty="0" err="1"/>
              <a:t>actorness</a:t>
            </a:r>
            <a:r>
              <a:rPr lang="tr-TR" dirty="0"/>
              <a:t>, ASEAN has </a:t>
            </a:r>
            <a:r>
              <a:rPr lang="tr-TR" dirty="0" err="1"/>
              <a:t>created</a:t>
            </a:r>
            <a:r>
              <a:rPr lang="tr-TR" dirty="0"/>
              <a:t> </a:t>
            </a:r>
            <a:r>
              <a:rPr lang="tr-TR" dirty="0" err="1"/>
              <a:t>institutions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empty</a:t>
            </a:r>
            <a:r>
              <a:rPr lang="tr-TR" dirty="0"/>
              <a:t> </a:t>
            </a:r>
            <a:r>
              <a:rPr lang="tr-TR" dirty="0" err="1"/>
              <a:t>shells</a:t>
            </a:r>
            <a:r>
              <a:rPr lang="tr-TR" dirty="0"/>
              <a:t>. </a:t>
            </a:r>
          </a:p>
          <a:p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representation</a:t>
            </a:r>
            <a:r>
              <a:rPr lang="tr-TR" dirty="0"/>
              <a:t> in global </a:t>
            </a:r>
            <a:r>
              <a:rPr lang="tr-TR" dirty="0" err="1"/>
              <a:t>governance</a:t>
            </a:r>
            <a:r>
              <a:rPr lang="tr-TR" dirty="0"/>
              <a:t> </a:t>
            </a:r>
            <a:r>
              <a:rPr lang="tr-TR" dirty="0" err="1"/>
              <a:t>institutions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UN,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, </a:t>
            </a:r>
            <a:r>
              <a:rPr lang="tr-TR" dirty="0" err="1"/>
              <a:t>remains</a:t>
            </a:r>
            <a:r>
              <a:rPr lang="tr-TR" dirty="0"/>
              <a:t> </a:t>
            </a:r>
            <a:r>
              <a:rPr lang="tr-TR" dirty="0" err="1"/>
              <a:t>marked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weak</a:t>
            </a:r>
            <a:r>
              <a:rPr lang="tr-TR" dirty="0"/>
              <a:t> </a:t>
            </a:r>
            <a:r>
              <a:rPr lang="tr-TR" dirty="0" err="1"/>
              <a:t>organisational</a:t>
            </a:r>
            <a:r>
              <a:rPr lang="tr-TR" dirty="0"/>
              <a:t> </a:t>
            </a:r>
            <a:r>
              <a:rPr lang="tr-TR" dirty="0" err="1"/>
              <a:t>capacity</a:t>
            </a:r>
            <a:r>
              <a:rPr lang="tr-TR" dirty="0"/>
              <a:t>, </a:t>
            </a:r>
            <a:r>
              <a:rPr lang="tr-TR" dirty="0" err="1"/>
              <a:t>limiting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effectiveness</a:t>
            </a:r>
            <a:r>
              <a:rPr lang="tr-TR" dirty="0"/>
              <a:t> as an </a:t>
            </a:r>
            <a:r>
              <a:rPr lang="tr-TR" dirty="0" err="1"/>
              <a:t>actor</a:t>
            </a:r>
            <a:r>
              <a:rPr lang="tr-TR" dirty="0"/>
              <a:t>. </a:t>
            </a:r>
          </a:p>
          <a:p>
            <a:r>
              <a:rPr lang="tr-TR" dirty="0"/>
              <a:t>The ASEAN Charter </a:t>
            </a:r>
            <a:r>
              <a:rPr lang="tr-TR" dirty="0" err="1"/>
              <a:t>strengthened</a:t>
            </a:r>
            <a:r>
              <a:rPr lang="tr-TR" dirty="0"/>
              <a:t> ASEAN </a:t>
            </a:r>
            <a:r>
              <a:rPr lang="tr-TR" dirty="0" err="1"/>
              <a:t>institutions</a:t>
            </a:r>
            <a:r>
              <a:rPr lang="tr-TR" dirty="0"/>
              <a:t> on </a:t>
            </a:r>
            <a:r>
              <a:rPr lang="tr-TR" dirty="0" err="1"/>
              <a:t>paper</a:t>
            </a:r>
            <a:r>
              <a:rPr lang="tr-TR" dirty="0"/>
              <a:t>, but </a:t>
            </a:r>
            <a:r>
              <a:rPr lang="tr-TR" dirty="0" err="1"/>
              <a:t>this</a:t>
            </a:r>
            <a:r>
              <a:rPr lang="tr-TR" dirty="0"/>
              <a:t> has not </a:t>
            </a:r>
            <a:r>
              <a:rPr lang="tr-TR" dirty="0" err="1"/>
              <a:t>been</a:t>
            </a:r>
            <a:r>
              <a:rPr lang="tr-TR" dirty="0"/>
              <a:t> ‘</a:t>
            </a:r>
            <a:r>
              <a:rPr lang="tr-TR" dirty="0" err="1"/>
              <a:t>matched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a </a:t>
            </a:r>
            <a:r>
              <a:rPr lang="tr-TR" dirty="0" err="1"/>
              <a:t>commensurate</a:t>
            </a:r>
            <a:r>
              <a:rPr lang="tr-TR" dirty="0"/>
              <a:t> </a:t>
            </a:r>
            <a:r>
              <a:rPr lang="tr-TR" dirty="0" err="1"/>
              <a:t>increase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annual</a:t>
            </a:r>
            <a:r>
              <a:rPr lang="tr-TR" dirty="0"/>
              <a:t> </a:t>
            </a:r>
            <a:r>
              <a:rPr lang="tr-TR" dirty="0" err="1"/>
              <a:t>budget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Secretariat</a:t>
            </a:r>
            <a:r>
              <a:rPr lang="tr-TR" dirty="0"/>
              <a:t>,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substantive</a:t>
            </a:r>
            <a:r>
              <a:rPr lang="tr-TR" dirty="0"/>
              <a:t> </a:t>
            </a:r>
            <a:r>
              <a:rPr lang="tr-TR" dirty="0" err="1"/>
              <a:t>adjustments</a:t>
            </a:r>
            <a:r>
              <a:rPr lang="tr-TR" dirty="0"/>
              <a:t> in </a:t>
            </a:r>
            <a:r>
              <a:rPr lang="tr-TR" dirty="0" err="1"/>
              <a:t>financial</a:t>
            </a:r>
            <a:r>
              <a:rPr lang="tr-TR" dirty="0"/>
              <a:t> </a:t>
            </a:r>
            <a:r>
              <a:rPr lang="tr-TR" dirty="0" err="1"/>
              <a:t>contributions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ASEAN </a:t>
            </a:r>
            <a:r>
              <a:rPr lang="tr-TR" dirty="0" err="1"/>
              <a:t>members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organisation</a:t>
            </a:r>
            <a:r>
              <a:rPr lang="tr-TR" dirty="0"/>
              <a:t>’ (</a:t>
            </a:r>
            <a:r>
              <a:rPr lang="tr-TR" dirty="0" err="1"/>
              <a:t>Chin</a:t>
            </a:r>
            <a:r>
              <a:rPr lang="tr-TR" dirty="0"/>
              <a:t> 2009, 32). </a:t>
            </a:r>
          </a:p>
          <a:p>
            <a:r>
              <a:rPr lang="tr-TR" dirty="0"/>
              <a:t>The </a:t>
            </a:r>
            <a:r>
              <a:rPr lang="tr-TR" dirty="0" err="1"/>
              <a:t>resources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Secretariat</a:t>
            </a:r>
            <a:r>
              <a:rPr lang="tr-TR" dirty="0"/>
              <a:t> </a:t>
            </a:r>
            <a:r>
              <a:rPr lang="tr-TR" dirty="0" err="1"/>
              <a:t>remain</a:t>
            </a:r>
            <a:r>
              <a:rPr lang="tr-TR" dirty="0"/>
              <a:t> </a:t>
            </a:r>
            <a:r>
              <a:rPr lang="tr-TR" dirty="0" err="1"/>
              <a:t>modest</a:t>
            </a:r>
            <a:r>
              <a:rPr lang="tr-TR" dirty="0"/>
              <a:t>, </a:t>
            </a:r>
            <a:r>
              <a:rPr lang="tr-TR" dirty="0" err="1"/>
              <a:t>especially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compared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Commission</a:t>
            </a:r>
            <a:r>
              <a:rPr lang="tr-TR" dirty="0"/>
              <a:t>. </a:t>
            </a:r>
          </a:p>
          <a:p>
            <a:r>
              <a:rPr lang="tr-TR" dirty="0" err="1"/>
              <a:t>It</a:t>
            </a:r>
            <a:r>
              <a:rPr lang="tr-TR" dirty="0"/>
              <a:t> has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executive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legislative</a:t>
            </a:r>
            <a:r>
              <a:rPr lang="tr-TR" dirty="0"/>
              <a:t> </a:t>
            </a:r>
            <a:r>
              <a:rPr lang="tr-TR" dirty="0" err="1"/>
              <a:t>powers</a:t>
            </a:r>
            <a:r>
              <a:rPr lang="tr-TR" dirty="0"/>
              <a:t>. </a:t>
            </a:r>
            <a:r>
              <a:rPr lang="tr-TR" dirty="0" err="1"/>
              <a:t>Crucially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ASEAN Charter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enshrines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way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normative</a:t>
            </a:r>
            <a:r>
              <a:rPr lang="tr-TR" dirty="0"/>
              <a:t> and </a:t>
            </a:r>
            <a:r>
              <a:rPr lang="tr-TR" dirty="0" err="1"/>
              <a:t>ideational</a:t>
            </a:r>
            <a:r>
              <a:rPr lang="tr-TR" dirty="0"/>
              <a:t> </a:t>
            </a:r>
            <a:r>
              <a:rPr lang="tr-TR" dirty="0" err="1"/>
              <a:t>core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Association</a:t>
            </a:r>
            <a:r>
              <a:rPr lang="tr-TR" dirty="0"/>
              <a:t>. </a:t>
            </a:r>
            <a:r>
              <a:rPr lang="tr-TR" dirty="0" err="1"/>
              <a:t>Institutions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crafted</a:t>
            </a:r>
            <a:r>
              <a:rPr lang="tr-TR" dirty="0"/>
              <a:t> on top of </a:t>
            </a:r>
            <a:r>
              <a:rPr lang="tr-TR" dirty="0" err="1"/>
              <a:t>pre-existing</a:t>
            </a:r>
            <a:r>
              <a:rPr lang="tr-TR" dirty="0"/>
              <a:t> </a:t>
            </a:r>
            <a:r>
              <a:rPr lang="tr-TR" dirty="0" err="1"/>
              <a:t>ideational</a:t>
            </a:r>
            <a:r>
              <a:rPr lang="tr-TR" dirty="0"/>
              <a:t> </a:t>
            </a:r>
            <a:r>
              <a:rPr lang="tr-TR" dirty="0" err="1"/>
              <a:t>underpinnings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remain</a:t>
            </a:r>
            <a:r>
              <a:rPr lang="tr-TR" dirty="0"/>
              <a:t> </a:t>
            </a:r>
            <a:r>
              <a:rPr lang="tr-TR" dirty="0" err="1"/>
              <a:t>sovereignty-centric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7179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A5E4E8B-FB5C-904A-961D-7073602BA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A5BF164-1C15-BA4D-B25F-A88D453F2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The </a:t>
            </a:r>
            <a:r>
              <a:rPr lang="tr-TR" dirty="0" err="1"/>
              <a:t>resurgence</a:t>
            </a:r>
            <a:r>
              <a:rPr lang="tr-TR" dirty="0"/>
              <a:t> and </a:t>
            </a:r>
            <a:r>
              <a:rPr lang="tr-TR" dirty="0" err="1"/>
              <a:t>increasing</a:t>
            </a:r>
            <a:r>
              <a:rPr lang="tr-TR" dirty="0"/>
              <a:t> </a:t>
            </a:r>
            <a:r>
              <a:rPr lang="tr-TR" dirty="0" err="1"/>
              <a:t>proliferation</a:t>
            </a:r>
            <a:r>
              <a:rPr lang="tr-TR" dirty="0"/>
              <a:t> of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arrangements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1990s has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led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level</a:t>
            </a:r>
            <a:r>
              <a:rPr lang="tr-TR" dirty="0"/>
              <a:t> of </a:t>
            </a:r>
            <a:r>
              <a:rPr lang="tr-TR" dirty="0" err="1"/>
              <a:t>interregional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-Europe Meeting (ASEM) (</a:t>
            </a:r>
            <a:r>
              <a:rPr lang="tr-TR" dirty="0" err="1"/>
              <a:t>Baert</a:t>
            </a:r>
            <a:r>
              <a:rPr lang="tr-TR" dirty="0"/>
              <a:t>, </a:t>
            </a:r>
            <a:r>
              <a:rPr lang="tr-TR" dirty="0" err="1"/>
              <a:t>Scaramagli</a:t>
            </a:r>
            <a:r>
              <a:rPr lang="tr-TR" dirty="0"/>
              <a:t>, and </a:t>
            </a:r>
            <a:r>
              <a:rPr lang="tr-TR" dirty="0" err="1"/>
              <a:t>Söderbaum</a:t>
            </a:r>
            <a:r>
              <a:rPr lang="tr-TR" dirty="0"/>
              <a:t> 2014, 4). </a:t>
            </a:r>
          </a:p>
          <a:p>
            <a:r>
              <a:rPr lang="tr-TR" dirty="0"/>
              <a:t>Through ASEM, </a:t>
            </a:r>
            <a:r>
              <a:rPr lang="tr-TR" dirty="0" err="1"/>
              <a:t>the</a:t>
            </a:r>
            <a:r>
              <a:rPr lang="tr-TR" dirty="0"/>
              <a:t> EU and ASEAN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gained</a:t>
            </a:r>
            <a:r>
              <a:rPr lang="tr-TR" dirty="0"/>
              <a:t> in </a:t>
            </a:r>
            <a:r>
              <a:rPr lang="tr-TR" dirty="0" err="1"/>
              <a:t>recognition</a:t>
            </a:r>
            <a:r>
              <a:rPr lang="tr-TR" dirty="0"/>
              <a:t> and </a:t>
            </a:r>
            <a:r>
              <a:rPr lang="tr-TR" dirty="0" err="1"/>
              <a:t>visibility</a:t>
            </a:r>
            <a:r>
              <a:rPr lang="tr-TR" dirty="0"/>
              <a:t>.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participates</a:t>
            </a:r>
            <a:r>
              <a:rPr lang="tr-TR" dirty="0"/>
              <a:t> </a:t>
            </a:r>
            <a:r>
              <a:rPr lang="tr-TR" dirty="0" err="1"/>
              <a:t>alongside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member-states</a:t>
            </a:r>
            <a:r>
              <a:rPr lang="tr-TR" dirty="0"/>
              <a:t> </a:t>
            </a:r>
            <a:r>
              <a:rPr lang="tr-TR" dirty="0" err="1"/>
              <a:t>positioning</a:t>
            </a:r>
            <a:r>
              <a:rPr lang="tr-TR" dirty="0"/>
              <a:t> </a:t>
            </a:r>
            <a:r>
              <a:rPr lang="tr-TR" dirty="0" err="1"/>
              <a:t>itself</a:t>
            </a:r>
            <a:r>
              <a:rPr lang="tr-TR" dirty="0"/>
              <a:t> and,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extension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EU, as a </a:t>
            </a:r>
            <a:r>
              <a:rPr lang="tr-TR" dirty="0" err="1"/>
              <a:t>relevant</a:t>
            </a:r>
            <a:r>
              <a:rPr lang="tr-TR" dirty="0"/>
              <a:t> </a:t>
            </a:r>
            <a:r>
              <a:rPr lang="tr-TR" dirty="0" err="1"/>
              <a:t>actor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ASEM. </a:t>
            </a:r>
          </a:p>
          <a:p>
            <a:r>
              <a:rPr lang="tr-TR" dirty="0"/>
              <a:t>ASEM has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helped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further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notion</a:t>
            </a:r>
            <a:r>
              <a:rPr lang="tr-TR" dirty="0"/>
              <a:t> of ASEAN </a:t>
            </a:r>
            <a:r>
              <a:rPr lang="tr-TR" dirty="0" err="1"/>
              <a:t>actorness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a </a:t>
            </a:r>
            <a:r>
              <a:rPr lang="tr-TR" dirty="0" err="1"/>
              <a:t>series</a:t>
            </a:r>
            <a:r>
              <a:rPr lang="tr-TR" dirty="0"/>
              <a:t> of </a:t>
            </a:r>
            <a:r>
              <a:rPr lang="tr-TR" dirty="0" err="1"/>
              <a:t>coordinating</a:t>
            </a:r>
            <a:r>
              <a:rPr lang="tr-TR" dirty="0"/>
              <a:t> </a:t>
            </a:r>
            <a:r>
              <a:rPr lang="tr-TR" dirty="0" err="1"/>
              <a:t>mechanisms</a:t>
            </a:r>
            <a:r>
              <a:rPr lang="tr-TR" dirty="0"/>
              <a:t> </a:t>
            </a:r>
            <a:r>
              <a:rPr lang="tr-TR" dirty="0" err="1"/>
              <a:t>whereby</a:t>
            </a:r>
            <a:r>
              <a:rPr lang="tr-TR" dirty="0"/>
              <a:t> ASEAN </a:t>
            </a:r>
            <a:r>
              <a:rPr lang="tr-TR" dirty="0" err="1"/>
              <a:t>members</a:t>
            </a:r>
            <a:r>
              <a:rPr lang="tr-TR" dirty="0"/>
              <a:t> </a:t>
            </a:r>
            <a:r>
              <a:rPr lang="tr-TR" dirty="0" err="1"/>
              <a:t>frequently</a:t>
            </a:r>
            <a:r>
              <a:rPr lang="tr-TR" dirty="0"/>
              <a:t> </a:t>
            </a:r>
            <a:r>
              <a:rPr lang="tr-TR" dirty="0" err="1"/>
              <a:t>act</a:t>
            </a:r>
            <a:r>
              <a:rPr lang="tr-TR" dirty="0"/>
              <a:t> as a </a:t>
            </a:r>
            <a:r>
              <a:rPr lang="tr-TR" dirty="0" err="1"/>
              <a:t>group</a:t>
            </a:r>
            <a:r>
              <a:rPr lang="tr-TR" dirty="0"/>
              <a:t> (</a:t>
            </a:r>
            <a:r>
              <a:rPr lang="tr-TR" dirty="0" err="1"/>
              <a:t>Stubbs</a:t>
            </a:r>
            <a:r>
              <a:rPr lang="tr-TR" dirty="0"/>
              <a:t> 2002, 442). And,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participation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Secretariat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ASEM </a:t>
            </a:r>
            <a:r>
              <a:rPr lang="tr-TR" dirty="0" err="1"/>
              <a:t>reinforces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notion</a:t>
            </a:r>
            <a:r>
              <a:rPr lang="tr-TR" dirty="0"/>
              <a:t> of ASEAN as an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actor</a:t>
            </a:r>
            <a:r>
              <a:rPr lang="tr-TR" dirty="0"/>
              <a:t>. 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628537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AB166B2-E042-7C40-997F-78B0C1D83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82225C-E0B3-3949-908C-E75D44151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 </a:t>
            </a:r>
            <a:r>
              <a:rPr lang="tr-TR" dirty="0" err="1"/>
              <a:t>the</a:t>
            </a:r>
            <a:r>
              <a:rPr lang="tr-TR" dirty="0"/>
              <a:t> post-</a:t>
            </a:r>
            <a:r>
              <a:rPr lang="tr-TR" dirty="0" err="1"/>
              <a:t>Cold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</a:t>
            </a:r>
            <a:r>
              <a:rPr lang="tr-TR" dirty="0" err="1"/>
              <a:t>era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placed</a:t>
            </a:r>
            <a:r>
              <a:rPr lang="tr-TR" dirty="0"/>
              <a:t> an </a:t>
            </a:r>
            <a:r>
              <a:rPr lang="tr-TR" dirty="0" err="1"/>
              <a:t>increasingly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on </a:t>
            </a:r>
            <a:r>
              <a:rPr lang="tr-TR" dirty="0" err="1"/>
              <a:t>norms</a:t>
            </a:r>
            <a:r>
              <a:rPr lang="tr-TR" dirty="0"/>
              <a:t> </a:t>
            </a:r>
            <a:r>
              <a:rPr lang="tr-TR" dirty="0" err="1"/>
              <a:t>associated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governance</a:t>
            </a:r>
            <a:r>
              <a:rPr lang="tr-TR" dirty="0"/>
              <a:t>,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and market </a:t>
            </a:r>
            <a:r>
              <a:rPr lang="tr-TR" dirty="0" err="1"/>
              <a:t>economy</a:t>
            </a:r>
            <a:r>
              <a:rPr lang="tr-TR" dirty="0"/>
              <a:t> in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external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(</a:t>
            </a:r>
            <a:r>
              <a:rPr lang="tr-TR" dirty="0" err="1"/>
              <a:t>Manners</a:t>
            </a:r>
            <a:r>
              <a:rPr lang="tr-TR" dirty="0"/>
              <a:t> 2002). </a:t>
            </a:r>
          </a:p>
          <a:p>
            <a:r>
              <a:rPr lang="tr-TR" dirty="0" err="1"/>
              <a:t>This</a:t>
            </a:r>
            <a:r>
              <a:rPr lang="tr-TR" dirty="0"/>
              <a:t> ‘</a:t>
            </a:r>
            <a:r>
              <a:rPr lang="tr-TR" dirty="0" err="1"/>
              <a:t>awakening</a:t>
            </a:r>
            <a:r>
              <a:rPr lang="tr-TR" dirty="0"/>
              <a:t>’ of EU </a:t>
            </a:r>
            <a:r>
              <a:rPr lang="tr-TR" dirty="0" err="1"/>
              <a:t>normative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</a:t>
            </a:r>
            <a:r>
              <a:rPr lang="tr-TR" dirty="0" err="1"/>
              <a:t>offered</a:t>
            </a:r>
            <a:r>
              <a:rPr lang="tr-TR" dirty="0"/>
              <a:t> </a:t>
            </a:r>
            <a:r>
              <a:rPr lang="tr-TR" dirty="0" err="1"/>
              <a:t>potential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conflict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ASEAN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whose</a:t>
            </a:r>
            <a:r>
              <a:rPr lang="tr-TR" dirty="0"/>
              <a:t> </a:t>
            </a:r>
            <a:r>
              <a:rPr lang="tr-TR" dirty="0" err="1"/>
              <a:t>member-states</a:t>
            </a:r>
            <a:r>
              <a:rPr lang="tr-TR" dirty="0"/>
              <a:t> </a:t>
            </a:r>
            <a:r>
              <a:rPr lang="tr-TR" dirty="0" err="1"/>
              <a:t>democracy</a:t>
            </a:r>
            <a:r>
              <a:rPr lang="tr-TR" dirty="0"/>
              <a:t> and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played</a:t>
            </a:r>
            <a:r>
              <a:rPr lang="tr-TR" dirty="0"/>
              <a:t>, at </a:t>
            </a:r>
            <a:r>
              <a:rPr lang="tr-TR" dirty="0" err="1"/>
              <a:t>best</a:t>
            </a:r>
            <a:r>
              <a:rPr lang="tr-TR" dirty="0"/>
              <a:t>, a </a:t>
            </a:r>
            <a:r>
              <a:rPr lang="tr-TR" dirty="0" err="1"/>
              <a:t>marginal</a:t>
            </a:r>
            <a:r>
              <a:rPr lang="tr-TR" dirty="0"/>
              <a:t> role. </a:t>
            </a:r>
            <a:r>
              <a:rPr lang="tr-TR" dirty="0" err="1"/>
              <a:t>There</a:t>
            </a:r>
            <a:r>
              <a:rPr lang="tr-TR" dirty="0"/>
              <a:t> is a </a:t>
            </a:r>
            <a:r>
              <a:rPr lang="tr-TR" dirty="0" err="1"/>
              <a:t>strong</a:t>
            </a:r>
            <a:r>
              <a:rPr lang="tr-TR" dirty="0"/>
              <a:t> </a:t>
            </a:r>
            <a:r>
              <a:rPr lang="tr-TR" dirty="0" err="1"/>
              <a:t>correlation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active</a:t>
            </a:r>
            <a:r>
              <a:rPr lang="tr-TR" dirty="0"/>
              <a:t> </a:t>
            </a:r>
            <a:r>
              <a:rPr lang="tr-TR" dirty="0" err="1"/>
              <a:t>dissemination</a:t>
            </a:r>
            <a:r>
              <a:rPr lang="tr-TR" dirty="0"/>
              <a:t> 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normative</a:t>
            </a:r>
            <a:r>
              <a:rPr lang="tr-TR" dirty="0"/>
              <a:t> </a:t>
            </a:r>
            <a:r>
              <a:rPr lang="tr-TR" dirty="0" err="1"/>
              <a:t>priorities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context</a:t>
            </a:r>
            <a:r>
              <a:rPr lang="tr-TR" dirty="0"/>
              <a:t> of ASEAN-EU </a:t>
            </a:r>
            <a:r>
              <a:rPr lang="tr-TR" dirty="0" err="1"/>
              <a:t>relations</a:t>
            </a:r>
            <a:r>
              <a:rPr lang="tr-TR" dirty="0"/>
              <a:t> and norm </a:t>
            </a:r>
            <a:r>
              <a:rPr lang="tr-TR" dirty="0" err="1"/>
              <a:t>reinforcement</a:t>
            </a:r>
            <a:r>
              <a:rPr lang="tr-TR" dirty="0"/>
              <a:t> in ASEAN,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, in </a:t>
            </a:r>
            <a:r>
              <a:rPr lang="tr-TR" dirty="0" err="1"/>
              <a:t>the</a:t>
            </a:r>
            <a:r>
              <a:rPr lang="tr-TR" dirty="0"/>
              <a:t> form of </a:t>
            </a:r>
            <a:r>
              <a:rPr lang="tr-TR" dirty="0" err="1"/>
              <a:t>the</a:t>
            </a:r>
            <a:r>
              <a:rPr lang="tr-TR" dirty="0"/>
              <a:t> ‘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values</a:t>
            </a:r>
            <a:r>
              <a:rPr lang="tr-TR" dirty="0"/>
              <a:t>’ </a:t>
            </a:r>
            <a:r>
              <a:rPr lang="tr-TR" dirty="0" err="1"/>
              <a:t>debate</a:t>
            </a:r>
            <a:r>
              <a:rPr lang="tr-TR" dirty="0"/>
              <a:t>.</a:t>
            </a:r>
          </a:p>
          <a:p>
            <a:r>
              <a:rPr lang="tr-TR" dirty="0"/>
              <a:t>As a </a:t>
            </a:r>
            <a:r>
              <a:rPr lang="tr-TR" dirty="0" err="1"/>
              <a:t>result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way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emphasis</a:t>
            </a:r>
            <a:r>
              <a:rPr lang="tr-TR" dirty="0"/>
              <a:t> on </a:t>
            </a:r>
            <a:r>
              <a:rPr lang="tr-TR" dirty="0" err="1"/>
              <a:t>sovereignty</a:t>
            </a:r>
            <a:r>
              <a:rPr lang="tr-TR" dirty="0"/>
              <a:t> and </a:t>
            </a:r>
            <a:r>
              <a:rPr lang="tr-TR" dirty="0" err="1"/>
              <a:t>non-interference</a:t>
            </a:r>
            <a:r>
              <a:rPr lang="tr-TR" dirty="0"/>
              <a:t> has </a:t>
            </a:r>
            <a:r>
              <a:rPr lang="tr-TR" dirty="0" err="1"/>
              <a:t>become</a:t>
            </a:r>
            <a:r>
              <a:rPr lang="tr-TR" dirty="0"/>
              <a:t> </a:t>
            </a:r>
            <a:r>
              <a:rPr lang="tr-TR" dirty="0" err="1"/>
              <a:t>further</a:t>
            </a:r>
            <a:r>
              <a:rPr lang="tr-TR" dirty="0"/>
              <a:t> </a:t>
            </a:r>
            <a:r>
              <a:rPr lang="tr-TR" dirty="0" err="1"/>
              <a:t>entrenched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can be </a:t>
            </a:r>
            <a:r>
              <a:rPr lang="tr-TR" dirty="0" err="1"/>
              <a:t>seen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 Charter </a:t>
            </a:r>
            <a:r>
              <a:rPr lang="tr-TR" dirty="0" err="1"/>
              <a:t>enshrining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way</a:t>
            </a:r>
            <a:r>
              <a:rPr lang="tr-TR" dirty="0"/>
              <a:t> as </a:t>
            </a:r>
            <a:r>
              <a:rPr lang="tr-TR" dirty="0" err="1"/>
              <a:t>foundational</a:t>
            </a:r>
            <a:r>
              <a:rPr lang="tr-TR" dirty="0"/>
              <a:t> </a:t>
            </a:r>
            <a:r>
              <a:rPr lang="tr-TR" dirty="0" err="1"/>
              <a:t>principle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community</a:t>
            </a:r>
            <a:r>
              <a:rPr lang="tr-TR" dirty="0"/>
              <a:t>, </a:t>
            </a:r>
            <a:r>
              <a:rPr lang="tr-TR" dirty="0" err="1"/>
              <a:t>thereby</a:t>
            </a:r>
            <a:r>
              <a:rPr lang="tr-TR" dirty="0"/>
              <a:t> </a:t>
            </a:r>
            <a:r>
              <a:rPr lang="tr-TR" dirty="0" err="1"/>
              <a:t>limiting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institutional</a:t>
            </a:r>
            <a:r>
              <a:rPr lang="tr-TR" dirty="0"/>
              <a:t> </a:t>
            </a:r>
            <a:r>
              <a:rPr lang="tr-TR" dirty="0" err="1"/>
              <a:t>innovation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571991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4FFC2F3-724E-4D4D-B909-ACB57C232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5B5187-9A13-2B44-9F90-E24DBF567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Group-to-group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indeed</a:t>
            </a:r>
            <a:r>
              <a:rPr lang="tr-TR" dirty="0"/>
              <a:t> </a:t>
            </a:r>
            <a:r>
              <a:rPr lang="tr-TR" dirty="0" err="1"/>
              <a:t>impacted</a:t>
            </a:r>
            <a:r>
              <a:rPr lang="tr-TR" dirty="0"/>
              <a:t> on, </a:t>
            </a:r>
            <a:r>
              <a:rPr lang="tr-TR" dirty="0" err="1"/>
              <a:t>both</a:t>
            </a:r>
            <a:r>
              <a:rPr lang="tr-TR" dirty="0"/>
              <a:t>, EU and ASEAN </a:t>
            </a:r>
            <a:r>
              <a:rPr lang="tr-TR" dirty="0" err="1"/>
              <a:t>actorness</a:t>
            </a:r>
            <a:r>
              <a:rPr lang="tr-TR" dirty="0"/>
              <a:t>. Both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gained</a:t>
            </a:r>
            <a:r>
              <a:rPr lang="tr-TR" dirty="0"/>
              <a:t> a platform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mutual</a:t>
            </a:r>
            <a:r>
              <a:rPr lang="tr-TR" dirty="0"/>
              <a:t> </a:t>
            </a:r>
            <a:r>
              <a:rPr lang="tr-TR" dirty="0" err="1"/>
              <a:t>interaction</a:t>
            </a:r>
            <a:r>
              <a:rPr lang="tr-TR" dirty="0"/>
              <a:t> and </a:t>
            </a:r>
            <a:r>
              <a:rPr lang="tr-TR" dirty="0" err="1"/>
              <a:t>recognition</a:t>
            </a:r>
            <a:r>
              <a:rPr lang="tr-TR" dirty="0"/>
              <a:t> as </a:t>
            </a:r>
            <a:r>
              <a:rPr lang="tr-TR" dirty="0" err="1"/>
              <a:t>relevant</a:t>
            </a:r>
            <a:r>
              <a:rPr lang="tr-TR" dirty="0"/>
              <a:t> </a:t>
            </a:r>
            <a:r>
              <a:rPr lang="tr-TR" dirty="0" err="1"/>
              <a:t>actors</a:t>
            </a:r>
            <a:r>
              <a:rPr lang="tr-TR" dirty="0"/>
              <a:t>. </a:t>
            </a:r>
          </a:p>
          <a:p>
            <a:r>
              <a:rPr lang="tr-TR" dirty="0"/>
              <a:t>The EU has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directly</a:t>
            </a:r>
            <a:r>
              <a:rPr lang="tr-TR" dirty="0"/>
              <a:t> and </a:t>
            </a:r>
            <a:r>
              <a:rPr lang="tr-TR" dirty="0" err="1"/>
              <a:t>indirectly</a:t>
            </a:r>
            <a:r>
              <a:rPr lang="tr-TR" dirty="0"/>
              <a:t> </a:t>
            </a:r>
            <a:r>
              <a:rPr lang="tr-TR" dirty="0" err="1"/>
              <a:t>fostered</a:t>
            </a:r>
            <a:r>
              <a:rPr lang="tr-TR" dirty="0"/>
              <a:t> an </a:t>
            </a:r>
            <a:r>
              <a:rPr lang="tr-TR" dirty="0" err="1"/>
              <a:t>upgrading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institutional</a:t>
            </a:r>
            <a:r>
              <a:rPr lang="tr-TR" dirty="0"/>
              <a:t> </a:t>
            </a:r>
            <a:r>
              <a:rPr lang="tr-TR" dirty="0" err="1"/>
              <a:t>component</a:t>
            </a:r>
            <a:r>
              <a:rPr lang="tr-TR" dirty="0"/>
              <a:t> of ASEAN </a:t>
            </a:r>
            <a:r>
              <a:rPr lang="tr-TR" dirty="0" err="1"/>
              <a:t>actorness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ASEAN </a:t>
            </a:r>
            <a:r>
              <a:rPr lang="tr-TR" dirty="0" err="1"/>
              <a:t>institutional</a:t>
            </a:r>
            <a:r>
              <a:rPr lang="tr-TR" dirty="0"/>
              <a:t> </a:t>
            </a:r>
            <a:r>
              <a:rPr lang="tr-TR" dirty="0" err="1"/>
              <a:t>structures</a:t>
            </a:r>
            <a:r>
              <a:rPr lang="tr-TR" dirty="0"/>
              <a:t> </a:t>
            </a:r>
            <a:r>
              <a:rPr lang="tr-TR" dirty="0" err="1"/>
              <a:t>remain</a:t>
            </a:r>
            <a:r>
              <a:rPr lang="tr-TR" dirty="0"/>
              <a:t> </a:t>
            </a:r>
            <a:r>
              <a:rPr lang="tr-TR" dirty="0" err="1"/>
              <a:t>conditioned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way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core</a:t>
            </a:r>
            <a:r>
              <a:rPr lang="tr-TR" dirty="0"/>
              <a:t> of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identity</a:t>
            </a:r>
            <a:r>
              <a:rPr lang="tr-TR" dirty="0"/>
              <a:t>. </a:t>
            </a:r>
          </a:p>
          <a:p>
            <a:r>
              <a:rPr lang="tr-TR" dirty="0" err="1"/>
              <a:t>Enhanced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and EU norm </a:t>
            </a:r>
            <a:r>
              <a:rPr lang="tr-TR" dirty="0" err="1"/>
              <a:t>promotion</a:t>
            </a:r>
            <a:r>
              <a:rPr lang="tr-TR" dirty="0"/>
              <a:t> since </a:t>
            </a:r>
            <a:r>
              <a:rPr lang="tr-TR" dirty="0" err="1"/>
              <a:t>the</a:t>
            </a:r>
            <a:r>
              <a:rPr lang="tr-TR" dirty="0"/>
              <a:t> 1990s </a:t>
            </a:r>
            <a:r>
              <a:rPr lang="tr-TR" dirty="0" err="1"/>
              <a:t>have</a:t>
            </a:r>
            <a:r>
              <a:rPr lang="tr-TR" dirty="0"/>
              <a:t> not </a:t>
            </a:r>
            <a:r>
              <a:rPr lang="tr-TR" dirty="0" err="1"/>
              <a:t>changed</a:t>
            </a:r>
            <a:r>
              <a:rPr lang="tr-TR" dirty="0"/>
              <a:t>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emphasis</a:t>
            </a:r>
            <a:r>
              <a:rPr lang="tr-TR" dirty="0"/>
              <a:t> on </a:t>
            </a:r>
            <a:r>
              <a:rPr lang="tr-TR" dirty="0" err="1"/>
              <a:t>sovereignty</a:t>
            </a:r>
            <a:r>
              <a:rPr lang="tr-TR" dirty="0"/>
              <a:t> and </a:t>
            </a:r>
            <a:r>
              <a:rPr lang="tr-TR" dirty="0" err="1"/>
              <a:t>non</a:t>
            </a:r>
            <a:r>
              <a:rPr lang="tr-TR" dirty="0"/>
              <a:t>-in- </a:t>
            </a:r>
            <a:r>
              <a:rPr lang="tr-TR" dirty="0" err="1"/>
              <a:t>tervention</a:t>
            </a:r>
            <a:r>
              <a:rPr lang="tr-TR" dirty="0"/>
              <a:t>. </a:t>
            </a:r>
          </a:p>
          <a:p>
            <a:r>
              <a:rPr lang="tr-TR" dirty="0"/>
              <a:t>ASEAN-EU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predicated</a:t>
            </a:r>
            <a:r>
              <a:rPr lang="tr-TR" dirty="0"/>
              <a:t> on </a:t>
            </a:r>
            <a:r>
              <a:rPr lang="tr-TR" dirty="0" err="1"/>
              <a:t>conflicting</a:t>
            </a:r>
            <a:r>
              <a:rPr lang="tr-TR" dirty="0"/>
              <a:t> </a:t>
            </a:r>
            <a:r>
              <a:rPr lang="tr-TR" dirty="0" err="1"/>
              <a:t>processes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regard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actorness</a:t>
            </a:r>
            <a:r>
              <a:rPr lang="tr-TR" dirty="0"/>
              <a:t> </a:t>
            </a:r>
            <a:r>
              <a:rPr lang="tr-TR" dirty="0" err="1"/>
              <a:t>enhancement</a:t>
            </a:r>
            <a:r>
              <a:rPr lang="tr-TR" dirty="0"/>
              <a:t>. </a:t>
            </a:r>
            <a:r>
              <a:rPr lang="tr-TR" dirty="0" err="1"/>
              <a:t>ASEAN’s</a:t>
            </a:r>
            <a:r>
              <a:rPr lang="tr-TR" dirty="0"/>
              <a:t> </a:t>
            </a:r>
            <a:r>
              <a:rPr lang="tr-TR" dirty="0" err="1"/>
              <a:t>identity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strengthened</a:t>
            </a:r>
            <a:r>
              <a:rPr lang="tr-TR" dirty="0"/>
              <a:t>,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constitutive</a:t>
            </a:r>
            <a:r>
              <a:rPr lang="tr-TR" dirty="0"/>
              <a:t> </a:t>
            </a:r>
            <a:r>
              <a:rPr lang="tr-TR" dirty="0" err="1"/>
              <a:t>norms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 </a:t>
            </a:r>
            <a:r>
              <a:rPr lang="tr-TR" dirty="0" err="1"/>
              <a:t>clear</a:t>
            </a:r>
            <a:r>
              <a:rPr lang="tr-TR" dirty="0"/>
              <a:t> </a:t>
            </a:r>
            <a:r>
              <a:rPr lang="tr-TR" dirty="0" err="1"/>
              <a:t>limitations</a:t>
            </a:r>
            <a:r>
              <a:rPr lang="tr-TR" dirty="0"/>
              <a:t> on </a:t>
            </a:r>
            <a:r>
              <a:rPr lang="tr-TR" dirty="0" err="1"/>
              <a:t>institutional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and, </a:t>
            </a:r>
            <a:r>
              <a:rPr lang="tr-TR" dirty="0" err="1"/>
              <a:t>thus</a:t>
            </a:r>
            <a:r>
              <a:rPr lang="tr-TR" dirty="0"/>
              <a:t>, on </a:t>
            </a:r>
            <a:r>
              <a:rPr lang="tr-TR" dirty="0" err="1"/>
              <a:t>capacity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cohesion</a:t>
            </a:r>
            <a:r>
              <a:rPr lang="tr-TR" dirty="0"/>
              <a:t> as an </a:t>
            </a:r>
            <a:r>
              <a:rPr lang="tr-TR" dirty="0" err="1"/>
              <a:t>actor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02569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EB446AF-FC97-9647-92E9-361D2B59C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European </a:t>
            </a:r>
            <a:r>
              <a:rPr lang="tr-TR" dirty="0" err="1"/>
              <a:t>unıon’s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asean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535185-7D95-DD4D-B29F-322E1B91F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</a:t>
            </a:r>
            <a:r>
              <a:rPr lang="tr-TR" dirty="0" err="1"/>
              <a:t>interregional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ASEAN has </a:t>
            </a:r>
            <a:r>
              <a:rPr lang="tr-TR" dirty="0" err="1"/>
              <a:t>clearly</a:t>
            </a:r>
            <a:r>
              <a:rPr lang="tr-TR" dirty="0"/>
              <a:t> </a:t>
            </a:r>
            <a:r>
              <a:rPr lang="tr-TR" dirty="0" err="1"/>
              <a:t>impacted</a:t>
            </a:r>
            <a:r>
              <a:rPr lang="tr-TR" dirty="0"/>
              <a:t> on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organisations</a:t>
            </a:r>
            <a:r>
              <a:rPr lang="tr-TR" dirty="0"/>
              <a:t>. ASEAN </a:t>
            </a:r>
            <a:r>
              <a:rPr lang="tr-TR" dirty="0" err="1"/>
              <a:t>actorness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enhanced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limited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same</a:t>
            </a:r>
            <a:r>
              <a:rPr lang="tr-TR" dirty="0"/>
              <a:t> time.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contradictory</a:t>
            </a:r>
            <a:r>
              <a:rPr lang="tr-TR" dirty="0"/>
              <a:t> </a:t>
            </a:r>
            <a:r>
              <a:rPr lang="tr-TR" dirty="0" err="1"/>
              <a:t>trends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, as </a:t>
            </a:r>
            <a:r>
              <a:rPr lang="tr-TR" dirty="0" err="1"/>
              <a:t>explained</a:t>
            </a:r>
            <a:r>
              <a:rPr lang="tr-TR" dirty="0"/>
              <a:t>, </a:t>
            </a:r>
            <a:r>
              <a:rPr lang="tr-TR" dirty="0" err="1"/>
              <a:t>conditioned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components</a:t>
            </a:r>
            <a:r>
              <a:rPr lang="tr-TR" dirty="0"/>
              <a:t> of </a:t>
            </a:r>
            <a:r>
              <a:rPr lang="tr-TR" dirty="0" err="1"/>
              <a:t>actor-ness</a:t>
            </a:r>
            <a:r>
              <a:rPr lang="tr-TR" dirty="0"/>
              <a:t>.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result</a:t>
            </a:r>
            <a:r>
              <a:rPr lang="tr-TR" dirty="0"/>
              <a:t> of </a:t>
            </a:r>
            <a:r>
              <a:rPr lang="tr-TR" dirty="0" err="1"/>
              <a:t>inconsistency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ASEAN. </a:t>
            </a:r>
          </a:p>
          <a:p>
            <a:r>
              <a:rPr lang="tr-TR" dirty="0"/>
              <a:t>In 2009,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an EU-ASEAN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(FTA) </a:t>
            </a:r>
            <a:r>
              <a:rPr lang="tr-TR" dirty="0" err="1"/>
              <a:t>came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halt,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began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pursue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individual</a:t>
            </a:r>
            <a:r>
              <a:rPr lang="tr-TR" dirty="0"/>
              <a:t> ASEAN </a:t>
            </a:r>
            <a:r>
              <a:rPr lang="tr-TR" dirty="0" err="1"/>
              <a:t>members</a:t>
            </a:r>
            <a:r>
              <a:rPr lang="tr-TR" dirty="0"/>
              <a:t>. An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Singapore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initialled</a:t>
            </a:r>
            <a:r>
              <a:rPr lang="tr-TR" dirty="0"/>
              <a:t> in 2013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negotiating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Malaysia</a:t>
            </a:r>
            <a:r>
              <a:rPr lang="tr-TR" dirty="0"/>
              <a:t>, Vietnam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Thailand</a:t>
            </a:r>
            <a:r>
              <a:rPr lang="tr-TR" dirty="0"/>
              <a:t> (European </a:t>
            </a:r>
            <a:r>
              <a:rPr lang="tr-TR" dirty="0" err="1"/>
              <a:t>Commission</a:t>
            </a:r>
            <a:r>
              <a:rPr lang="tr-TR" dirty="0"/>
              <a:t> 2013).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enhances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presence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visibility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, it is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sidelining</a:t>
            </a:r>
            <a:r>
              <a:rPr lang="tr-TR" dirty="0"/>
              <a:t> ASEAN as a </a:t>
            </a:r>
            <a:r>
              <a:rPr lang="tr-TR" dirty="0" err="1"/>
              <a:t>grouping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672489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738056C-5D60-4140-8319-6B86BB830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POLITICAL RELATIONS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D44E39-59BC-6E4D-9EF4-F2B2DC716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and ASEAN </a:t>
            </a:r>
            <a:r>
              <a:rPr lang="tr-TR" dirty="0" err="1"/>
              <a:t>spans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40 </a:t>
            </a:r>
            <a:r>
              <a:rPr lang="tr-TR" dirty="0" err="1"/>
              <a:t>years</a:t>
            </a:r>
            <a:r>
              <a:rPr lang="tr-TR" dirty="0"/>
              <a:t>. The European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Community</a:t>
            </a:r>
            <a:r>
              <a:rPr lang="tr-TR" dirty="0"/>
              <a:t> (EEC)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entity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establish</a:t>
            </a:r>
            <a:r>
              <a:rPr lang="tr-TR" dirty="0"/>
              <a:t> </a:t>
            </a:r>
            <a:r>
              <a:rPr lang="tr-TR" dirty="0" err="1"/>
              <a:t>informal</a:t>
            </a:r>
            <a:r>
              <a:rPr lang="tr-TR" dirty="0"/>
              <a:t> </a:t>
            </a:r>
            <a:r>
              <a:rPr lang="tr-TR" dirty="0" err="1"/>
              <a:t>ties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ASEAN in 1972. The 10th ASEAN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Ministers</a:t>
            </a:r>
            <a:r>
              <a:rPr lang="tr-TR" dirty="0"/>
              <a:t> Meeting in 1977 </a:t>
            </a:r>
            <a:r>
              <a:rPr lang="tr-TR" dirty="0" err="1"/>
              <a:t>formalised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institutionalised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signing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 </a:t>
            </a:r>
            <a:r>
              <a:rPr lang="tr-TR" dirty="0">
                <a:hlinkClick r:id="rId2"/>
              </a:rPr>
              <a:t>ASEAN-EEC Cooperation Agreement</a:t>
            </a:r>
            <a:r>
              <a:rPr lang="tr-TR" dirty="0"/>
              <a:t> in </a:t>
            </a:r>
            <a:r>
              <a:rPr lang="tr-TR" dirty="0" err="1"/>
              <a:t>March</a:t>
            </a:r>
            <a:r>
              <a:rPr lang="tr-TR" dirty="0"/>
              <a:t> 1980. </a:t>
            </a:r>
          </a:p>
          <a:p>
            <a:r>
              <a:rPr lang="tr-TR" dirty="0"/>
              <a:t>ASEAN-EU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guided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</a:t>
            </a:r>
            <a:r>
              <a:rPr lang="tr-TR" dirty="0">
                <a:hlinkClick r:id="rId3"/>
              </a:rPr>
              <a:t>Nuremberg Declaration</a:t>
            </a:r>
            <a:r>
              <a:rPr lang="tr-TR" dirty="0"/>
              <a:t> on an EU-ASEAN </a:t>
            </a:r>
            <a:r>
              <a:rPr lang="tr-TR" dirty="0" err="1"/>
              <a:t>Enhanced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, </a:t>
            </a:r>
            <a:r>
              <a:rPr lang="tr-TR" dirty="0" err="1"/>
              <a:t>adopted</a:t>
            </a:r>
            <a:r>
              <a:rPr lang="tr-TR" dirty="0"/>
              <a:t> in </a:t>
            </a:r>
            <a:r>
              <a:rPr lang="tr-TR" dirty="0" err="1"/>
              <a:t>March</a:t>
            </a:r>
            <a:r>
              <a:rPr lang="tr-TR" dirty="0"/>
              <a:t> 2007. The </a:t>
            </a:r>
            <a:r>
              <a:rPr lang="tr-TR" dirty="0" err="1"/>
              <a:t>Declaration</a:t>
            </a:r>
            <a:r>
              <a:rPr lang="tr-TR" dirty="0"/>
              <a:t> </a:t>
            </a:r>
            <a:r>
              <a:rPr lang="tr-TR" dirty="0" err="1"/>
              <a:t>sets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long-term</a:t>
            </a:r>
            <a:r>
              <a:rPr lang="tr-TR" dirty="0"/>
              <a:t> </a:t>
            </a:r>
            <a:r>
              <a:rPr lang="tr-TR" dirty="0" err="1"/>
              <a:t>vision</a:t>
            </a:r>
            <a:r>
              <a:rPr lang="tr-TR" dirty="0"/>
              <a:t> and </a:t>
            </a:r>
            <a:r>
              <a:rPr lang="tr-TR" dirty="0" err="1"/>
              <a:t>commitment</a:t>
            </a:r>
            <a:r>
              <a:rPr lang="tr-TR" dirty="0"/>
              <a:t> of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sides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work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.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adoption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ASEAN Charter in 2008,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initiated</a:t>
            </a:r>
            <a:r>
              <a:rPr lang="tr-TR" dirty="0"/>
              <a:t> </a:t>
            </a:r>
            <a:r>
              <a:rPr lang="tr-TR" dirty="0" err="1"/>
              <a:t>formal</a:t>
            </a:r>
            <a:r>
              <a:rPr lang="tr-TR" dirty="0"/>
              <a:t> </a:t>
            </a:r>
            <a:r>
              <a:rPr lang="tr-TR" dirty="0" err="1"/>
              <a:t>diplomatic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ASEAN in </a:t>
            </a:r>
            <a:r>
              <a:rPr lang="tr-TR" dirty="0" err="1"/>
              <a:t>March</a:t>
            </a:r>
            <a:r>
              <a:rPr lang="tr-TR" dirty="0"/>
              <a:t> 2009, </a:t>
            </a:r>
            <a:r>
              <a:rPr lang="tr-TR" dirty="0" err="1"/>
              <a:t>followed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countries</a:t>
            </a:r>
            <a:r>
              <a:rPr lang="tr-TR" dirty="0"/>
              <a:t>. </a:t>
            </a:r>
          </a:p>
          <a:p>
            <a:r>
              <a:rPr lang="tr-TR" dirty="0"/>
              <a:t>In 2012,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became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organisation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accede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</a:t>
            </a:r>
            <a:r>
              <a:rPr lang="tr-TR" dirty="0">
                <a:hlinkClick r:id="rId4"/>
              </a:rPr>
              <a:t>Treaty of Amity and Cooperation in Southeast Asia</a:t>
            </a:r>
            <a:r>
              <a:rPr lang="tr-TR" dirty="0"/>
              <a:t> (TAC) — an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milestone</a:t>
            </a:r>
            <a:r>
              <a:rPr lang="tr-TR" dirty="0"/>
              <a:t>, </a:t>
            </a:r>
            <a:r>
              <a:rPr lang="tr-TR" dirty="0" err="1"/>
              <a:t>boosting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EU's</a:t>
            </a:r>
            <a:r>
              <a:rPr lang="tr-TR" dirty="0"/>
              <a:t> </a:t>
            </a:r>
            <a:r>
              <a:rPr lang="tr-TR" dirty="0" err="1"/>
              <a:t>political</a:t>
            </a:r>
            <a:r>
              <a:rPr lang="tr-TR" dirty="0"/>
              <a:t> and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engagement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. </a:t>
            </a:r>
          </a:p>
          <a:p>
            <a:r>
              <a:rPr lang="tr-TR" dirty="0"/>
              <a:t>On </a:t>
            </a:r>
            <a:r>
              <a:rPr lang="tr-TR" dirty="0" err="1"/>
              <a:t>August</a:t>
            </a:r>
            <a:r>
              <a:rPr lang="tr-TR" dirty="0"/>
              <a:t> 8th, 2015 (ASEAN </a:t>
            </a:r>
            <a:r>
              <a:rPr lang="tr-TR" dirty="0" err="1"/>
              <a:t>Day</a:t>
            </a:r>
            <a:r>
              <a:rPr lang="tr-TR" dirty="0"/>
              <a:t>),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established</a:t>
            </a:r>
            <a:r>
              <a:rPr lang="tr-TR" dirty="0"/>
              <a:t> a </a:t>
            </a:r>
            <a:r>
              <a:rPr lang="tr-TR" dirty="0" err="1"/>
              <a:t>diplomatic</a:t>
            </a:r>
            <a:r>
              <a:rPr lang="tr-TR" dirty="0"/>
              <a:t> </a:t>
            </a:r>
            <a:r>
              <a:rPr lang="tr-TR" dirty="0" err="1"/>
              <a:t>Mission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ASEAN and </a:t>
            </a:r>
            <a:r>
              <a:rPr lang="tr-TR" dirty="0" err="1"/>
              <a:t>appointed</a:t>
            </a:r>
            <a:r>
              <a:rPr lang="tr-TR" dirty="0"/>
              <a:t> a </a:t>
            </a:r>
            <a:r>
              <a:rPr lang="tr-TR" dirty="0" err="1"/>
              <a:t>dedicated</a:t>
            </a:r>
            <a:r>
              <a:rPr lang="tr-TR" dirty="0"/>
              <a:t> </a:t>
            </a:r>
            <a:r>
              <a:rPr lang="tr-TR" dirty="0" err="1"/>
              <a:t>Ambassador</a:t>
            </a:r>
            <a:r>
              <a:rPr lang="tr-TR" dirty="0"/>
              <a:t>. On </a:t>
            </a:r>
            <a:r>
              <a:rPr lang="tr-TR" dirty="0" err="1"/>
              <a:t>December</a:t>
            </a:r>
            <a:r>
              <a:rPr lang="tr-TR" dirty="0"/>
              <a:t> 1st, 2020, </a:t>
            </a:r>
            <a:r>
              <a:rPr lang="tr-TR" dirty="0" err="1"/>
              <a:t>the</a:t>
            </a:r>
            <a:r>
              <a:rPr lang="tr-TR" dirty="0"/>
              <a:t> 23rd EU-ASEAN </a:t>
            </a:r>
            <a:r>
              <a:rPr lang="tr-TR" dirty="0" err="1"/>
              <a:t>Ministerial</a:t>
            </a:r>
            <a:r>
              <a:rPr lang="tr-TR" dirty="0"/>
              <a:t> Meeting </a:t>
            </a:r>
            <a:r>
              <a:rPr lang="tr-TR" dirty="0" err="1"/>
              <a:t>elevated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EU-ASEAN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Strategic </a:t>
            </a:r>
            <a:r>
              <a:rPr lang="tr-TR" dirty="0" err="1"/>
              <a:t>Partnership</a:t>
            </a:r>
            <a:r>
              <a:rPr lang="tr-TR" dirty="0"/>
              <a:t>.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51628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29F201A-BC0A-424A-A674-DD40E9B88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SecurITY</a:t>
            </a:r>
            <a:r>
              <a:rPr lang="tr-TR" dirty="0"/>
              <a:t> AND </a:t>
            </a:r>
            <a:r>
              <a:rPr lang="tr-TR" dirty="0" err="1"/>
              <a:t>DEFENsE</a:t>
            </a:r>
            <a:r>
              <a:rPr lang="tr-TR" dirty="0"/>
              <a:t> COOPERATION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4A3D1A8-C3BB-4D48-8315-3A8F9E468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EU is a </a:t>
            </a:r>
            <a:r>
              <a:rPr lang="tr-TR" dirty="0" err="1"/>
              <a:t>founding</a:t>
            </a:r>
            <a:r>
              <a:rPr lang="tr-TR" dirty="0"/>
              <a:t> and </a:t>
            </a:r>
            <a:r>
              <a:rPr lang="tr-TR" dirty="0" err="1"/>
              <a:t>active</a:t>
            </a:r>
            <a:r>
              <a:rPr lang="tr-TR" dirty="0"/>
              <a:t> </a:t>
            </a:r>
            <a:r>
              <a:rPr lang="tr-TR" dirty="0" err="1"/>
              <a:t>member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Regional</a:t>
            </a:r>
            <a:r>
              <a:rPr lang="tr-TR" dirty="0"/>
              <a:t> Forum (ARF),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aims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foster</a:t>
            </a:r>
            <a:r>
              <a:rPr lang="tr-TR" dirty="0"/>
              <a:t> </a:t>
            </a:r>
            <a:r>
              <a:rPr lang="tr-TR" dirty="0" err="1"/>
              <a:t>constructive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and </a:t>
            </a:r>
            <a:r>
              <a:rPr lang="tr-TR" dirty="0" err="1"/>
              <a:t>consultation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confidence-building</a:t>
            </a:r>
            <a:r>
              <a:rPr lang="tr-TR" dirty="0"/>
              <a:t> and </a:t>
            </a:r>
            <a:r>
              <a:rPr lang="tr-TR" dirty="0" err="1"/>
              <a:t>preventive</a:t>
            </a:r>
            <a:r>
              <a:rPr lang="tr-TR" dirty="0"/>
              <a:t> </a:t>
            </a:r>
            <a:r>
              <a:rPr lang="tr-TR" dirty="0" err="1"/>
              <a:t>diplomacy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-Pacific </a:t>
            </a:r>
            <a:r>
              <a:rPr lang="tr-TR" dirty="0" err="1"/>
              <a:t>region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view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ensuring</a:t>
            </a:r>
            <a:r>
              <a:rPr lang="tr-TR" dirty="0"/>
              <a:t> </a:t>
            </a:r>
            <a:r>
              <a:rPr lang="tr-TR" dirty="0" err="1"/>
              <a:t>peace</a:t>
            </a:r>
            <a:r>
              <a:rPr lang="tr-TR" dirty="0"/>
              <a:t>, </a:t>
            </a:r>
            <a:r>
              <a:rPr lang="tr-TR" dirty="0" err="1"/>
              <a:t>prosperity</a:t>
            </a:r>
            <a:r>
              <a:rPr lang="tr-TR" dirty="0"/>
              <a:t> and </a:t>
            </a:r>
            <a:r>
              <a:rPr lang="tr-TR" dirty="0" err="1"/>
              <a:t>stability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and </a:t>
            </a:r>
            <a:r>
              <a:rPr lang="tr-TR" dirty="0" err="1"/>
              <a:t>beyond</a:t>
            </a:r>
            <a:r>
              <a:rPr lang="tr-TR" dirty="0"/>
              <a:t>. </a:t>
            </a:r>
          </a:p>
          <a:p>
            <a:r>
              <a:rPr lang="tr-TR" dirty="0"/>
              <a:t>The EU and ASEAN </a:t>
            </a:r>
            <a:r>
              <a:rPr lang="tr-TR" dirty="0" err="1"/>
              <a:t>have</a:t>
            </a:r>
            <a:r>
              <a:rPr lang="tr-TR" dirty="0"/>
              <a:t> also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working</a:t>
            </a:r>
            <a:r>
              <a:rPr lang="tr-TR" dirty="0"/>
              <a:t> in </a:t>
            </a:r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non-traditional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,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maritime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, </a:t>
            </a:r>
            <a:r>
              <a:rPr lang="tr-TR" dirty="0" err="1"/>
              <a:t>conflict</a:t>
            </a:r>
            <a:r>
              <a:rPr lang="tr-TR" dirty="0"/>
              <a:t> </a:t>
            </a:r>
            <a:r>
              <a:rPr lang="tr-TR" dirty="0" err="1"/>
              <a:t>prevention</a:t>
            </a:r>
            <a:r>
              <a:rPr lang="tr-TR" dirty="0"/>
              <a:t>, </a:t>
            </a:r>
            <a:r>
              <a:rPr lang="tr-TR" dirty="0" err="1"/>
              <a:t>mediation</a:t>
            </a:r>
            <a:r>
              <a:rPr lang="tr-TR" dirty="0"/>
              <a:t> and </a:t>
            </a:r>
            <a:r>
              <a:rPr lang="tr-TR" dirty="0" err="1"/>
              <a:t>reconciliation</a:t>
            </a:r>
            <a:r>
              <a:rPr lang="tr-TR" dirty="0"/>
              <a:t>, </a:t>
            </a:r>
            <a:r>
              <a:rPr lang="tr-TR" dirty="0" err="1"/>
              <a:t>crisis</a:t>
            </a:r>
            <a:r>
              <a:rPr lang="tr-TR" dirty="0"/>
              <a:t> </a:t>
            </a:r>
            <a:r>
              <a:rPr lang="tr-TR" dirty="0" err="1"/>
              <a:t>management</a:t>
            </a:r>
            <a:r>
              <a:rPr lang="tr-TR" dirty="0"/>
              <a:t>, </a:t>
            </a:r>
            <a:r>
              <a:rPr lang="tr-TR" dirty="0" err="1"/>
              <a:t>transnational</a:t>
            </a:r>
            <a:r>
              <a:rPr lang="tr-TR" dirty="0"/>
              <a:t> </a:t>
            </a:r>
            <a:r>
              <a:rPr lang="tr-TR" dirty="0" err="1"/>
              <a:t>crime</a:t>
            </a:r>
            <a:r>
              <a:rPr lang="tr-TR" dirty="0"/>
              <a:t>, </a:t>
            </a:r>
            <a:r>
              <a:rPr lang="tr-TR" dirty="0" err="1"/>
              <a:t>counter-terrorism</a:t>
            </a:r>
            <a:r>
              <a:rPr lang="tr-TR" dirty="0"/>
              <a:t>, </a:t>
            </a:r>
            <a:r>
              <a:rPr lang="tr-TR" dirty="0" err="1"/>
              <a:t>cybersecurity</a:t>
            </a:r>
            <a:r>
              <a:rPr lang="tr-TR" dirty="0"/>
              <a:t> and </a:t>
            </a:r>
            <a:r>
              <a:rPr lang="tr-TR" dirty="0" err="1"/>
              <a:t>non-proliferation</a:t>
            </a:r>
            <a:r>
              <a:rPr lang="tr-TR" dirty="0"/>
              <a:t>.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344935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2E0FE70-C583-E74A-AB94-541206BA9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ECONOMIC RELATIONS,TRADE AND INVESTMENT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73D69B-53C5-AE4D-95FA-CCF875E84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EU is </a:t>
            </a:r>
            <a:r>
              <a:rPr lang="tr-TR" dirty="0" err="1"/>
              <a:t>actively</a:t>
            </a:r>
            <a:r>
              <a:rPr lang="tr-TR" dirty="0"/>
              <a:t> </a:t>
            </a:r>
            <a:r>
              <a:rPr lang="tr-TR" dirty="0" err="1"/>
              <a:t>engaged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ASEAN in </a:t>
            </a:r>
            <a:r>
              <a:rPr lang="tr-TR" dirty="0" err="1"/>
              <a:t>expanding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and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intensified</a:t>
            </a:r>
            <a:r>
              <a:rPr lang="tr-TR" dirty="0"/>
              <a:t> </a:t>
            </a:r>
            <a:r>
              <a:rPr lang="tr-TR" dirty="0" err="1"/>
              <a:t>considerably</a:t>
            </a:r>
            <a:r>
              <a:rPr lang="tr-TR" dirty="0"/>
              <a:t>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</a:t>
            </a:r>
            <a:r>
              <a:rPr lang="tr-TR" dirty="0" err="1"/>
              <a:t>decade</a:t>
            </a:r>
            <a:r>
              <a:rPr lang="tr-TR" dirty="0"/>
              <a:t>. </a:t>
            </a:r>
          </a:p>
          <a:p>
            <a:r>
              <a:rPr lang="tr-TR" b="1" dirty="0"/>
              <a:t>The EU is </a:t>
            </a:r>
            <a:r>
              <a:rPr lang="tr-TR" b="1" dirty="0" err="1"/>
              <a:t>ASEAN's</a:t>
            </a:r>
            <a:r>
              <a:rPr lang="tr-TR" b="1" dirty="0"/>
              <a:t> 3rd </a:t>
            </a:r>
            <a:r>
              <a:rPr lang="tr-TR" b="1" dirty="0" err="1"/>
              <a:t>largest</a:t>
            </a:r>
            <a:r>
              <a:rPr lang="tr-TR" b="1" dirty="0"/>
              <a:t> </a:t>
            </a:r>
            <a:r>
              <a:rPr lang="tr-TR" b="1" dirty="0" err="1"/>
              <a:t>trading</a:t>
            </a:r>
            <a:r>
              <a:rPr lang="tr-TR" b="1" dirty="0"/>
              <a:t> partner, </a:t>
            </a:r>
            <a:r>
              <a:rPr lang="tr-TR" b="1" dirty="0" err="1"/>
              <a:t>accounting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around</a:t>
            </a:r>
            <a:r>
              <a:rPr lang="tr-TR" b="1" dirty="0"/>
              <a:t> 10.6% of ASEAN </a:t>
            </a:r>
            <a:r>
              <a:rPr lang="tr-TR" b="1" dirty="0" err="1"/>
              <a:t>trade</a:t>
            </a:r>
            <a:r>
              <a:rPr lang="tr-TR" dirty="0"/>
              <a:t>. </a:t>
            </a:r>
            <a:r>
              <a:rPr lang="tr-TR" dirty="0" err="1"/>
              <a:t>Meanwhile</a:t>
            </a:r>
            <a:r>
              <a:rPr lang="tr-TR" dirty="0"/>
              <a:t> ASEAN, as a </a:t>
            </a:r>
            <a:r>
              <a:rPr lang="tr-TR" dirty="0" err="1"/>
              <a:t>whole</a:t>
            </a:r>
            <a:r>
              <a:rPr lang="tr-TR" dirty="0"/>
              <a:t>,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3rd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 </a:t>
            </a:r>
            <a:r>
              <a:rPr lang="tr-TR" dirty="0" err="1"/>
              <a:t>outside</a:t>
            </a:r>
            <a:r>
              <a:rPr lang="tr-TR" dirty="0"/>
              <a:t> Europe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goods</a:t>
            </a:r>
            <a:r>
              <a:rPr lang="tr-TR" dirty="0"/>
              <a:t> and </a:t>
            </a:r>
            <a:r>
              <a:rPr lang="tr-TR" dirty="0" err="1"/>
              <a:t>services</a:t>
            </a:r>
            <a:r>
              <a:rPr lang="tr-TR" dirty="0"/>
              <a:t> </a:t>
            </a:r>
            <a:r>
              <a:rPr lang="tr-TR" dirty="0" err="1"/>
              <a:t>reaching</a:t>
            </a:r>
            <a:r>
              <a:rPr lang="tr-TR" dirty="0"/>
              <a:t> €189.47 </a:t>
            </a:r>
            <a:r>
              <a:rPr lang="tr-TR" dirty="0" err="1"/>
              <a:t>billion</a:t>
            </a:r>
            <a:r>
              <a:rPr lang="tr-TR" dirty="0"/>
              <a:t> in 2020.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services</a:t>
            </a:r>
            <a:r>
              <a:rPr lang="tr-TR" dirty="0"/>
              <a:t> </a:t>
            </a:r>
            <a:r>
              <a:rPr lang="tr-TR" dirty="0" err="1"/>
              <a:t>amounted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€93.5 </a:t>
            </a:r>
            <a:r>
              <a:rPr lang="tr-TR" dirty="0" err="1"/>
              <a:t>billion</a:t>
            </a:r>
            <a:r>
              <a:rPr lang="tr-TR" dirty="0"/>
              <a:t> in 2019. The EU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biggest</a:t>
            </a:r>
            <a:r>
              <a:rPr lang="tr-TR" dirty="0"/>
              <a:t> </a:t>
            </a:r>
            <a:r>
              <a:rPr lang="tr-TR" dirty="0" err="1"/>
              <a:t>investor</a:t>
            </a:r>
            <a:r>
              <a:rPr lang="tr-TR" dirty="0"/>
              <a:t> in ASEAN </a:t>
            </a:r>
            <a:r>
              <a:rPr lang="tr-TR" dirty="0" err="1"/>
              <a:t>countries</a:t>
            </a:r>
            <a:r>
              <a:rPr lang="tr-TR" dirty="0"/>
              <a:t>. In 2019,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Direct </a:t>
            </a:r>
            <a:r>
              <a:rPr lang="tr-TR" dirty="0" err="1"/>
              <a:t>Investment</a:t>
            </a:r>
            <a:r>
              <a:rPr lang="tr-TR" dirty="0"/>
              <a:t> (FDI) </a:t>
            </a:r>
            <a:r>
              <a:rPr lang="tr-TR" dirty="0" err="1"/>
              <a:t>stocks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ASEAN </a:t>
            </a:r>
            <a:r>
              <a:rPr lang="tr-TR" dirty="0" err="1"/>
              <a:t>accounted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€313.6 </a:t>
            </a:r>
            <a:r>
              <a:rPr lang="tr-TR" dirty="0" err="1"/>
              <a:t>billion</a:t>
            </a:r>
            <a:r>
              <a:rPr lang="tr-TR" dirty="0"/>
              <a:t>. </a:t>
            </a:r>
          </a:p>
          <a:p>
            <a:r>
              <a:rPr lang="tr-TR" dirty="0"/>
              <a:t>On 2 </a:t>
            </a:r>
            <a:r>
              <a:rPr lang="tr-TR" dirty="0" err="1"/>
              <a:t>June</a:t>
            </a:r>
            <a:r>
              <a:rPr lang="tr-TR" dirty="0"/>
              <a:t> 2021, ASEAN and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concluded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ASEAN-EU </a:t>
            </a:r>
            <a:r>
              <a:rPr lang="tr-TR" dirty="0" err="1"/>
              <a:t>Comprehensive</a:t>
            </a:r>
            <a:r>
              <a:rPr lang="tr-TR" dirty="0"/>
              <a:t> </a:t>
            </a:r>
            <a:r>
              <a:rPr lang="tr-TR" dirty="0" err="1"/>
              <a:t>Air</a:t>
            </a:r>
            <a:r>
              <a:rPr lang="tr-TR" dirty="0"/>
              <a:t> Transport </a:t>
            </a:r>
            <a:r>
              <a:rPr lang="tr-TR" dirty="0" err="1"/>
              <a:t>Agreement</a:t>
            </a:r>
            <a:r>
              <a:rPr lang="tr-TR" dirty="0"/>
              <a:t> (AE CATA). The AE CATA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world’s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bloc-to-bloc</a:t>
            </a:r>
            <a:r>
              <a:rPr lang="tr-TR" dirty="0"/>
              <a:t> </a:t>
            </a:r>
            <a:r>
              <a:rPr lang="tr-TR" dirty="0" err="1"/>
              <a:t>air</a:t>
            </a:r>
            <a:r>
              <a:rPr lang="tr-TR" dirty="0"/>
              <a:t> transport </a:t>
            </a:r>
            <a:r>
              <a:rPr lang="tr-TR" dirty="0" err="1"/>
              <a:t>agreement</a:t>
            </a:r>
            <a:r>
              <a:rPr lang="tr-TR" dirty="0"/>
              <a:t> and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bolster</a:t>
            </a:r>
            <a:r>
              <a:rPr lang="tr-TR" dirty="0"/>
              <a:t> </a:t>
            </a:r>
            <a:r>
              <a:rPr lang="tr-TR" dirty="0" err="1"/>
              <a:t>connectivity</a:t>
            </a:r>
            <a:r>
              <a:rPr lang="tr-TR" dirty="0"/>
              <a:t> and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37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 of ASEAN and </a:t>
            </a:r>
            <a:r>
              <a:rPr lang="tr-TR" dirty="0" err="1"/>
              <a:t>the</a:t>
            </a:r>
            <a:r>
              <a:rPr lang="tr-TR" dirty="0"/>
              <a:t> EU.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997686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F1C28F0-9067-7044-83F2-48C112C76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SUPPORTING ASEAN’S COMMUNITY BUILDING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396726-5486-4448-B3CB-D2ED7748F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The EU is a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partner of ASEAN and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. </a:t>
            </a:r>
            <a:r>
              <a:rPr lang="tr-TR" b="1" dirty="0"/>
              <a:t>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period</a:t>
            </a:r>
            <a:r>
              <a:rPr lang="tr-TR" b="1" dirty="0"/>
              <a:t> 2014-2020, </a:t>
            </a:r>
            <a:r>
              <a:rPr lang="tr-TR" b="1" dirty="0" err="1"/>
              <a:t>the</a:t>
            </a:r>
            <a:r>
              <a:rPr lang="tr-TR" b="1" dirty="0"/>
              <a:t> EU </a:t>
            </a:r>
            <a:r>
              <a:rPr lang="tr-TR" b="1" dirty="0" err="1"/>
              <a:t>supported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ASEAN </a:t>
            </a:r>
            <a:r>
              <a:rPr lang="tr-TR" b="1" dirty="0" err="1"/>
              <a:t>Secretariat</a:t>
            </a:r>
            <a:r>
              <a:rPr lang="tr-TR" b="1" dirty="0"/>
              <a:t> and ASEAN </a:t>
            </a:r>
            <a:r>
              <a:rPr lang="tr-TR" b="1" dirty="0" err="1"/>
              <a:t>regional</a:t>
            </a:r>
            <a:r>
              <a:rPr lang="tr-TR" b="1" dirty="0"/>
              <a:t> </a:t>
            </a:r>
            <a:r>
              <a:rPr lang="tr-TR" b="1" dirty="0" err="1"/>
              <a:t>integration</a:t>
            </a:r>
            <a:r>
              <a:rPr lang="tr-TR" b="1" dirty="0"/>
              <a:t> </a:t>
            </a:r>
            <a:r>
              <a:rPr lang="tr-TR" b="1" dirty="0" err="1"/>
              <a:t>with</a:t>
            </a:r>
            <a:r>
              <a:rPr lang="tr-TR" b="1" dirty="0"/>
              <a:t> </a:t>
            </a:r>
            <a:r>
              <a:rPr lang="tr-TR" b="1" dirty="0" err="1"/>
              <a:t>over</a:t>
            </a:r>
            <a:r>
              <a:rPr lang="tr-TR" b="1" dirty="0"/>
              <a:t> €250 </a:t>
            </a:r>
            <a:r>
              <a:rPr lang="tr-TR" b="1" dirty="0" err="1"/>
              <a:t>million</a:t>
            </a:r>
            <a:r>
              <a:rPr lang="tr-TR" b="1" dirty="0"/>
              <a:t>, </a:t>
            </a:r>
            <a:r>
              <a:rPr lang="tr-TR" b="1" dirty="0" err="1"/>
              <a:t>while</a:t>
            </a:r>
            <a:r>
              <a:rPr lang="tr-TR" b="1" dirty="0"/>
              <a:t> </a:t>
            </a:r>
            <a:r>
              <a:rPr lang="tr-TR" b="1" dirty="0" err="1"/>
              <a:t>bilateral</a:t>
            </a:r>
            <a:r>
              <a:rPr lang="tr-TR" b="1" dirty="0"/>
              <a:t> EU </a:t>
            </a:r>
            <a:r>
              <a:rPr lang="tr-TR" b="1" dirty="0" err="1"/>
              <a:t>support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ASEAN </a:t>
            </a:r>
            <a:r>
              <a:rPr lang="tr-TR" b="1" dirty="0" err="1"/>
              <a:t>Member</a:t>
            </a:r>
            <a:r>
              <a:rPr lang="tr-TR" b="1" dirty="0"/>
              <a:t> </a:t>
            </a:r>
            <a:r>
              <a:rPr lang="tr-TR" b="1" dirty="0" err="1"/>
              <a:t>States</a:t>
            </a:r>
            <a:r>
              <a:rPr lang="tr-TR" b="1" dirty="0"/>
              <a:t> </a:t>
            </a:r>
            <a:r>
              <a:rPr lang="tr-TR" b="1" dirty="0" err="1"/>
              <a:t>amounted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€2 </a:t>
            </a:r>
            <a:r>
              <a:rPr lang="tr-TR" b="1" dirty="0" err="1"/>
              <a:t>billion</a:t>
            </a:r>
            <a:r>
              <a:rPr lang="tr-TR" b="1" dirty="0"/>
              <a:t>. </a:t>
            </a:r>
          </a:p>
          <a:p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programmes</a:t>
            </a:r>
            <a:r>
              <a:rPr lang="tr-TR" dirty="0"/>
              <a:t> </a:t>
            </a:r>
            <a:r>
              <a:rPr lang="tr-TR" dirty="0" err="1"/>
              <a:t>focus</a:t>
            </a:r>
            <a:r>
              <a:rPr lang="tr-TR" dirty="0"/>
              <a:t> </a:t>
            </a:r>
            <a:r>
              <a:rPr lang="tr-TR" dirty="0" err="1"/>
              <a:t>mainly</a:t>
            </a:r>
            <a:r>
              <a:rPr lang="tr-TR" dirty="0"/>
              <a:t> on </a:t>
            </a:r>
            <a:r>
              <a:rPr lang="tr-TR" dirty="0" err="1"/>
              <a:t>connectivity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sustainable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integration</a:t>
            </a:r>
            <a:r>
              <a:rPr lang="tr-TR" dirty="0"/>
              <a:t> and </a:t>
            </a:r>
            <a:r>
              <a:rPr lang="tr-TR" dirty="0" err="1"/>
              <a:t>trade</a:t>
            </a:r>
            <a:r>
              <a:rPr lang="tr-TR" dirty="0"/>
              <a:t>;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, </a:t>
            </a:r>
            <a:r>
              <a:rPr lang="tr-TR" dirty="0" err="1"/>
              <a:t>environment</a:t>
            </a:r>
            <a:r>
              <a:rPr lang="tr-TR" dirty="0"/>
              <a:t> and </a:t>
            </a:r>
            <a:r>
              <a:rPr lang="tr-TR" dirty="0" err="1"/>
              <a:t>disaster</a:t>
            </a:r>
            <a:r>
              <a:rPr lang="tr-TR" dirty="0"/>
              <a:t> </a:t>
            </a:r>
            <a:r>
              <a:rPr lang="tr-TR" dirty="0" err="1"/>
              <a:t>management</a:t>
            </a:r>
            <a:r>
              <a:rPr lang="tr-TR" dirty="0"/>
              <a:t>; </a:t>
            </a:r>
            <a:r>
              <a:rPr lang="tr-TR" dirty="0" err="1"/>
              <a:t>comprehensive</a:t>
            </a:r>
            <a:r>
              <a:rPr lang="tr-TR" dirty="0"/>
              <a:t> EU-ASEAN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in </a:t>
            </a:r>
            <a:r>
              <a:rPr lang="tr-TR" dirty="0" err="1"/>
              <a:t>joint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 of </a:t>
            </a:r>
            <a:r>
              <a:rPr lang="tr-TR" dirty="0" err="1"/>
              <a:t>interest</a:t>
            </a:r>
            <a:r>
              <a:rPr lang="tr-TR" dirty="0"/>
              <a:t>; </a:t>
            </a:r>
            <a:r>
              <a:rPr lang="tr-TR" dirty="0" err="1"/>
              <a:t>higher</a:t>
            </a:r>
            <a:r>
              <a:rPr lang="tr-TR" dirty="0"/>
              <a:t> </a:t>
            </a:r>
            <a:r>
              <a:rPr lang="tr-TR" dirty="0" err="1"/>
              <a:t>education</a:t>
            </a:r>
            <a:r>
              <a:rPr lang="tr-TR" dirty="0"/>
              <a:t> and </a:t>
            </a:r>
            <a:r>
              <a:rPr lang="tr-TR" dirty="0" err="1"/>
              <a:t>student</a:t>
            </a:r>
            <a:r>
              <a:rPr lang="tr-TR" dirty="0"/>
              <a:t> </a:t>
            </a:r>
            <a:r>
              <a:rPr lang="tr-TR" dirty="0" err="1"/>
              <a:t>mobility</a:t>
            </a:r>
            <a:r>
              <a:rPr lang="tr-TR" dirty="0"/>
              <a:t> in ASEAN;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elimination</a:t>
            </a:r>
            <a:r>
              <a:rPr lang="tr-TR" dirty="0"/>
              <a:t> of </a:t>
            </a:r>
            <a:r>
              <a:rPr lang="tr-TR" dirty="0" err="1"/>
              <a:t>violence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women</a:t>
            </a:r>
            <a:r>
              <a:rPr lang="tr-TR" dirty="0"/>
              <a:t> and </a:t>
            </a:r>
            <a:r>
              <a:rPr lang="tr-TR" dirty="0" err="1"/>
              <a:t>girls</a:t>
            </a:r>
            <a:r>
              <a:rPr lang="tr-TR" dirty="0"/>
              <a:t> and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and </a:t>
            </a:r>
            <a:r>
              <a:rPr lang="tr-TR" dirty="0" err="1"/>
              <a:t>opportunities</a:t>
            </a:r>
            <a:r>
              <a:rPr lang="tr-TR" dirty="0"/>
              <a:t> of </a:t>
            </a:r>
            <a:r>
              <a:rPr lang="tr-TR" dirty="0" err="1"/>
              <a:t>women</a:t>
            </a:r>
            <a:r>
              <a:rPr lang="tr-TR" dirty="0"/>
              <a:t> </a:t>
            </a:r>
            <a:r>
              <a:rPr lang="tr-TR" dirty="0" err="1"/>
              <a:t>migrant</a:t>
            </a:r>
            <a:r>
              <a:rPr lang="tr-TR" dirty="0"/>
              <a:t> </a:t>
            </a:r>
            <a:r>
              <a:rPr lang="tr-TR" dirty="0" err="1"/>
              <a:t>workers</a:t>
            </a:r>
            <a:r>
              <a:rPr lang="tr-TR" dirty="0"/>
              <a:t>. </a:t>
            </a:r>
          </a:p>
          <a:p>
            <a:r>
              <a:rPr lang="tr-TR" b="1" dirty="0"/>
              <a:t>The ASEAN-EU </a:t>
            </a:r>
            <a:r>
              <a:rPr lang="tr-TR" b="1" dirty="0" err="1"/>
              <a:t>Dialogue</a:t>
            </a:r>
            <a:r>
              <a:rPr lang="tr-TR" b="1" dirty="0"/>
              <a:t> on </a:t>
            </a:r>
            <a:r>
              <a:rPr lang="tr-TR" b="1" dirty="0" err="1"/>
              <a:t>Sustainable</a:t>
            </a:r>
            <a:r>
              <a:rPr lang="tr-TR" b="1" dirty="0"/>
              <a:t> Development </a:t>
            </a:r>
            <a:r>
              <a:rPr lang="tr-TR" b="1" dirty="0" err="1"/>
              <a:t>started</a:t>
            </a:r>
            <a:r>
              <a:rPr lang="tr-TR" b="1" dirty="0"/>
              <a:t> in 2017 and is an </a:t>
            </a:r>
            <a:r>
              <a:rPr lang="tr-TR" b="1" dirty="0" err="1"/>
              <a:t>important</a:t>
            </a:r>
            <a:r>
              <a:rPr lang="tr-TR" b="1" dirty="0"/>
              <a:t> </a:t>
            </a:r>
            <a:r>
              <a:rPr lang="tr-TR" b="1" dirty="0" err="1"/>
              <a:t>high-level</a:t>
            </a:r>
            <a:r>
              <a:rPr lang="tr-TR" b="1" dirty="0"/>
              <a:t> </a:t>
            </a:r>
            <a:r>
              <a:rPr lang="tr-TR" b="1" dirty="0" err="1"/>
              <a:t>policy</a:t>
            </a:r>
            <a:r>
              <a:rPr lang="tr-TR" b="1" dirty="0"/>
              <a:t> platform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exchanges</a:t>
            </a:r>
            <a:r>
              <a:rPr lang="tr-TR" b="1" dirty="0"/>
              <a:t> on </a:t>
            </a:r>
            <a:r>
              <a:rPr lang="tr-TR" b="1" dirty="0" err="1"/>
              <a:t>sustainable</a:t>
            </a:r>
            <a:r>
              <a:rPr lang="tr-TR" b="1" dirty="0"/>
              <a:t> </a:t>
            </a:r>
            <a:r>
              <a:rPr lang="tr-TR" b="1" dirty="0" err="1"/>
              <a:t>development</a:t>
            </a:r>
            <a:r>
              <a:rPr lang="tr-TR" b="1" dirty="0"/>
              <a:t> </a:t>
            </a:r>
            <a:r>
              <a:rPr lang="tr-TR" b="1" dirty="0" err="1"/>
              <a:t>cooperation</a:t>
            </a:r>
            <a:r>
              <a:rPr lang="tr-TR" b="1" dirty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87971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CC5A5CA-AD53-9B4D-AF54-9128E9A9D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COVID-19 RESPONSE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63D5D85-3E6E-ED41-AAFF-F23ADF689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partner </a:t>
            </a:r>
            <a:r>
              <a:rPr lang="tr-TR" dirty="0" err="1"/>
              <a:t>countries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fight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COVID-19 </a:t>
            </a:r>
            <a:r>
              <a:rPr lang="tr-TR" dirty="0" err="1"/>
              <a:t>pandemic</a:t>
            </a:r>
            <a:r>
              <a:rPr lang="tr-TR" dirty="0"/>
              <a:t> and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consequences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launched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“Team Europe” </a:t>
            </a:r>
            <a:r>
              <a:rPr lang="tr-TR" dirty="0" err="1"/>
              <a:t>approach</a:t>
            </a:r>
            <a:r>
              <a:rPr lang="tr-TR" dirty="0"/>
              <a:t>. “Team Europe” </a:t>
            </a:r>
            <a:r>
              <a:rPr lang="tr-TR" dirty="0" err="1"/>
              <a:t>combines</a:t>
            </a:r>
            <a:r>
              <a:rPr lang="tr-TR" dirty="0"/>
              <a:t> </a:t>
            </a:r>
            <a:r>
              <a:rPr lang="tr-TR" dirty="0" err="1"/>
              <a:t>resources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EU,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 and European </a:t>
            </a:r>
            <a:r>
              <a:rPr lang="tr-TR" dirty="0" err="1"/>
              <a:t>financial</a:t>
            </a:r>
            <a:r>
              <a:rPr lang="tr-TR" dirty="0"/>
              <a:t> </a:t>
            </a:r>
            <a:r>
              <a:rPr lang="tr-TR" dirty="0" err="1"/>
              <a:t>institutions</a:t>
            </a:r>
            <a:r>
              <a:rPr lang="tr-TR" dirty="0"/>
              <a:t>. “Team Europe” has </a:t>
            </a:r>
            <a:r>
              <a:rPr lang="tr-TR" dirty="0" err="1"/>
              <a:t>mobilised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€800 </a:t>
            </a:r>
            <a:r>
              <a:rPr lang="tr-TR" dirty="0" err="1"/>
              <a:t>million</a:t>
            </a:r>
            <a:r>
              <a:rPr lang="tr-TR" dirty="0"/>
              <a:t> in </a:t>
            </a:r>
            <a:r>
              <a:rPr lang="tr-TR" dirty="0" err="1"/>
              <a:t>grants</a:t>
            </a:r>
            <a:r>
              <a:rPr lang="tr-TR" dirty="0"/>
              <a:t> and </a:t>
            </a:r>
            <a:r>
              <a:rPr lang="tr-TR" dirty="0" err="1"/>
              <a:t>loans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 ASEAN. </a:t>
            </a:r>
          </a:p>
          <a:p>
            <a:r>
              <a:rPr lang="tr-TR" b="1" dirty="0" err="1"/>
              <a:t>Another</a:t>
            </a:r>
            <a:r>
              <a:rPr lang="tr-TR" b="1" dirty="0"/>
              <a:t> </a:t>
            </a:r>
            <a:r>
              <a:rPr lang="tr-TR" b="1" dirty="0" err="1"/>
              <a:t>major</a:t>
            </a:r>
            <a:r>
              <a:rPr lang="tr-TR" b="1" dirty="0"/>
              <a:t> </a:t>
            </a:r>
            <a:r>
              <a:rPr lang="tr-TR" b="1" dirty="0" err="1"/>
              <a:t>international</a:t>
            </a:r>
            <a:r>
              <a:rPr lang="tr-TR" b="1" dirty="0"/>
              <a:t> </a:t>
            </a:r>
            <a:r>
              <a:rPr lang="tr-TR" b="1" dirty="0" err="1"/>
              <a:t>support</a:t>
            </a:r>
            <a:r>
              <a:rPr lang="tr-TR" b="1" dirty="0"/>
              <a:t> </a:t>
            </a:r>
            <a:r>
              <a:rPr lang="tr-TR" b="1" dirty="0" err="1"/>
              <a:t>that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EU is </a:t>
            </a:r>
            <a:r>
              <a:rPr lang="tr-TR" b="1" dirty="0" err="1"/>
              <a:t>providing</a:t>
            </a:r>
            <a:r>
              <a:rPr lang="tr-TR" b="1" dirty="0"/>
              <a:t> is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vaccination</a:t>
            </a:r>
            <a:r>
              <a:rPr lang="tr-TR" dirty="0"/>
              <a:t>. The EU has </a:t>
            </a:r>
            <a:r>
              <a:rPr lang="tr-TR" dirty="0" err="1"/>
              <a:t>chosen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multilateral</a:t>
            </a:r>
            <a:r>
              <a:rPr lang="tr-TR" dirty="0"/>
              <a:t> </a:t>
            </a:r>
            <a:r>
              <a:rPr lang="tr-TR" dirty="0" err="1"/>
              <a:t>track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, </a:t>
            </a:r>
            <a:r>
              <a:rPr lang="tr-TR" dirty="0" err="1"/>
              <a:t>namely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UN-</a:t>
            </a:r>
            <a:r>
              <a:rPr lang="tr-TR" dirty="0" err="1"/>
              <a:t>sponsored</a:t>
            </a:r>
            <a:r>
              <a:rPr lang="tr-TR" dirty="0"/>
              <a:t> COVAX </a:t>
            </a:r>
            <a:r>
              <a:rPr lang="tr-TR" dirty="0" err="1"/>
              <a:t>facility</a:t>
            </a:r>
            <a:r>
              <a:rPr lang="tr-TR" dirty="0"/>
              <a:t>. The EU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single</a:t>
            </a:r>
            <a:r>
              <a:rPr lang="tr-TR" dirty="0"/>
              <a:t> </a:t>
            </a:r>
            <a:r>
              <a:rPr lang="tr-TR" dirty="0" err="1"/>
              <a:t>biggest</a:t>
            </a:r>
            <a:r>
              <a:rPr lang="tr-TR" dirty="0"/>
              <a:t> </a:t>
            </a:r>
            <a:r>
              <a:rPr lang="tr-TR" dirty="0" err="1"/>
              <a:t>vaccine</a:t>
            </a:r>
            <a:r>
              <a:rPr lang="tr-TR" dirty="0"/>
              <a:t> </a:t>
            </a:r>
            <a:r>
              <a:rPr lang="tr-TR" dirty="0" err="1"/>
              <a:t>donor</a:t>
            </a:r>
            <a:r>
              <a:rPr lang="tr-TR" dirty="0"/>
              <a:t> of COVAX, and ASEAN is </a:t>
            </a:r>
            <a:r>
              <a:rPr lang="tr-TR" dirty="0" err="1"/>
              <a:t>benefitting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COVAX </a:t>
            </a:r>
            <a:r>
              <a:rPr lang="tr-TR" dirty="0" err="1"/>
              <a:t>facility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32.2 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doses</a:t>
            </a:r>
            <a:r>
              <a:rPr lang="tr-TR" dirty="0"/>
              <a:t> of </a:t>
            </a:r>
            <a:r>
              <a:rPr lang="tr-TR" dirty="0" err="1"/>
              <a:t>vaccines</a:t>
            </a:r>
            <a:r>
              <a:rPr lang="tr-TR" dirty="0"/>
              <a:t> in 2021. </a:t>
            </a:r>
          </a:p>
          <a:p>
            <a:r>
              <a:rPr lang="tr-TR" dirty="0"/>
              <a:t>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onset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pandemic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and ASEAN </a:t>
            </a:r>
            <a:r>
              <a:rPr lang="tr-TR" dirty="0" err="1"/>
              <a:t>recognised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a </a:t>
            </a:r>
            <a:r>
              <a:rPr lang="tr-TR" dirty="0" err="1"/>
              <a:t>multilateral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mitigate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and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of COVID-19 in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regions</a:t>
            </a:r>
            <a:r>
              <a:rPr lang="tr-TR" dirty="0"/>
              <a:t>. The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virtual</a:t>
            </a:r>
            <a:r>
              <a:rPr lang="tr-TR" dirty="0"/>
              <a:t> EU-ASEAN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Ministers</a:t>
            </a:r>
            <a:r>
              <a:rPr lang="tr-TR" dirty="0"/>
              <a:t> Meeting </a:t>
            </a:r>
            <a:r>
              <a:rPr lang="tr-TR" dirty="0" err="1"/>
              <a:t>held</a:t>
            </a:r>
            <a:r>
              <a:rPr lang="tr-TR" dirty="0"/>
              <a:t> on 20 </a:t>
            </a:r>
            <a:r>
              <a:rPr lang="tr-TR" dirty="0" err="1"/>
              <a:t>March</a:t>
            </a:r>
            <a:r>
              <a:rPr lang="tr-TR" dirty="0"/>
              <a:t> 2020 </a:t>
            </a:r>
            <a:r>
              <a:rPr lang="tr-TR" dirty="0" err="1"/>
              <a:t>discussed</a:t>
            </a:r>
            <a:r>
              <a:rPr lang="tr-TR" dirty="0"/>
              <a:t> </a:t>
            </a:r>
            <a:r>
              <a:rPr lang="tr-TR" dirty="0" err="1"/>
              <a:t>cooperation</a:t>
            </a:r>
            <a:r>
              <a:rPr lang="tr-TR" dirty="0"/>
              <a:t> in </a:t>
            </a:r>
            <a:r>
              <a:rPr lang="tr-TR" dirty="0" err="1"/>
              <a:t>keeping</a:t>
            </a:r>
            <a:r>
              <a:rPr lang="tr-TR" dirty="0"/>
              <a:t> </a:t>
            </a:r>
            <a:r>
              <a:rPr lang="tr-TR" dirty="0" err="1"/>
              <a:t>supply</a:t>
            </a:r>
            <a:r>
              <a:rPr lang="tr-TR" dirty="0"/>
              <a:t> </a:t>
            </a:r>
            <a:r>
              <a:rPr lang="tr-TR" dirty="0" err="1"/>
              <a:t>chains</a:t>
            </a:r>
            <a:r>
              <a:rPr lang="tr-TR" dirty="0"/>
              <a:t> </a:t>
            </a:r>
            <a:r>
              <a:rPr lang="tr-TR" dirty="0" err="1"/>
              <a:t>open</a:t>
            </a:r>
            <a:r>
              <a:rPr lang="tr-TR" dirty="0"/>
              <a:t> and </a:t>
            </a:r>
            <a:r>
              <a:rPr lang="tr-TR" dirty="0" err="1"/>
              <a:t>advancing</a:t>
            </a:r>
            <a:r>
              <a:rPr lang="tr-TR" dirty="0"/>
              <a:t> </a:t>
            </a:r>
            <a:r>
              <a:rPr lang="tr-TR" dirty="0" err="1"/>
              <a:t>scientific</a:t>
            </a:r>
            <a:r>
              <a:rPr lang="tr-TR" dirty="0"/>
              <a:t> </a:t>
            </a:r>
            <a:r>
              <a:rPr lang="tr-TR" dirty="0" err="1"/>
              <a:t>research</a:t>
            </a:r>
            <a:r>
              <a:rPr lang="tr-TR" dirty="0"/>
              <a:t>.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expert</a:t>
            </a:r>
            <a:r>
              <a:rPr lang="tr-TR" dirty="0"/>
              <a:t> </a:t>
            </a:r>
            <a:r>
              <a:rPr lang="tr-TR" dirty="0" err="1"/>
              <a:t>level</a:t>
            </a:r>
            <a:r>
              <a:rPr lang="tr-TR" dirty="0"/>
              <a:t>,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rounds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EU-ASEAN </a:t>
            </a:r>
            <a:r>
              <a:rPr lang="tr-TR" dirty="0" err="1"/>
              <a:t>Experts</a:t>
            </a:r>
            <a:r>
              <a:rPr lang="tr-TR" dirty="0"/>
              <a:t>’ </a:t>
            </a:r>
            <a:r>
              <a:rPr lang="tr-TR" dirty="0" err="1"/>
              <a:t>Dialogue</a:t>
            </a:r>
            <a:r>
              <a:rPr lang="tr-TR" dirty="0"/>
              <a:t> on COVID-19 </a:t>
            </a:r>
            <a:r>
              <a:rPr lang="tr-TR" dirty="0" err="1"/>
              <a:t>Vaccines</a:t>
            </a:r>
            <a:r>
              <a:rPr lang="tr-TR" dirty="0"/>
              <a:t> (in 2020 and in 2021), </a:t>
            </a:r>
            <a:r>
              <a:rPr lang="tr-TR" dirty="0" err="1"/>
              <a:t>enabling</a:t>
            </a:r>
            <a:r>
              <a:rPr lang="tr-TR" dirty="0"/>
              <a:t> </a:t>
            </a:r>
            <a:r>
              <a:rPr lang="tr-TR" dirty="0" err="1"/>
              <a:t>exchanges</a:t>
            </a:r>
            <a:r>
              <a:rPr lang="tr-TR" dirty="0"/>
              <a:t> </a:t>
            </a:r>
            <a:r>
              <a:rPr lang="tr-TR" dirty="0" err="1"/>
              <a:t>among</a:t>
            </a:r>
            <a:r>
              <a:rPr lang="tr-TR" dirty="0"/>
              <a:t> EU and ASEAN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practitioners</a:t>
            </a:r>
            <a:r>
              <a:rPr lang="tr-TR" dirty="0"/>
              <a:t>.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020035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01B6357-2A68-0B48-B2CA-954519E8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/>
              <a:t>Towards</a:t>
            </a:r>
            <a:r>
              <a:rPr lang="tr-TR" b="1" dirty="0"/>
              <a:t> an </a:t>
            </a:r>
            <a:r>
              <a:rPr lang="tr-TR" b="1" dirty="0" err="1"/>
              <a:t>equItable</a:t>
            </a:r>
            <a:r>
              <a:rPr lang="tr-TR" b="1" dirty="0"/>
              <a:t> EU–ASEAN </a:t>
            </a:r>
            <a:r>
              <a:rPr lang="tr-TR" b="1" dirty="0" err="1"/>
              <a:t>green</a:t>
            </a:r>
            <a:r>
              <a:rPr lang="tr-TR" b="1" dirty="0"/>
              <a:t> </a:t>
            </a:r>
            <a:r>
              <a:rPr lang="tr-TR" b="1" dirty="0" err="1"/>
              <a:t>deal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AD826D-6CB3-2744-B2B0-0038AA877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European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Deal</a:t>
            </a:r>
            <a:r>
              <a:rPr lang="tr-TR" dirty="0"/>
              <a:t> has </a:t>
            </a:r>
            <a:r>
              <a:rPr lang="tr-TR" dirty="0" err="1"/>
              <a:t>caused</a:t>
            </a:r>
            <a:r>
              <a:rPr lang="tr-TR" dirty="0"/>
              <a:t> </a:t>
            </a:r>
            <a:r>
              <a:rPr lang="tr-TR" dirty="0" err="1"/>
              <a:t>concerns</a:t>
            </a:r>
            <a:r>
              <a:rPr lang="tr-TR" dirty="0"/>
              <a:t>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emerging</a:t>
            </a:r>
            <a:r>
              <a:rPr lang="tr-TR" dirty="0"/>
              <a:t> </a:t>
            </a:r>
            <a:r>
              <a:rPr lang="tr-TR" dirty="0" err="1"/>
              <a:t>markets</a:t>
            </a:r>
            <a:r>
              <a:rPr lang="tr-TR" dirty="0"/>
              <a:t>, </a:t>
            </a:r>
            <a:r>
              <a:rPr lang="tr-TR" dirty="0" err="1"/>
              <a:t>especially</a:t>
            </a:r>
            <a:r>
              <a:rPr lang="tr-TR" dirty="0"/>
              <a:t> ASEAN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. The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Deal</a:t>
            </a:r>
            <a:r>
              <a:rPr lang="tr-TR" dirty="0"/>
              <a:t> is an </a:t>
            </a:r>
            <a:r>
              <a:rPr lang="tr-TR" dirty="0" err="1"/>
              <a:t>array</a:t>
            </a:r>
            <a:r>
              <a:rPr lang="tr-TR" dirty="0"/>
              <a:t> of </a:t>
            </a:r>
            <a:r>
              <a:rPr lang="tr-TR" dirty="0" err="1"/>
              <a:t>initiatives</a:t>
            </a:r>
            <a:r>
              <a:rPr lang="tr-TR" dirty="0"/>
              <a:t> and </a:t>
            </a:r>
            <a:r>
              <a:rPr lang="tr-TR" dirty="0" err="1"/>
              <a:t>regulations</a:t>
            </a:r>
            <a:r>
              <a:rPr lang="tr-TR" dirty="0"/>
              <a:t> </a:t>
            </a:r>
            <a:r>
              <a:rPr lang="tr-TR" dirty="0" err="1"/>
              <a:t>aimed</a:t>
            </a:r>
            <a:r>
              <a:rPr lang="tr-TR" dirty="0"/>
              <a:t> at </a:t>
            </a:r>
            <a:r>
              <a:rPr lang="tr-TR" dirty="0" err="1"/>
              <a:t>meeting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Union’s</a:t>
            </a:r>
            <a:r>
              <a:rPr lang="tr-TR" dirty="0"/>
              <a:t> </a:t>
            </a:r>
            <a:r>
              <a:rPr lang="tr-TR" dirty="0" err="1"/>
              <a:t>pledge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achieve</a:t>
            </a:r>
            <a:r>
              <a:rPr lang="tr-TR" dirty="0"/>
              <a:t> ‘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neutrality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2050’.</a:t>
            </a:r>
          </a:p>
          <a:p>
            <a:r>
              <a:rPr lang="tr-TR" dirty="0"/>
              <a:t>Two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instruments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causing</a:t>
            </a:r>
            <a:r>
              <a:rPr lang="tr-TR" dirty="0"/>
              <a:t> </a:t>
            </a:r>
            <a:r>
              <a:rPr lang="tr-TR" dirty="0" err="1"/>
              <a:t>consternation</a:t>
            </a:r>
            <a:r>
              <a:rPr lang="tr-TR" dirty="0"/>
              <a:t>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developing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. </a:t>
            </a:r>
            <a:r>
              <a:rPr lang="tr-TR" b="1" dirty="0"/>
              <a:t>The </a:t>
            </a:r>
            <a:r>
              <a:rPr lang="tr-TR" b="1" dirty="0" err="1"/>
              <a:t>first</a:t>
            </a:r>
            <a:r>
              <a:rPr lang="tr-TR" b="1" dirty="0"/>
              <a:t> is </a:t>
            </a:r>
            <a:r>
              <a:rPr lang="tr-TR" b="1" dirty="0" err="1"/>
              <a:t>the</a:t>
            </a:r>
            <a:r>
              <a:rPr lang="tr-TR" b="1" dirty="0"/>
              <a:t> European </a:t>
            </a:r>
            <a:r>
              <a:rPr lang="tr-TR" b="1" dirty="0" err="1"/>
              <a:t>Union</a:t>
            </a:r>
            <a:r>
              <a:rPr lang="tr-TR" b="1" dirty="0"/>
              <a:t> </a:t>
            </a:r>
            <a:r>
              <a:rPr lang="tr-TR" b="1" dirty="0" err="1"/>
              <a:t>Deforestation-Free</a:t>
            </a:r>
            <a:r>
              <a:rPr lang="tr-TR" b="1" dirty="0"/>
              <a:t> </a:t>
            </a:r>
            <a:r>
              <a:rPr lang="tr-TR" b="1" dirty="0" err="1"/>
              <a:t>Regulation</a:t>
            </a:r>
            <a:r>
              <a:rPr lang="tr-TR" b="1" dirty="0"/>
              <a:t> </a:t>
            </a:r>
            <a:r>
              <a:rPr lang="tr-TR" dirty="0"/>
              <a:t>(EUDR), </a:t>
            </a:r>
            <a:r>
              <a:rPr lang="tr-TR" dirty="0" err="1"/>
              <a:t>requiring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EU </a:t>
            </a:r>
            <a:r>
              <a:rPr lang="tr-TR" dirty="0" err="1"/>
              <a:t>import</a:t>
            </a:r>
            <a:r>
              <a:rPr lang="tr-TR" dirty="0"/>
              <a:t> and </a:t>
            </a:r>
            <a:r>
              <a:rPr lang="tr-TR" dirty="0" err="1"/>
              <a:t>export</a:t>
            </a:r>
            <a:r>
              <a:rPr lang="tr-TR" dirty="0"/>
              <a:t> </a:t>
            </a:r>
            <a:r>
              <a:rPr lang="tr-TR" dirty="0" err="1"/>
              <a:t>commodities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traceable</a:t>
            </a:r>
            <a:r>
              <a:rPr lang="tr-TR" dirty="0"/>
              <a:t> as ‘</a:t>
            </a:r>
            <a:r>
              <a:rPr lang="tr-TR" dirty="0" err="1"/>
              <a:t>deforestation-free</a:t>
            </a:r>
            <a:r>
              <a:rPr lang="tr-TR" dirty="0"/>
              <a:t>’. </a:t>
            </a:r>
            <a:r>
              <a:rPr lang="tr-TR" b="1" dirty="0"/>
              <a:t>The </a:t>
            </a:r>
            <a:r>
              <a:rPr lang="tr-TR" b="1" dirty="0" err="1"/>
              <a:t>second</a:t>
            </a:r>
            <a:r>
              <a:rPr lang="tr-TR" b="1" dirty="0"/>
              <a:t> is </a:t>
            </a:r>
            <a:r>
              <a:rPr lang="tr-TR" b="1" dirty="0" err="1"/>
              <a:t>the</a:t>
            </a:r>
            <a:r>
              <a:rPr lang="tr-TR" b="1" dirty="0"/>
              <a:t> European </a:t>
            </a:r>
            <a:r>
              <a:rPr lang="tr-TR" b="1" dirty="0" err="1"/>
              <a:t>Union</a:t>
            </a:r>
            <a:r>
              <a:rPr lang="tr-TR" b="1" dirty="0"/>
              <a:t> </a:t>
            </a:r>
            <a:r>
              <a:rPr lang="tr-TR" b="1" dirty="0" err="1"/>
              <a:t>Carbon</a:t>
            </a:r>
            <a:r>
              <a:rPr lang="tr-TR" b="1" dirty="0"/>
              <a:t> </a:t>
            </a:r>
            <a:r>
              <a:rPr lang="tr-TR" b="1" dirty="0" err="1"/>
              <a:t>Border</a:t>
            </a:r>
            <a:r>
              <a:rPr lang="tr-TR" b="1" dirty="0"/>
              <a:t> </a:t>
            </a:r>
            <a:r>
              <a:rPr lang="tr-TR" b="1" dirty="0" err="1"/>
              <a:t>Adjustment</a:t>
            </a:r>
            <a:r>
              <a:rPr lang="tr-TR" b="1" dirty="0"/>
              <a:t> </a:t>
            </a:r>
            <a:r>
              <a:rPr lang="tr-TR" b="1" dirty="0" err="1"/>
              <a:t>Mechanism</a:t>
            </a:r>
            <a:r>
              <a:rPr lang="tr-TR" b="1" dirty="0"/>
              <a:t> (CBAM), </a:t>
            </a:r>
            <a:r>
              <a:rPr lang="tr-TR" b="1" dirty="0" err="1"/>
              <a:t>which</a:t>
            </a:r>
            <a:r>
              <a:rPr lang="tr-TR" b="1" dirty="0"/>
              <a:t> </a:t>
            </a:r>
            <a:r>
              <a:rPr lang="tr-TR" b="1" dirty="0" err="1"/>
              <a:t>imposes</a:t>
            </a:r>
            <a:r>
              <a:rPr lang="tr-TR" b="1" dirty="0"/>
              <a:t> </a:t>
            </a:r>
            <a:r>
              <a:rPr lang="tr-TR" b="1" dirty="0" err="1"/>
              <a:t>duties</a:t>
            </a:r>
            <a:r>
              <a:rPr lang="tr-TR" b="1" dirty="0"/>
              <a:t> on </a:t>
            </a:r>
            <a:r>
              <a:rPr lang="tr-TR" b="1" dirty="0" err="1"/>
              <a:t>products</a:t>
            </a:r>
            <a:r>
              <a:rPr lang="tr-TR" b="1" dirty="0"/>
              <a:t> </a:t>
            </a:r>
            <a:r>
              <a:rPr lang="tr-TR" b="1" dirty="0" err="1"/>
              <a:t>imported</a:t>
            </a:r>
            <a:r>
              <a:rPr lang="tr-TR" b="1" dirty="0"/>
              <a:t> </a:t>
            </a:r>
            <a:r>
              <a:rPr lang="tr-TR" b="1" dirty="0" err="1"/>
              <a:t>from</a:t>
            </a:r>
            <a:r>
              <a:rPr lang="tr-TR" b="1" dirty="0"/>
              <a:t> </a:t>
            </a:r>
            <a:r>
              <a:rPr lang="tr-TR" b="1" dirty="0" err="1"/>
              <a:t>countries</a:t>
            </a:r>
            <a:r>
              <a:rPr lang="tr-TR" b="1" dirty="0"/>
              <a:t> </a:t>
            </a:r>
            <a:r>
              <a:rPr lang="tr-TR" b="1" dirty="0" err="1"/>
              <a:t>without</a:t>
            </a:r>
            <a:r>
              <a:rPr lang="tr-TR" b="1" dirty="0"/>
              <a:t> a </a:t>
            </a:r>
            <a:r>
              <a:rPr lang="tr-TR" b="1" dirty="0" err="1"/>
              <a:t>carbon</a:t>
            </a:r>
            <a:r>
              <a:rPr lang="tr-TR" b="1" dirty="0"/>
              <a:t> </a:t>
            </a:r>
            <a:r>
              <a:rPr lang="tr-TR" b="1" dirty="0" err="1"/>
              <a:t>pricing</a:t>
            </a:r>
            <a:r>
              <a:rPr lang="tr-TR" b="1" dirty="0"/>
              <a:t> </a:t>
            </a:r>
            <a:r>
              <a:rPr lang="tr-TR" b="1" dirty="0" err="1"/>
              <a:t>mechanism</a:t>
            </a:r>
            <a:r>
              <a:rPr lang="tr-TR" b="1" dirty="0"/>
              <a:t> </a:t>
            </a:r>
            <a:r>
              <a:rPr lang="tr-TR" b="1" dirty="0" err="1"/>
              <a:t>or</a:t>
            </a:r>
            <a:r>
              <a:rPr lang="tr-TR" b="1" dirty="0"/>
              <a:t> </a:t>
            </a:r>
            <a:r>
              <a:rPr lang="tr-TR" b="1" dirty="0" err="1"/>
              <a:t>with</a:t>
            </a:r>
            <a:r>
              <a:rPr lang="tr-TR" b="1" dirty="0"/>
              <a:t> </a:t>
            </a:r>
            <a:r>
              <a:rPr lang="tr-TR" b="1" dirty="0" err="1"/>
              <a:t>carbon</a:t>
            </a:r>
            <a:r>
              <a:rPr lang="tr-TR" b="1" dirty="0"/>
              <a:t> </a:t>
            </a:r>
            <a:r>
              <a:rPr lang="tr-TR" b="1" dirty="0" err="1"/>
              <a:t>prices</a:t>
            </a:r>
            <a:r>
              <a:rPr lang="tr-TR" b="1" dirty="0"/>
              <a:t> </a:t>
            </a:r>
            <a:r>
              <a:rPr lang="tr-TR" b="1" dirty="0" err="1"/>
              <a:t>below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European </a:t>
            </a:r>
            <a:r>
              <a:rPr lang="tr-TR" b="1" dirty="0" err="1"/>
              <a:t>Union</a:t>
            </a:r>
            <a:r>
              <a:rPr lang="tr-TR" b="1" dirty="0"/>
              <a:t> </a:t>
            </a:r>
            <a:r>
              <a:rPr lang="tr-TR" b="1" dirty="0" err="1"/>
              <a:t>Emissions</a:t>
            </a:r>
            <a:r>
              <a:rPr lang="tr-TR" b="1" dirty="0"/>
              <a:t> </a:t>
            </a:r>
            <a:r>
              <a:rPr lang="tr-TR" b="1" dirty="0" err="1"/>
              <a:t>Trading</a:t>
            </a:r>
            <a:r>
              <a:rPr lang="tr-TR" b="1" dirty="0"/>
              <a:t> </a:t>
            </a:r>
            <a:r>
              <a:rPr lang="tr-TR" b="1" dirty="0" err="1"/>
              <a:t>System</a:t>
            </a:r>
            <a:r>
              <a:rPr lang="tr-TR" b="1" dirty="0"/>
              <a:t>.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Union</a:t>
            </a:r>
            <a:r>
              <a:rPr lang="tr-TR" dirty="0"/>
              <a:t> </a:t>
            </a:r>
            <a:r>
              <a:rPr lang="tr-TR" dirty="0" err="1"/>
              <a:t>maintains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Deal</a:t>
            </a:r>
            <a:r>
              <a:rPr lang="tr-TR" dirty="0"/>
              <a:t> is an </a:t>
            </a:r>
            <a:r>
              <a:rPr lang="tr-TR" dirty="0" err="1"/>
              <a:t>environmental</a:t>
            </a:r>
            <a:r>
              <a:rPr lang="tr-TR" dirty="0"/>
              <a:t> </a:t>
            </a:r>
            <a:r>
              <a:rPr lang="tr-TR" dirty="0" err="1"/>
              <a:t>effort</a:t>
            </a:r>
            <a:r>
              <a:rPr lang="tr-TR" dirty="0"/>
              <a:t> </a:t>
            </a:r>
            <a:r>
              <a:rPr lang="tr-TR" dirty="0" err="1"/>
              <a:t>rather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a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 </a:t>
            </a:r>
            <a:r>
              <a:rPr lang="tr-TR" dirty="0" err="1"/>
              <a:t>measure</a:t>
            </a:r>
            <a:r>
              <a:rPr lang="tr-TR" dirty="0"/>
              <a:t>, it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adverse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 on ASEAN </a:t>
            </a:r>
            <a:r>
              <a:rPr lang="tr-TR" dirty="0" err="1"/>
              <a:t>economies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29484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7C6E8F1-2476-314D-9E31-B07C84427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Towards</a:t>
            </a:r>
            <a:r>
              <a:rPr lang="tr-TR" b="1" dirty="0"/>
              <a:t> an </a:t>
            </a:r>
            <a:r>
              <a:rPr lang="tr-TR" b="1" dirty="0" err="1"/>
              <a:t>equItable</a:t>
            </a:r>
            <a:r>
              <a:rPr lang="tr-TR" b="1" dirty="0"/>
              <a:t> EU–ASEAN </a:t>
            </a:r>
            <a:r>
              <a:rPr lang="tr-TR" b="1" dirty="0" err="1"/>
              <a:t>green</a:t>
            </a:r>
            <a:r>
              <a:rPr lang="tr-TR" b="1" dirty="0"/>
              <a:t> </a:t>
            </a:r>
            <a:r>
              <a:rPr lang="tr-TR" b="1" dirty="0" err="1"/>
              <a:t>deal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C71D27-0893-C447-A27B-184364370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</a:t>
            </a:r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ongoing</a:t>
            </a:r>
            <a:r>
              <a:rPr lang="tr-TR" dirty="0"/>
              <a:t> </a:t>
            </a:r>
            <a:r>
              <a:rPr lang="tr-TR" dirty="0" err="1"/>
              <a:t>diplomatic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is </a:t>
            </a:r>
            <a:r>
              <a:rPr lang="tr-TR" dirty="0" err="1"/>
              <a:t>likely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limited</a:t>
            </a:r>
            <a:r>
              <a:rPr lang="tr-TR" dirty="0"/>
              <a:t>. On 29 </a:t>
            </a:r>
            <a:r>
              <a:rPr lang="tr-TR" dirty="0" err="1"/>
              <a:t>June</a:t>
            </a:r>
            <a:r>
              <a:rPr lang="tr-TR" dirty="0"/>
              <a:t> 2023,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Union</a:t>
            </a:r>
            <a:r>
              <a:rPr lang="tr-TR" dirty="0"/>
              <a:t> </a:t>
            </a:r>
            <a:r>
              <a:rPr lang="tr-TR" dirty="0" err="1"/>
              <a:t>agreed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establish</a:t>
            </a:r>
            <a:r>
              <a:rPr lang="tr-TR" dirty="0"/>
              <a:t> a </a:t>
            </a:r>
            <a:r>
              <a:rPr lang="tr-TR" dirty="0" err="1"/>
              <a:t>Joint</a:t>
            </a:r>
            <a:r>
              <a:rPr lang="tr-TR" dirty="0"/>
              <a:t> </a:t>
            </a:r>
            <a:r>
              <a:rPr lang="tr-TR" dirty="0" err="1"/>
              <a:t>Task</a:t>
            </a:r>
            <a:r>
              <a:rPr lang="tr-TR" dirty="0"/>
              <a:t> Force </a:t>
            </a:r>
            <a:r>
              <a:rPr lang="tr-TR" dirty="0" err="1"/>
              <a:t>with</a:t>
            </a:r>
            <a:r>
              <a:rPr lang="tr-TR" dirty="0"/>
              <a:t> Indonesia and </a:t>
            </a:r>
            <a:r>
              <a:rPr lang="tr-TR" dirty="0" err="1"/>
              <a:t>Malaysia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discuss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EUDR —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same</a:t>
            </a:r>
            <a:r>
              <a:rPr lang="tr-TR" dirty="0"/>
              <a:t> </a:t>
            </a:r>
            <a:r>
              <a:rPr lang="tr-TR" dirty="0" err="1"/>
              <a:t>day</a:t>
            </a:r>
            <a:r>
              <a:rPr lang="tr-TR" dirty="0"/>
              <a:t> it </a:t>
            </a:r>
            <a:r>
              <a:rPr lang="tr-TR" dirty="0" err="1"/>
              <a:t>entered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force</a:t>
            </a:r>
            <a:r>
              <a:rPr lang="tr-TR" dirty="0"/>
              <a:t>.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CBAM </a:t>
            </a:r>
            <a:r>
              <a:rPr lang="tr-TR" dirty="0" err="1"/>
              <a:t>entered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force</a:t>
            </a:r>
            <a:r>
              <a:rPr lang="tr-TR" dirty="0"/>
              <a:t> on 1 </a:t>
            </a:r>
            <a:r>
              <a:rPr lang="tr-TR" dirty="0" err="1"/>
              <a:t>October</a:t>
            </a:r>
            <a:r>
              <a:rPr lang="tr-TR" dirty="0"/>
              <a:t> 2023,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questions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on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Union</a:t>
            </a:r>
            <a:r>
              <a:rPr lang="tr-TR" dirty="0"/>
              <a:t> and ASEAN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, </a:t>
            </a:r>
            <a:r>
              <a:rPr lang="tr-TR" dirty="0" err="1"/>
              <a:t>namely</a:t>
            </a:r>
            <a:r>
              <a:rPr lang="tr-TR" dirty="0"/>
              <a:t> Indonesia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.</a:t>
            </a:r>
          </a:p>
          <a:p>
            <a:pPr marL="0" indent="0">
              <a:buNone/>
            </a:pP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71149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394E4BF-A65B-DD46-B341-F8800A164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Towards</a:t>
            </a:r>
            <a:r>
              <a:rPr lang="tr-TR" b="1" dirty="0"/>
              <a:t> an </a:t>
            </a:r>
            <a:r>
              <a:rPr lang="tr-TR" b="1" dirty="0" err="1"/>
              <a:t>equItable</a:t>
            </a:r>
            <a:r>
              <a:rPr lang="tr-TR" b="1" dirty="0"/>
              <a:t> EU–ASEAN </a:t>
            </a:r>
            <a:r>
              <a:rPr lang="tr-TR" b="1" dirty="0" err="1"/>
              <a:t>green</a:t>
            </a:r>
            <a:r>
              <a:rPr lang="tr-TR" b="1" dirty="0"/>
              <a:t> </a:t>
            </a:r>
            <a:r>
              <a:rPr lang="tr-TR" b="1" dirty="0" err="1"/>
              <a:t>deal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61D134-B64B-584E-B0B2-2AAB21ADA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The EUDR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initially</a:t>
            </a:r>
            <a:r>
              <a:rPr lang="tr-TR" dirty="0"/>
              <a:t> </a:t>
            </a:r>
            <a:r>
              <a:rPr lang="tr-TR" dirty="0" err="1"/>
              <a:t>cover</a:t>
            </a:r>
            <a:r>
              <a:rPr lang="tr-TR" dirty="0"/>
              <a:t> seven </a:t>
            </a:r>
            <a:r>
              <a:rPr lang="tr-TR" dirty="0" err="1"/>
              <a:t>commodities</a:t>
            </a:r>
            <a:r>
              <a:rPr lang="tr-TR" dirty="0"/>
              <a:t> —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, soy, </a:t>
            </a:r>
            <a:r>
              <a:rPr lang="tr-TR" dirty="0" err="1"/>
              <a:t>wood</a:t>
            </a:r>
            <a:r>
              <a:rPr lang="tr-TR" dirty="0"/>
              <a:t>, </a:t>
            </a:r>
            <a:r>
              <a:rPr lang="tr-TR" dirty="0" err="1"/>
              <a:t>cattle</a:t>
            </a:r>
            <a:r>
              <a:rPr lang="tr-TR" dirty="0"/>
              <a:t>, </a:t>
            </a:r>
            <a:r>
              <a:rPr lang="tr-TR" dirty="0" err="1"/>
              <a:t>cocoa</a:t>
            </a:r>
            <a:r>
              <a:rPr lang="tr-TR" dirty="0"/>
              <a:t>, </a:t>
            </a:r>
            <a:r>
              <a:rPr lang="tr-TR" dirty="0" err="1"/>
              <a:t>rubber</a:t>
            </a:r>
            <a:r>
              <a:rPr lang="tr-TR" dirty="0"/>
              <a:t> and </a:t>
            </a:r>
            <a:r>
              <a:rPr lang="tr-TR" dirty="0" err="1"/>
              <a:t>coffee</a:t>
            </a:r>
            <a:r>
              <a:rPr lang="tr-TR" dirty="0"/>
              <a:t> — and </a:t>
            </a:r>
            <a:r>
              <a:rPr lang="tr-TR" dirty="0" err="1"/>
              <a:t>several</a:t>
            </a:r>
            <a:r>
              <a:rPr lang="tr-TR" dirty="0"/>
              <a:t> </a:t>
            </a:r>
            <a:r>
              <a:rPr lang="tr-TR" dirty="0" err="1"/>
              <a:t>derived</a:t>
            </a:r>
            <a:r>
              <a:rPr lang="tr-TR" dirty="0"/>
              <a:t> </a:t>
            </a:r>
            <a:r>
              <a:rPr lang="tr-TR" dirty="0" err="1"/>
              <a:t>products</a:t>
            </a:r>
            <a:r>
              <a:rPr lang="tr-TR" dirty="0"/>
              <a:t>.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extensive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diligence</a:t>
            </a:r>
            <a:r>
              <a:rPr lang="tr-TR" dirty="0"/>
              <a:t> and </a:t>
            </a:r>
            <a:r>
              <a:rPr lang="tr-TR" dirty="0" err="1"/>
              <a:t>tracking</a:t>
            </a:r>
            <a:r>
              <a:rPr lang="tr-TR" dirty="0"/>
              <a:t>-and-</a:t>
            </a:r>
            <a:r>
              <a:rPr lang="tr-TR" dirty="0" err="1"/>
              <a:t>tracing</a:t>
            </a:r>
            <a:r>
              <a:rPr lang="tr-TR" dirty="0"/>
              <a:t> </a:t>
            </a:r>
            <a:r>
              <a:rPr lang="tr-TR" dirty="0" err="1"/>
              <a:t>requirements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impose</a:t>
            </a:r>
            <a:r>
              <a:rPr lang="tr-TR" dirty="0"/>
              <a:t> </a:t>
            </a:r>
            <a:r>
              <a:rPr lang="tr-TR" dirty="0" err="1"/>
              <a:t>large</a:t>
            </a:r>
            <a:r>
              <a:rPr lang="tr-TR" dirty="0"/>
              <a:t> </a:t>
            </a:r>
            <a:r>
              <a:rPr lang="tr-TR" dirty="0" err="1"/>
              <a:t>compliance</a:t>
            </a:r>
            <a:r>
              <a:rPr lang="tr-TR" dirty="0"/>
              <a:t> </a:t>
            </a:r>
            <a:r>
              <a:rPr lang="tr-TR" dirty="0" err="1"/>
              <a:t>costs</a:t>
            </a:r>
            <a:r>
              <a:rPr lang="tr-TR" dirty="0"/>
              <a:t> on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Asian</a:t>
            </a:r>
            <a:r>
              <a:rPr lang="tr-TR" dirty="0"/>
              <a:t> </a:t>
            </a:r>
            <a:r>
              <a:rPr lang="tr-TR" dirty="0" err="1"/>
              <a:t>farmers</a:t>
            </a:r>
            <a:r>
              <a:rPr lang="tr-TR" dirty="0"/>
              <a:t>, as </a:t>
            </a:r>
            <a:r>
              <a:rPr lang="tr-TR" dirty="0" err="1"/>
              <a:t>producers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submit</a:t>
            </a:r>
            <a:r>
              <a:rPr lang="tr-TR" dirty="0"/>
              <a:t> </a:t>
            </a:r>
            <a:r>
              <a:rPr lang="tr-TR" dirty="0" err="1"/>
              <a:t>certificates</a:t>
            </a:r>
            <a:r>
              <a:rPr lang="tr-TR" dirty="0"/>
              <a:t> </a:t>
            </a:r>
            <a:r>
              <a:rPr lang="tr-TR" dirty="0" err="1"/>
              <a:t>reporting</a:t>
            </a:r>
            <a:r>
              <a:rPr lang="tr-TR" dirty="0"/>
              <a:t> </a:t>
            </a:r>
            <a:r>
              <a:rPr lang="tr-TR" dirty="0" err="1"/>
              <a:t>greenhouse</a:t>
            </a:r>
            <a:r>
              <a:rPr lang="tr-TR" dirty="0"/>
              <a:t> </a:t>
            </a:r>
            <a:r>
              <a:rPr lang="tr-TR" dirty="0" err="1"/>
              <a:t>gas</a:t>
            </a:r>
            <a:r>
              <a:rPr lang="tr-TR" dirty="0"/>
              <a:t> </a:t>
            </a:r>
            <a:r>
              <a:rPr lang="tr-TR" dirty="0" err="1"/>
              <a:t>emissions</a:t>
            </a:r>
            <a:r>
              <a:rPr lang="tr-TR" dirty="0"/>
              <a:t>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production</a:t>
            </a:r>
            <a:r>
              <a:rPr lang="tr-TR" dirty="0"/>
              <a:t>. The European </a:t>
            </a:r>
            <a:r>
              <a:rPr lang="tr-TR" dirty="0" err="1"/>
              <a:t>Union</a:t>
            </a:r>
            <a:r>
              <a:rPr lang="tr-TR" dirty="0"/>
              <a:t> also </a:t>
            </a:r>
            <a:r>
              <a:rPr lang="tr-TR" dirty="0" err="1"/>
              <a:t>plans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establish</a:t>
            </a:r>
            <a:r>
              <a:rPr lang="tr-TR" dirty="0"/>
              <a:t> a </a:t>
            </a:r>
            <a:r>
              <a:rPr lang="tr-TR" dirty="0" err="1"/>
              <a:t>monitoring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, </a:t>
            </a:r>
            <a:r>
              <a:rPr lang="tr-TR" dirty="0" err="1"/>
              <a:t>involving</a:t>
            </a:r>
            <a:r>
              <a:rPr lang="tr-TR" dirty="0"/>
              <a:t> </a:t>
            </a:r>
            <a:r>
              <a:rPr lang="tr-TR" dirty="0" err="1"/>
              <a:t>audits</a:t>
            </a:r>
            <a:r>
              <a:rPr lang="tr-TR" dirty="0"/>
              <a:t> of </a:t>
            </a:r>
            <a:r>
              <a:rPr lang="tr-TR" dirty="0" err="1"/>
              <a:t>goods-producing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.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strict</a:t>
            </a:r>
            <a:r>
              <a:rPr lang="tr-TR" dirty="0"/>
              <a:t> </a:t>
            </a:r>
            <a:r>
              <a:rPr lang="tr-TR" dirty="0" err="1"/>
              <a:t>rules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further</a:t>
            </a:r>
            <a:r>
              <a:rPr lang="tr-TR" dirty="0"/>
              <a:t> </a:t>
            </a:r>
            <a:r>
              <a:rPr lang="tr-TR" dirty="0" err="1"/>
              <a:t>exclude</a:t>
            </a:r>
            <a:r>
              <a:rPr lang="tr-TR" dirty="0"/>
              <a:t> </a:t>
            </a:r>
            <a:r>
              <a:rPr lang="tr-TR" dirty="0" err="1"/>
              <a:t>smallholders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export</a:t>
            </a:r>
            <a:r>
              <a:rPr lang="tr-TR" dirty="0"/>
              <a:t> market and </a:t>
            </a:r>
            <a:r>
              <a:rPr lang="tr-TR" dirty="0" err="1"/>
              <a:t>reduce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incomes</a:t>
            </a:r>
            <a:r>
              <a:rPr lang="tr-TR" dirty="0"/>
              <a:t>.</a:t>
            </a:r>
          </a:p>
          <a:p>
            <a:r>
              <a:rPr lang="tr-TR" dirty="0" err="1"/>
              <a:t>Meanwhile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CBAM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apply</a:t>
            </a:r>
            <a:r>
              <a:rPr lang="tr-TR" dirty="0"/>
              <a:t> </a:t>
            </a:r>
            <a:r>
              <a:rPr lang="tr-TR" dirty="0" err="1"/>
              <a:t>duties</a:t>
            </a:r>
            <a:r>
              <a:rPr lang="tr-TR" dirty="0"/>
              <a:t> on </a:t>
            </a:r>
            <a:r>
              <a:rPr lang="tr-TR" dirty="0" err="1"/>
              <a:t>certain</a:t>
            </a:r>
            <a:r>
              <a:rPr lang="tr-TR" dirty="0"/>
              <a:t> </a:t>
            </a:r>
            <a:r>
              <a:rPr lang="tr-TR" dirty="0" err="1"/>
              <a:t>products</a:t>
            </a:r>
            <a:r>
              <a:rPr lang="tr-TR" dirty="0"/>
              <a:t> —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iron</a:t>
            </a:r>
            <a:r>
              <a:rPr lang="tr-TR" dirty="0"/>
              <a:t> and </a:t>
            </a:r>
            <a:r>
              <a:rPr lang="tr-TR" dirty="0" err="1"/>
              <a:t>steel</a:t>
            </a:r>
            <a:r>
              <a:rPr lang="tr-TR" dirty="0"/>
              <a:t> — </a:t>
            </a:r>
            <a:r>
              <a:rPr lang="tr-TR" dirty="0" err="1"/>
              <a:t>imported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carbon</a:t>
            </a:r>
            <a:r>
              <a:rPr lang="tr-TR" dirty="0"/>
              <a:t> </a:t>
            </a:r>
            <a:r>
              <a:rPr lang="tr-TR" dirty="0" err="1"/>
              <a:t>pricing</a:t>
            </a:r>
            <a:r>
              <a:rPr lang="tr-TR" dirty="0"/>
              <a:t> </a:t>
            </a:r>
            <a:r>
              <a:rPr lang="tr-TR" dirty="0" err="1"/>
              <a:t>mechanisms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carbon</a:t>
            </a:r>
            <a:r>
              <a:rPr lang="tr-TR" dirty="0"/>
              <a:t> </a:t>
            </a:r>
            <a:r>
              <a:rPr lang="tr-TR" dirty="0" err="1"/>
              <a:t>prices</a:t>
            </a:r>
            <a:r>
              <a:rPr lang="tr-TR" dirty="0"/>
              <a:t> </a:t>
            </a:r>
            <a:r>
              <a:rPr lang="tr-TR" dirty="0" err="1"/>
              <a:t>below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Emissions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apply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Indonesia and Malaysia’s </a:t>
            </a:r>
            <a:r>
              <a:rPr lang="tr-TR" dirty="0">
                <a:hlinkClick r:id="rId2"/>
              </a:rPr>
              <a:t>iron and steel exports</a:t>
            </a:r>
            <a:r>
              <a:rPr lang="tr-TR" dirty="0"/>
              <a:t> 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Union</a:t>
            </a:r>
            <a:r>
              <a:rPr lang="tr-TR" dirty="0"/>
              <a:t>. The </a:t>
            </a:r>
            <a:r>
              <a:rPr lang="tr-TR" dirty="0" err="1"/>
              <a:t>impacts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grow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Union</a:t>
            </a:r>
            <a:r>
              <a:rPr lang="tr-TR" dirty="0"/>
              <a:t> is set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extend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sectors</a:t>
            </a:r>
            <a:r>
              <a:rPr lang="tr-TR" dirty="0"/>
              <a:t> </a:t>
            </a:r>
            <a:r>
              <a:rPr lang="tr-TR" dirty="0" err="1"/>
              <a:t>covered</a:t>
            </a:r>
            <a:r>
              <a:rPr lang="tr-TR" dirty="0"/>
              <a:t>.</a:t>
            </a:r>
          </a:p>
          <a:p>
            <a:r>
              <a:rPr lang="tr-TR" dirty="0"/>
              <a:t>The CBAM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welfare</a:t>
            </a:r>
            <a:r>
              <a:rPr lang="tr-TR" dirty="0"/>
              <a:t> </a:t>
            </a:r>
            <a:r>
              <a:rPr lang="tr-TR" dirty="0" err="1"/>
              <a:t>losses</a:t>
            </a:r>
            <a:r>
              <a:rPr lang="tr-TR" dirty="0"/>
              <a:t> in </a:t>
            </a:r>
            <a:r>
              <a:rPr lang="tr-TR" dirty="0" err="1"/>
              <a:t>developing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and </a:t>
            </a:r>
            <a:r>
              <a:rPr lang="tr-TR" dirty="0" err="1"/>
              <a:t>welfare</a:t>
            </a:r>
            <a:r>
              <a:rPr lang="tr-TR" dirty="0"/>
              <a:t> </a:t>
            </a:r>
            <a:r>
              <a:rPr lang="tr-TR" dirty="0" err="1"/>
              <a:t>gains</a:t>
            </a:r>
            <a:r>
              <a:rPr lang="tr-TR" dirty="0"/>
              <a:t> in </a:t>
            </a:r>
            <a:r>
              <a:rPr lang="tr-TR" dirty="0" err="1"/>
              <a:t>developed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, </a:t>
            </a:r>
            <a:r>
              <a:rPr lang="tr-TR" dirty="0" err="1"/>
              <a:t>contradicting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</a:t>
            </a:r>
            <a:r>
              <a:rPr lang="tr-TR" dirty="0">
                <a:hlinkClick r:id="rId3"/>
              </a:rPr>
              <a:t>principles of equity</a:t>
            </a:r>
            <a:r>
              <a:rPr lang="tr-TR" dirty="0"/>
              <a:t> and ‘</a:t>
            </a:r>
            <a:r>
              <a:rPr lang="tr-TR" dirty="0" err="1"/>
              <a:t>common</a:t>
            </a:r>
            <a:r>
              <a:rPr lang="tr-TR" dirty="0"/>
              <a:t> but </a:t>
            </a:r>
            <a:r>
              <a:rPr lang="tr-TR" dirty="0" err="1"/>
              <a:t>differentiated</a:t>
            </a:r>
            <a:r>
              <a:rPr lang="tr-TR" dirty="0"/>
              <a:t>’ </a:t>
            </a:r>
            <a:r>
              <a:rPr lang="tr-TR" dirty="0" err="1"/>
              <a:t>responsibilities</a:t>
            </a:r>
            <a:r>
              <a:rPr lang="tr-TR" dirty="0"/>
              <a:t>. The CBAM </a:t>
            </a:r>
            <a:r>
              <a:rPr lang="tr-TR" dirty="0">
                <a:hlinkClick r:id="rId4"/>
              </a:rPr>
              <a:t>could result in</a:t>
            </a:r>
            <a:r>
              <a:rPr lang="tr-TR" dirty="0"/>
              <a:t> an </a:t>
            </a:r>
            <a:r>
              <a:rPr lang="tr-TR" dirty="0" err="1"/>
              <a:t>annual</a:t>
            </a:r>
            <a:r>
              <a:rPr lang="tr-TR" dirty="0"/>
              <a:t> </a:t>
            </a:r>
            <a:r>
              <a:rPr lang="tr-TR" dirty="0" err="1"/>
              <a:t>welfare</a:t>
            </a:r>
            <a:r>
              <a:rPr lang="tr-TR" dirty="0"/>
              <a:t> </a:t>
            </a:r>
            <a:r>
              <a:rPr lang="tr-TR" dirty="0" err="1"/>
              <a:t>gain</a:t>
            </a:r>
            <a:r>
              <a:rPr lang="tr-TR" dirty="0"/>
              <a:t> of US$11 </a:t>
            </a:r>
            <a:r>
              <a:rPr lang="tr-TR" dirty="0" err="1"/>
              <a:t>billion</a:t>
            </a:r>
            <a:r>
              <a:rPr lang="tr-TR" dirty="0"/>
              <a:t> in </a:t>
            </a:r>
            <a:r>
              <a:rPr lang="tr-TR" dirty="0" err="1"/>
              <a:t>developed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in 2030, </a:t>
            </a:r>
            <a:r>
              <a:rPr lang="tr-TR" dirty="0" err="1"/>
              <a:t>with</a:t>
            </a:r>
            <a:r>
              <a:rPr lang="tr-TR" dirty="0"/>
              <a:t> an </a:t>
            </a:r>
            <a:r>
              <a:rPr lang="tr-TR" dirty="0" err="1"/>
              <a:t>annual</a:t>
            </a:r>
            <a:r>
              <a:rPr lang="tr-TR" dirty="0"/>
              <a:t> </a:t>
            </a:r>
            <a:r>
              <a:rPr lang="tr-TR" dirty="0" err="1"/>
              <a:t>welfare</a:t>
            </a:r>
            <a:r>
              <a:rPr lang="tr-TR" dirty="0"/>
              <a:t> </a:t>
            </a:r>
            <a:r>
              <a:rPr lang="tr-TR" dirty="0" err="1"/>
              <a:t>loss</a:t>
            </a:r>
            <a:r>
              <a:rPr lang="tr-TR" dirty="0"/>
              <a:t> of US$9 </a:t>
            </a:r>
            <a:r>
              <a:rPr lang="tr-TR" dirty="0" err="1"/>
              <a:t>billion</a:t>
            </a:r>
            <a:r>
              <a:rPr lang="tr-TR" dirty="0"/>
              <a:t> in </a:t>
            </a:r>
            <a:r>
              <a:rPr lang="tr-TR" dirty="0" err="1"/>
              <a:t>developing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, </a:t>
            </a:r>
            <a:r>
              <a:rPr lang="tr-TR" dirty="0" err="1"/>
              <a:t>compared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baseline</a:t>
            </a:r>
            <a:r>
              <a:rPr lang="tr-TR" dirty="0"/>
              <a:t> </a:t>
            </a:r>
            <a:r>
              <a:rPr lang="tr-TR" dirty="0" err="1"/>
              <a:t>scenario</a:t>
            </a:r>
            <a:r>
              <a:rPr lang="tr-TR" dirty="0"/>
              <a:t>.</a:t>
            </a:r>
          </a:p>
          <a:p>
            <a:r>
              <a:rPr lang="tr-TR" dirty="0"/>
              <a:t>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same</a:t>
            </a:r>
            <a:r>
              <a:rPr lang="tr-TR" dirty="0"/>
              <a:t> </a:t>
            </a:r>
            <a:r>
              <a:rPr lang="tr-TR" dirty="0" err="1"/>
              <a:t>scenario</a:t>
            </a:r>
            <a:r>
              <a:rPr lang="tr-TR" dirty="0"/>
              <a:t>, ASEAN </a:t>
            </a:r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incur</a:t>
            </a:r>
            <a:r>
              <a:rPr lang="tr-TR" dirty="0"/>
              <a:t> an </a:t>
            </a:r>
            <a:r>
              <a:rPr lang="tr-TR" dirty="0" err="1"/>
              <a:t>annual</a:t>
            </a:r>
            <a:r>
              <a:rPr lang="tr-TR" dirty="0"/>
              <a:t> </a:t>
            </a:r>
            <a:r>
              <a:rPr lang="tr-TR" dirty="0" err="1"/>
              <a:t>welfare</a:t>
            </a:r>
            <a:r>
              <a:rPr lang="tr-TR" dirty="0"/>
              <a:t> </a:t>
            </a:r>
            <a:r>
              <a:rPr lang="tr-TR" dirty="0" err="1"/>
              <a:t>loss</a:t>
            </a:r>
            <a:r>
              <a:rPr lang="tr-TR" dirty="0"/>
              <a:t> of US$500 </a:t>
            </a:r>
            <a:r>
              <a:rPr lang="tr-TR" dirty="0" err="1"/>
              <a:t>million</a:t>
            </a:r>
            <a:r>
              <a:rPr lang="tr-TR" dirty="0"/>
              <a:t> in 2030. The total net </a:t>
            </a:r>
            <a:r>
              <a:rPr lang="tr-TR" dirty="0" err="1"/>
              <a:t>welfare</a:t>
            </a:r>
            <a:r>
              <a:rPr lang="tr-TR" dirty="0"/>
              <a:t> transfer,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developing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developed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, at US$20 </a:t>
            </a:r>
            <a:r>
              <a:rPr lang="tr-TR" dirty="0" err="1"/>
              <a:t>billion</a:t>
            </a:r>
            <a:r>
              <a:rPr lang="tr-TR" dirty="0"/>
              <a:t>, </a:t>
            </a:r>
            <a:r>
              <a:rPr lang="tr-TR" dirty="0" err="1"/>
              <a:t>almost</a:t>
            </a:r>
            <a:r>
              <a:rPr lang="tr-TR" dirty="0"/>
              <a:t> </a:t>
            </a:r>
            <a:r>
              <a:rPr lang="tr-TR" dirty="0" err="1"/>
              <a:t>negates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 </a:t>
            </a:r>
            <a:r>
              <a:rPr lang="tr-TR" dirty="0">
                <a:hlinkClick r:id="rId5"/>
              </a:rPr>
              <a:t>US$25 billion climate financing</a:t>
            </a:r>
            <a:r>
              <a:rPr lang="tr-TR" dirty="0"/>
              <a:t> 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developing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 in 2021.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329992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2E392E1-A214-B44A-AC8A-3D26D45B8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Towards</a:t>
            </a:r>
            <a:r>
              <a:rPr lang="tr-TR" b="1" dirty="0"/>
              <a:t> an </a:t>
            </a:r>
            <a:r>
              <a:rPr lang="tr-TR" b="1" dirty="0" err="1"/>
              <a:t>equItable</a:t>
            </a:r>
            <a:r>
              <a:rPr lang="tr-TR" b="1" dirty="0"/>
              <a:t> EU–ASEAN </a:t>
            </a:r>
            <a:r>
              <a:rPr lang="tr-TR" b="1" dirty="0" err="1"/>
              <a:t>green</a:t>
            </a:r>
            <a:r>
              <a:rPr lang="tr-TR" b="1" dirty="0"/>
              <a:t> </a:t>
            </a:r>
            <a:r>
              <a:rPr lang="tr-TR" b="1" dirty="0" err="1"/>
              <a:t>deal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C35E4EC-D7ED-1D40-A423-CD4D254C1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The </a:t>
            </a:r>
            <a:r>
              <a:rPr lang="tr-TR" dirty="0" err="1"/>
              <a:t>societal</a:t>
            </a:r>
            <a:r>
              <a:rPr lang="tr-TR" dirty="0"/>
              <a:t> and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costs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CBAM and EUDR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harder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quantify</a:t>
            </a:r>
            <a:r>
              <a:rPr lang="tr-TR" dirty="0"/>
              <a:t>. But ASEAN </a:t>
            </a:r>
            <a:r>
              <a:rPr lang="tr-TR" dirty="0" err="1"/>
              <a:t>economies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a </a:t>
            </a:r>
            <a:r>
              <a:rPr lang="tr-TR" dirty="0" err="1"/>
              <a:t>right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own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economy</a:t>
            </a:r>
            <a:r>
              <a:rPr lang="tr-TR" dirty="0"/>
              <a:t> </a:t>
            </a:r>
            <a:r>
              <a:rPr lang="tr-TR" dirty="0" err="1"/>
              <a:t>strategies</a:t>
            </a:r>
            <a:r>
              <a:rPr lang="tr-TR" dirty="0"/>
              <a:t>. Small- and </a:t>
            </a:r>
            <a:r>
              <a:rPr lang="tr-TR" dirty="0" err="1"/>
              <a:t>mid</a:t>
            </a:r>
            <a:r>
              <a:rPr lang="tr-TR" dirty="0"/>
              <a:t>-size </a:t>
            </a:r>
            <a:r>
              <a:rPr lang="tr-TR" dirty="0" err="1"/>
              <a:t>manufacturers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unlikely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withstand</a:t>
            </a:r>
            <a:r>
              <a:rPr lang="tr-TR" dirty="0"/>
              <a:t> and </a:t>
            </a:r>
            <a:r>
              <a:rPr lang="tr-TR" dirty="0" err="1"/>
              <a:t>taxation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adequate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.</a:t>
            </a:r>
          </a:p>
          <a:p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Union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increase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financing</a:t>
            </a:r>
            <a:r>
              <a:rPr lang="tr-TR" dirty="0"/>
              <a:t> and </a:t>
            </a:r>
            <a:r>
              <a:rPr lang="tr-TR" dirty="0" err="1"/>
              <a:t>technical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level</a:t>
            </a:r>
            <a:r>
              <a:rPr lang="tr-TR" dirty="0"/>
              <a:t> </a:t>
            </a:r>
            <a:r>
              <a:rPr lang="tr-TR" dirty="0" err="1"/>
              <a:t>beyond</a:t>
            </a:r>
            <a:r>
              <a:rPr lang="tr-TR" dirty="0"/>
              <a:t> </a:t>
            </a:r>
            <a:r>
              <a:rPr lang="tr-TR" dirty="0" err="1"/>
              <a:t>reversing</a:t>
            </a:r>
            <a:r>
              <a:rPr lang="tr-TR" dirty="0"/>
              <a:t> </a:t>
            </a:r>
            <a:r>
              <a:rPr lang="tr-TR" dirty="0" err="1"/>
              <a:t>welfare</a:t>
            </a:r>
            <a:r>
              <a:rPr lang="tr-TR" dirty="0"/>
              <a:t> </a:t>
            </a:r>
            <a:r>
              <a:rPr lang="tr-TR" dirty="0" err="1"/>
              <a:t>loss</a:t>
            </a:r>
            <a:r>
              <a:rPr lang="tr-TR" dirty="0"/>
              <a:t> in ASEAN </a:t>
            </a:r>
            <a:r>
              <a:rPr lang="tr-TR" dirty="0" err="1"/>
              <a:t>caused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EU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regulations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expanded</a:t>
            </a:r>
            <a:r>
              <a:rPr lang="tr-TR" dirty="0"/>
              <a:t> </a:t>
            </a:r>
            <a:r>
              <a:rPr lang="tr-TR" dirty="0" err="1"/>
              <a:t>commitment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translated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a </a:t>
            </a:r>
            <a:r>
              <a:rPr lang="tr-TR" dirty="0" err="1"/>
              <a:t>significant</a:t>
            </a:r>
            <a:r>
              <a:rPr lang="tr-TR" dirty="0"/>
              <a:t>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finance</a:t>
            </a:r>
            <a:r>
              <a:rPr lang="tr-TR" dirty="0"/>
              <a:t> </a:t>
            </a:r>
            <a:r>
              <a:rPr lang="tr-TR" dirty="0" err="1"/>
              <a:t>package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enable</a:t>
            </a:r>
            <a:r>
              <a:rPr lang="tr-TR" dirty="0"/>
              <a:t> ASEAN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meet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Deal</a:t>
            </a:r>
            <a:r>
              <a:rPr lang="tr-TR" dirty="0"/>
              <a:t> </a:t>
            </a:r>
            <a:r>
              <a:rPr lang="tr-TR" dirty="0" err="1"/>
              <a:t>requirements</a:t>
            </a:r>
            <a:r>
              <a:rPr lang="tr-TR" dirty="0"/>
              <a:t> and </a:t>
            </a:r>
            <a:r>
              <a:rPr lang="tr-TR" dirty="0" err="1"/>
              <a:t>improve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resilience</a:t>
            </a:r>
            <a:r>
              <a:rPr lang="tr-TR" dirty="0"/>
              <a:t>.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recently</a:t>
            </a:r>
            <a:r>
              <a:rPr lang="tr-TR" dirty="0"/>
              <a:t> </a:t>
            </a:r>
            <a:r>
              <a:rPr lang="tr-TR" dirty="0" err="1"/>
              <a:t>launched</a:t>
            </a:r>
            <a:r>
              <a:rPr lang="tr-TR" dirty="0"/>
              <a:t> (US$95 </a:t>
            </a:r>
            <a:r>
              <a:rPr lang="tr-TR" dirty="0" err="1"/>
              <a:t>million</a:t>
            </a:r>
            <a:r>
              <a:rPr lang="tr-TR" dirty="0"/>
              <a:t>) EU–ASEAN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Initiative</a:t>
            </a:r>
            <a:r>
              <a:rPr lang="tr-TR" dirty="0"/>
              <a:t> and EU–ASEAN </a:t>
            </a:r>
            <a:r>
              <a:rPr lang="tr-TR" dirty="0" err="1"/>
              <a:t>Sustainable</a:t>
            </a:r>
            <a:r>
              <a:rPr lang="tr-TR" dirty="0"/>
              <a:t> Connectivity </a:t>
            </a:r>
            <a:r>
              <a:rPr lang="tr-TR" dirty="0" err="1"/>
              <a:t>Package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welcome</a:t>
            </a:r>
            <a:r>
              <a:rPr lang="tr-TR" dirty="0"/>
              <a:t> </a:t>
            </a:r>
            <a:r>
              <a:rPr lang="tr-TR" dirty="0" err="1"/>
              <a:t>initiatives</a:t>
            </a:r>
            <a:r>
              <a:rPr lang="tr-TR" dirty="0"/>
              <a:t>,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target</a:t>
            </a:r>
            <a:r>
              <a:rPr lang="tr-TR" dirty="0"/>
              <a:t> </a:t>
            </a:r>
            <a:r>
              <a:rPr lang="tr-TR" dirty="0" err="1"/>
              <a:t>manufacturers</a:t>
            </a:r>
            <a:r>
              <a:rPr lang="tr-TR" dirty="0"/>
              <a:t> and </a:t>
            </a:r>
            <a:r>
              <a:rPr lang="tr-TR" dirty="0" err="1"/>
              <a:t>smaller</a:t>
            </a:r>
            <a:r>
              <a:rPr lang="tr-TR" dirty="0"/>
              <a:t> </a:t>
            </a:r>
            <a:r>
              <a:rPr lang="tr-TR" dirty="0" err="1"/>
              <a:t>businesses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directly</a:t>
            </a:r>
            <a:r>
              <a:rPr lang="tr-TR" dirty="0"/>
              <a:t> </a:t>
            </a:r>
            <a:r>
              <a:rPr lang="tr-TR" dirty="0" err="1"/>
              <a:t>impacted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CBAM and EUDR.</a:t>
            </a:r>
          </a:p>
          <a:p>
            <a:r>
              <a:rPr lang="tr-TR" dirty="0"/>
              <a:t>EU–ASEAN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also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establishment</a:t>
            </a:r>
            <a:r>
              <a:rPr lang="tr-TR" dirty="0"/>
              <a:t> of </a:t>
            </a:r>
            <a:r>
              <a:rPr lang="tr-TR" dirty="0" err="1"/>
              <a:t>national</a:t>
            </a:r>
            <a:r>
              <a:rPr lang="tr-TR" dirty="0"/>
              <a:t> and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carbon</a:t>
            </a:r>
            <a:r>
              <a:rPr lang="tr-TR" dirty="0"/>
              <a:t> </a:t>
            </a:r>
            <a:r>
              <a:rPr lang="tr-TR" dirty="0" err="1"/>
              <a:t>markets</a:t>
            </a:r>
            <a:r>
              <a:rPr lang="tr-TR" dirty="0"/>
              <a:t> and </a:t>
            </a:r>
            <a:r>
              <a:rPr lang="tr-TR" dirty="0" err="1"/>
              <a:t>pricing</a:t>
            </a:r>
            <a:r>
              <a:rPr lang="tr-TR" dirty="0"/>
              <a:t>, </a:t>
            </a:r>
            <a:r>
              <a:rPr lang="tr-TR" dirty="0" err="1"/>
              <a:t>along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steady</a:t>
            </a:r>
            <a:r>
              <a:rPr lang="tr-TR" dirty="0"/>
              <a:t> </a:t>
            </a:r>
            <a:r>
              <a:rPr lang="tr-TR" dirty="0" err="1"/>
              <a:t>increase</a:t>
            </a:r>
            <a:r>
              <a:rPr lang="tr-TR" dirty="0"/>
              <a:t> of </a:t>
            </a:r>
            <a:r>
              <a:rPr lang="tr-TR" dirty="0" err="1"/>
              <a:t>carbon</a:t>
            </a:r>
            <a:r>
              <a:rPr lang="tr-TR" dirty="0"/>
              <a:t> </a:t>
            </a:r>
            <a:r>
              <a:rPr lang="tr-TR" dirty="0" err="1"/>
              <a:t>asset</a:t>
            </a:r>
            <a:r>
              <a:rPr lang="tr-TR" dirty="0"/>
              <a:t> </a:t>
            </a:r>
            <a:r>
              <a:rPr lang="tr-TR" dirty="0" err="1"/>
              <a:t>prices</a:t>
            </a:r>
            <a:r>
              <a:rPr lang="tr-TR" dirty="0"/>
              <a:t> —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nature-based</a:t>
            </a:r>
            <a:r>
              <a:rPr lang="tr-TR" dirty="0"/>
              <a:t> </a:t>
            </a:r>
            <a:r>
              <a:rPr lang="tr-TR" dirty="0" err="1"/>
              <a:t>solutions</a:t>
            </a:r>
            <a:r>
              <a:rPr lang="tr-TR" dirty="0"/>
              <a:t> in </a:t>
            </a:r>
            <a:r>
              <a:rPr lang="tr-TR" dirty="0" err="1"/>
              <a:t>forests</a:t>
            </a:r>
            <a:r>
              <a:rPr lang="tr-TR" dirty="0"/>
              <a:t>, </a:t>
            </a:r>
            <a:r>
              <a:rPr lang="tr-TR" dirty="0" err="1"/>
              <a:t>peatland</a:t>
            </a:r>
            <a:r>
              <a:rPr lang="tr-TR" dirty="0"/>
              <a:t>, and </a:t>
            </a:r>
            <a:r>
              <a:rPr lang="tr-TR" dirty="0" err="1"/>
              <a:t>agriculture</a:t>
            </a:r>
            <a:r>
              <a:rPr lang="tr-TR" dirty="0"/>
              <a:t> —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levels</a:t>
            </a:r>
            <a:r>
              <a:rPr lang="tr-TR" dirty="0"/>
              <a:t> </a:t>
            </a:r>
            <a:r>
              <a:rPr lang="tr-TR" dirty="0" err="1"/>
              <a:t>closer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Emissions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. </a:t>
            </a:r>
            <a:r>
              <a:rPr lang="tr-TR" dirty="0" err="1"/>
              <a:t>One</a:t>
            </a:r>
            <a:r>
              <a:rPr lang="tr-TR" dirty="0"/>
              <a:t> idea is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mutual</a:t>
            </a:r>
            <a:r>
              <a:rPr lang="tr-TR" dirty="0"/>
              <a:t> </a:t>
            </a:r>
            <a:r>
              <a:rPr lang="tr-TR" dirty="0" err="1"/>
              <a:t>recognition</a:t>
            </a:r>
            <a:r>
              <a:rPr lang="tr-TR" dirty="0"/>
              <a:t> and </a:t>
            </a:r>
            <a:r>
              <a:rPr lang="tr-TR" dirty="0" err="1"/>
              <a:t>interoperability</a:t>
            </a:r>
            <a:r>
              <a:rPr lang="tr-TR" dirty="0"/>
              <a:t> of </a:t>
            </a:r>
            <a:r>
              <a:rPr lang="tr-TR" dirty="0" err="1"/>
              <a:t>emission</a:t>
            </a:r>
            <a:r>
              <a:rPr lang="tr-TR" dirty="0"/>
              <a:t> </a:t>
            </a:r>
            <a:r>
              <a:rPr lang="tr-TR" dirty="0" err="1"/>
              <a:t>reduction</a:t>
            </a:r>
            <a:r>
              <a:rPr lang="tr-TR" dirty="0"/>
              <a:t> </a:t>
            </a:r>
            <a:r>
              <a:rPr lang="tr-TR" dirty="0" err="1"/>
              <a:t>credits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ASEAN and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Union</a:t>
            </a:r>
            <a:r>
              <a:rPr lang="tr-TR" dirty="0"/>
              <a:t>. There </a:t>
            </a:r>
            <a:r>
              <a:rPr lang="tr-TR" dirty="0" err="1"/>
              <a:t>should</a:t>
            </a:r>
            <a:r>
              <a:rPr lang="tr-TR" dirty="0"/>
              <a:t> also be </a:t>
            </a:r>
            <a:r>
              <a:rPr lang="tr-TR" dirty="0" err="1"/>
              <a:t>recognition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emission</a:t>
            </a:r>
            <a:r>
              <a:rPr lang="tr-TR" dirty="0"/>
              <a:t> </a:t>
            </a:r>
            <a:r>
              <a:rPr lang="tr-TR" dirty="0" err="1"/>
              <a:t>offsets</a:t>
            </a:r>
            <a:r>
              <a:rPr lang="tr-TR" dirty="0"/>
              <a:t> </a:t>
            </a:r>
            <a:r>
              <a:rPr lang="tr-TR" dirty="0" err="1"/>
              <a:t>remain</a:t>
            </a:r>
            <a:r>
              <a:rPr lang="tr-TR" dirty="0"/>
              <a:t> a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tool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ASEAN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account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and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comply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required</a:t>
            </a:r>
            <a:r>
              <a:rPr lang="tr-TR" dirty="0"/>
              <a:t> </a:t>
            </a:r>
            <a:r>
              <a:rPr lang="tr-TR" dirty="0" err="1"/>
              <a:t>sustainability</a:t>
            </a:r>
            <a:r>
              <a:rPr lang="tr-TR" dirty="0"/>
              <a:t> </a:t>
            </a:r>
            <a:r>
              <a:rPr lang="tr-TR" dirty="0" err="1"/>
              <a:t>reporting</a:t>
            </a:r>
            <a:r>
              <a:rPr lang="tr-TR" dirty="0"/>
              <a:t> </a:t>
            </a:r>
            <a:r>
              <a:rPr lang="tr-TR" dirty="0" err="1"/>
              <a:t>requirements</a:t>
            </a:r>
            <a:r>
              <a:rPr lang="tr-TR" dirty="0"/>
              <a:t>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338241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CC1A138-582D-8648-BAA2-4ED90A025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228" y="833376"/>
            <a:ext cx="10318020" cy="4016416"/>
          </a:xfrm>
        </p:spPr>
        <p:txBody>
          <a:bodyPr/>
          <a:lstStyle/>
          <a:p>
            <a:r>
              <a:rPr lang="tr-TR" dirty="0" err="1"/>
              <a:t>Bılateral</a:t>
            </a:r>
            <a:r>
              <a:rPr lang="tr-TR" dirty="0"/>
              <a:t> </a:t>
            </a:r>
            <a:r>
              <a:rPr lang="tr-TR" dirty="0" err="1"/>
              <a:t>relatıons</a:t>
            </a:r>
            <a:r>
              <a:rPr lang="tr-TR" dirty="0"/>
              <a:t> </a:t>
            </a:r>
            <a:r>
              <a:rPr lang="tr-TR" dirty="0" err="1"/>
              <a:t>wıth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regıon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22708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A1A6DB2-300C-4246-9238-FF7848833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ındonesıa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CACF1E-662C-AA46-B213-6C1DB39C57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8770" y="1851949"/>
            <a:ext cx="5455958" cy="4320251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Indonesia is </a:t>
            </a:r>
            <a:r>
              <a:rPr lang="tr-TR" dirty="0" err="1"/>
              <a:t>becoming</a:t>
            </a:r>
            <a:r>
              <a:rPr lang="tr-TR" dirty="0"/>
              <a:t> an </a:t>
            </a:r>
            <a:r>
              <a:rPr lang="tr-TR" dirty="0" err="1"/>
              <a:t>increasingly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partner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as a </a:t>
            </a:r>
            <a:r>
              <a:rPr lang="tr-TR" dirty="0" err="1"/>
              <a:t>member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G20,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world’s</a:t>
            </a:r>
            <a:r>
              <a:rPr lang="tr-TR" dirty="0"/>
              <a:t> </a:t>
            </a:r>
            <a:r>
              <a:rPr lang="tr-TR" dirty="0" err="1"/>
              <a:t>third-largest</a:t>
            </a:r>
            <a:r>
              <a:rPr lang="tr-TR" dirty="0"/>
              <a:t> </a:t>
            </a:r>
            <a:r>
              <a:rPr lang="tr-TR" dirty="0" err="1"/>
              <a:t>democracy</a:t>
            </a:r>
            <a:r>
              <a:rPr lang="tr-TR" dirty="0"/>
              <a:t> and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Muslim-majority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. EU-Indonesia </a:t>
            </a:r>
            <a:r>
              <a:rPr lang="tr-TR" dirty="0" err="1"/>
              <a:t>cooperation</a:t>
            </a:r>
            <a:r>
              <a:rPr lang="tr-TR" dirty="0"/>
              <a:t> is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 2014 </a:t>
            </a:r>
            <a:r>
              <a:rPr lang="tr-TR" dirty="0" err="1"/>
              <a:t>partnership</a:t>
            </a:r>
            <a:r>
              <a:rPr lang="tr-TR" dirty="0"/>
              <a:t> and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. </a:t>
            </a:r>
          </a:p>
          <a:p>
            <a:r>
              <a:rPr lang="tr-TR" dirty="0"/>
              <a:t>The EU-Indonesia </a:t>
            </a:r>
            <a:r>
              <a:rPr lang="tr-TR" dirty="0" err="1"/>
              <a:t>Joint</a:t>
            </a:r>
            <a:r>
              <a:rPr lang="tr-TR" dirty="0"/>
              <a:t> </a:t>
            </a:r>
            <a:r>
              <a:rPr lang="tr-TR" dirty="0" err="1"/>
              <a:t>Committee</a:t>
            </a:r>
            <a:r>
              <a:rPr lang="tr-TR" dirty="0"/>
              <a:t> </a:t>
            </a:r>
            <a:r>
              <a:rPr lang="tr-TR" dirty="0" err="1"/>
              <a:t>meeting</a:t>
            </a:r>
            <a:r>
              <a:rPr lang="tr-TR" dirty="0"/>
              <a:t> in </a:t>
            </a:r>
            <a:r>
              <a:rPr lang="tr-TR" dirty="0" err="1"/>
              <a:t>June</a:t>
            </a:r>
            <a:r>
              <a:rPr lang="tr-TR" dirty="0"/>
              <a:t> 2021 </a:t>
            </a:r>
            <a:r>
              <a:rPr lang="tr-TR" dirty="0" err="1"/>
              <a:t>represented</a:t>
            </a:r>
            <a:r>
              <a:rPr lang="tr-TR" dirty="0"/>
              <a:t> a step </a:t>
            </a:r>
            <a:r>
              <a:rPr lang="tr-TR" dirty="0" err="1"/>
              <a:t>forward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ongoing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and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. </a:t>
            </a:r>
            <a:r>
              <a:rPr lang="tr-TR" dirty="0" err="1"/>
              <a:t>Leaders</a:t>
            </a:r>
            <a:r>
              <a:rPr lang="tr-TR" dirty="0"/>
              <a:t> </a:t>
            </a:r>
            <a:r>
              <a:rPr lang="tr-TR" dirty="0" err="1"/>
              <a:t>highlighted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importance</a:t>
            </a:r>
            <a:r>
              <a:rPr lang="tr-TR" dirty="0"/>
              <a:t> of </a:t>
            </a:r>
            <a:r>
              <a:rPr lang="tr-TR" dirty="0" err="1"/>
              <a:t>strengthening</a:t>
            </a:r>
            <a:r>
              <a:rPr lang="tr-TR" dirty="0"/>
              <a:t> and </a:t>
            </a:r>
            <a:r>
              <a:rPr lang="tr-TR" dirty="0" err="1"/>
              <a:t>implementing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community’s</a:t>
            </a:r>
            <a:r>
              <a:rPr lang="tr-TR" dirty="0"/>
              <a:t> global </a:t>
            </a:r>
            <a:r>
              <a:rPr lang="tr-TR" dirty="0" err="1"/>
              <a:t>agendas</a:t>
            </a:r>
            <a:r>
              <a:rPr lang="tr-TR" dirty="0"/>
              <a:t> in </a:t>
            </a:r>
            <a:r>
              <a:rPr lang="tr-TR" dirty="0" err="1"/>
              <a:t>Indo</a:t>
            </a:r>
            <a:r>
              <a:rPr lang="tr-TR" dirty="0"/>
              <a:t>-Pacific </a:t>
            </a:r>
            <a:r>
              <a:rPr lang="tr-TR" dirty="0" err="1"/>
              <a:t>cooperation</a:t>
            </a:r>
            <a:r>
              <a:rPr lang="tr-TR" dirty="0"/>
              <a:t>, </a:t>
            </a:r>
            <a:r>
              <a:rPr lang="tr-TR" dirty="0" err="1"/>
              <a:t>emphasising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commitment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combating</a:t>
            </a:r>
            <a:r>
              <a:rPr lang="tr-TR" dirty="0"/>
              <a:t>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 and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working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a </a:t>
            </a:r>
            <a:r>
              <a:rPr lang="tr-TR" dirty="0" err="1"/>
              <a:t>joint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.</a:t>
            </a:r>
          </a:p>
          <a:p>
            <a:r>
              <a:rPr lang="tr-TR" u="sng" dirty="0">
                <a:hlinkClick r:id="rId2"/>
              </a:rPr>
              <a:t>Indonesia and the EU held their sixth Joint Committee in July 2022</a:t>
            </a:r>
            <a:r>
              <a:rPr lang="tr-TR" dirty="0"/>
              <a:t> in Bali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review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.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welcomed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mutual</a:t>
            </a:r>
            <a:r>
              <a:rPr lang="tr-TR" dirty="0"/>
              <a:t> </a:t>
            </a:r>
            <a:r>
              <a:rPr lang="tr-TR" dirty="0" err="1"/>
              <a:t>recognition</a:t>
            </a:r>
            <a:r>
              <a:rPr lang="tr-TR" dirty="0"/>
              <a:t> of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respective</a:t>
            </a:r>
            <a:r>
              <a:rPr lang="tr-TR" dirty="0"/>
              <a:t> COVID-19 </a:t>
            </a:r>
            <a:r>
              <a:rPr lang="tr-TR" dirty="0" err="1"/>
              <a:t>vaccine</a:t>
            </a:r>
            <a:r>
              <a:rPr lang="tr-TR" dirty="0"/>
              <a:t> </a:t>
            </a:r>
            <a:r>
              <a:rPr lang="tr-TR" dirty="0" err="1"/>
              <a:t>certificates</a:t>
            </a:r>
            <a:r>
              <a:rPr lang="tr-TR" dirty="0"/>
              <a:t> since May 2022. </a:t>
            </a:r>
            <a:r>
              <a:rPr lang="tr-TR" dirty="0" err="1"/>
              <a:t>Previously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 </a:t>
            </a:r>
            <a:r>
              <a:rPr lang="tr-TR" u="sng" dirty="0">
                <a:hlinkClick r:id="rId3"/>
              </a:rPr>
              <a:t>Sixth Security Policy Dialogue was held in November 2021</a:t>
            </a:r>
            <a:r>
              <a:rPr lang="tr-TR" dirty="0"/>
              <a:t> 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Sixth</a:t>
            </a:r>
            <a:r>
              <a:rPr lang="tr-TR" dirty="0"/>
              <a:t>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held</a:t>
            </a:r>
            <a:r>
              <a:rPr lang="tr-TR" dirty="0"/>
              <a:t> in </a:t>
            </a:r>
            <a:r>
              <a:rPr lang="tr-TR" dirty="0" err="1"/>
              <a:t>March</a:t>
            </a:r>
            <a:r>
              <a:rPr lang="tr-TR" dirty="0"/>
              <a:t> 2022. 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2456E1BC-3098-8243-A605-88E19DD581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995686" y="1560894"/>
            <a:ext cx="5833640" cy="262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7035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8AB1282-4D6B-4B4B-9D9F-F183FD1AD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INDONESIA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267139-DC3E-C34C-BDA3-3902DD679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Indonesia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reaffirmed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commitment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sovereignty</a:t>
            </a:r>
            <a:r>
              <a:rPr lang="tr-TR" dirty="0"/>
              <a:t>, </a:t>
            </a:r>
            <a:r>
              <a:rPr lang="tr-TR" dirty="0" err="1"/>
              <a:t>independence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territorial</a:t>
            </a:r>
            <a:r>
              <a:rPr lang="tr-TR" dirty="0"/>
              <a:t> </a:t>
            </a:r>
            <a:r>
              <a:rPr lang="tr-TR" dirty="0" err="1"/>
              <a:t>integrity</a:t>
            </a:r>
            <a:r>
              <a:rPr lang="tr-TR" dirty="0"/>
              <a:t> of </a:t>
            </a:r>
            <a:r>
              <a:rPr lang="tr-TR" dirty="0" err="1"/>
              <a:t>Ukraine</a:t>
            </a:r>
            <a:r>
              <a:rPr lang="tr-TR" dirty="0"/>
              <a:t>, </a:t>
            </a:r>
            <a:r>
              <a:rPr lang="tr-TR" dirty="0" err="1"/>
              <a:t>deploring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aggression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Russia</a:t>
            </a:r>
            <a:r>
              <a:rPr lang="tr-TR" dirty="0"/>
              <a:t>. </a:t>
            </a:r>
          </a:p>
          <a:p>
            <a:r>
              <a:rPr lang="tr-TR" dirty="0"/>
              <a:t>Both </a:t>
            </a:r>
            <a:r>
              <a:rPr lang="tr-TR" dirty="0" err="1"/>
              <a:t>commended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visit</a:t>
            </a:r>
            <a:r>
              <a:rPr lang="tr-TR" dirty="0"/>
              <a:t> of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Joko</a:t>
            </a:r>
            <a:r>
              <a:rPr lang="tr-TR" dirty="0"/>
              <a:t> </a:t>
            </a:r>
            <a:r>
              <a:rPr lang="tr-TR" dirty="0" err="1"/>
              <a:t>Widodo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Kyiv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Moscow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supported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</a:t>
            </a:r>
            <a:r>
              <a:rPr lang="tr-TR" u="sng" dirty="0">
                <a:hlinkClick r:id="rId2"/>
              </a:rPr>
              <a:t>Initiative on the Safe Transportation of Grains and Foodstuffs from Ukrainian Ports</a:t>
            </a:r>
            <a:r>
              <a:rPr lang="tr-TR" dirty="0"/>
              <a:t> </a:t>
            </a:r>
            <a:r>
              <a:rPr lang="tr-TR" dirty="0" err="1"/>
              <a:t>agreed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Russia</a:t>
            </a:r>
            <a:r>
              <a:rPr lang="tr-TR" dirty="0"/>
              <a:t>, </a:t>
            </a:r>
            <a:r>
              <a:rPr lang="tr-TR" dirty="0" err="1"/>
              <a:t>Ukraine</a:t>
            </a:r>
            <a:r>
              <a:rPr lang="tr-TR" dirty="0"/>
              <a:t>, Türkiye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 in </a:t>
            </a:r>
            <a:r>
              <a:rPr lang="tr-TR" dirty="0" err="1"/>
              <a:t>July</a:t>
            </a:r>
            <a:r>
              <a:rPr lang="tr-TR" dirty="0"/>
              <a:t> 2022.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renewed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commitment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strengthening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spirit</a:t>
            </a:r>
            <a:r>
              <a:rPr lang="tr-TR" dirty="0"/>
              <a:t> of </a:t>
            </a:r>
            <a:r>
              <a:rPr lang="tr-TR" dirty="0" err="1"/>
              <a:t>multilateralism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adherence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 in </a:t>
            </a:r>
            <a:r>
              <a:rPr lang="tr-TR" dirty="0" err="1"/>
              <a:t>order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promote</a:t>
            </a:r>
            <a:r>
              <a:rPr lang="tr-TR" dirty="0"/>
              <a:t> </a:t>
            </a:r>
            <a:r>
              <a:rPr lang="tr-TR" dirty="0" err="1"/>
              <a:t>peace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stability</a:t>
            </a:r>
            <a:r>
              <a:rPr lang="tr-TR" dirty="0"/>
              <a:t>. </a:t>
            </a:r>
          </a:p>
          <a:p>
            <a:r>
              <a:rPr lang="tr-TR" dirty="0"/>
              <a:t>The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parties</a:t>
            </a:r>
            <a:r>
              <a:rPr lang="tr-TR" dirty="0"/>
              <a:t> </a:t>
            </a:r>
            <a:r>
              <a:rPr lang="tr-TR" dirty="0" err="1"/>
              <a:t>agreed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pursue</a:t>
            </a:r>
            <a:r>
              <a:rPr lang="tr-TR" dirty="0"/>
              <a:t> a </a:t>
            </a:r>
            <a:r>
              <a:rPr lang="tr-TR" dirty="0" err="1"/>
              <a:t>partnership</a:t>
            </a:r>
            <a:r>
              <a:rPr lang="tr-TR" dirty="0"/>
              <a:t> of </a:t>
            </a:r>
            <a:r>
              <a:rPr lang="tr-TR" dirty="0" err="1"/>
              <a:t>mutual</a:t>
            </a:r>
            <a:r>
              <a:rPr lang="tr-TR" dirty="0"/>
              <a:t> </a:t>
            </a:r>
            <a:r>
              <a:rPr lang="tr-TR" dirty="0" err="1"/>
              <a:t>benefits</a:t>
            </a:r>
            <a:r>
              <a:rPr lang="tr-TR" dirty="0"/>
              <a:t> in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maritime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, </a:t>
            </a:r>
            <a:r>
              <a:rPr lang="tr-TR" dirty="0" err="1"/>
              <a:t>peacekeeping</a:t>
            </a:r>
            <a:r>
              <a:rPr lang="tr-TR" dirty="0"/>
              <a:t> </a:t>
            </a:r>
            <a:r>
              <a:rPr lang="tr-TR" dirty="0" err="1"/>
              <a:t>operations</a:t>
            </a:r>
            <a:r>
              <a:rPr lang="tr-TR" dirty="0"/>
              <a:t>, </a:t>
            </a:r>
            <a:r>
              <a:rPr lang="tr-TR" dirty="0" err="1"/>
              <a:t>cyber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counterterrorism</a:t>
            </a:r>
            <a:r>
              <a:rPr lang="tr-TR" dirty="0"/>
              <a:t>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96553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8A5D7B3-D823-B640-B577-DC9EA72A2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ındonesıa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B986263-E84A-A640-AC6C-41E00D535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782501"/>
            <a:ext cx="6678592" cy="4389699"/>
          </a:xfrm>
        </p:spPr>
        <p:txBody>
          <a:bodyPr>
            <a:normAutofit lnSpcReduction="10000"/>
          </a:bodyPr>
          <a:lstStyle/>
          <a:p>
            <a:r>
              <a:rPr lang="tr-TR" dirty="0"/>
              <a:t>Indonesia </a:t>
            </a:r>
            <a:r>
              <a:rPr lang="tr-TR" dirty="0" err="1"/>
              <a:t>encouraged</a:t>
            </a:r>
            <a:r>
              <a:rPr lang="tr-TR" dirty="0"/>
              <a:t> </a:t>
            </a:r>
            <a:r>
              <a:rPr lang="tr-TR" dirty="0" err="1"/>
              <a:t>further</a:t>
            </a:r>
            <a:r>
              <a:rPr lang="tr-TR" dirty="0"/>
              <a:t> </a:t>
            </a:r>
            <a:r>
              <a:rPr lang="tr-TR" dirty="0" err="1"/>
              <a:t>exchanges</a:t>
            </a:r>
            <a:r>
              <a:rPr lang="tr-TR" dirty="0"/>
              <a:t> of </a:t>
            </a:r>
            <a:r>
              <a:rPr lang="tr-TR" dirty="0" err="1"/>
              <a:t>knowledge</a:t>
            </a:r>
            <a:r>
              <a:rPr lang="tr-TR" dirty="0"/>
              <a:t> and </a:t>
            </a:r>
            <a:r>
              <a:rPr lang="tr-TR" dirty="0" err="1"/>
              <a:t>consultations</a:t>
            </a:r>
            <a:r>
              <a:rPr lang="tr-TR" dirty="0"/>
              <a:t> on </a:t>
            </a:r>
            <a:r>
              <a:rPr lang="tr-TR" dirty="0" err="1"/>
              <a:t>security</a:t>
            </a:r>
            <a:r>
              <a:rPr lang="tr-TR" dirty="0"/>
              <a:t> and </a:t>
            </a:r>
            <a:r>
              <a:rPr lang="tr-TR" dirty="0" err="1"/>
              <a:t>defence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b="1" dirty="0"/>
              <a:t>EU </a:t>
            </a:r>
            <a:r>
              <a:rPr lang="tr-TR" b="1" dirty="0" err="1"/>
              <a:t>programmes</a:t>
            </a:r>
            <a:r>
              <a:rPr lang="tr-TR" b="1" dirty="0"/>
              <a:t> </a:t>
            </a:r>
            <a:r>
              <a:rPr lang="tr-TR" b="1" dirty="0" err="1"/>
              <a:t>Enhancing</a:t>
            </a:r>
            <a:r>
              <a:rPr lang="tr-TR" b="1" dirty="0"/>
              <a:t> Security </a:t>
            </a:r>
            <a:r>
              <a:rPr lang="tr-TR" b="1" dirty="0" err="1"/>
              <a:t>Cooperation</a:t>
            </a:r>
            <a:r>
              <a:rPr lang="tr-TR" b="1" dirty="0"/>
              <a:t> in and </a:t>
            </a:r>
            <a:r>
              <a:rPr lang="tr-TR" b="1" dirty="0" err="1"/>
              <a:t>with</a:t>
            </a:r>
            <a:r>
              <a:rPr lang="tr-TR" b="1" dirty="0"/>
              <a:t> </a:t>
            </a:r>
            <a:r>
              <a:rPr lang="tr-TR" b="1" dirty="0" err="1"/>
              <a:t>Asia</a:t>
            </a:r>
            <a:r>
              <a:rPr lang="tr-TR" b="1" dirty="0"/>
              <a:t> (ESIWA), and Critical </a:t>
            </a:r>
            <a:r>
              <a:rPr lang="tr-TR" b="1" dirty="0" err="1"/>
              <a:t>Maritime</a:t>
            </a:r>
            <a:r>
              <a:rPr lang="tr-TR" b="1" dirty="0"/>
              <a:t> </a:t>
            </a:r>
            <a:r>
              <a:rPr lang="tr-TR" b="1" dirty="0" err="1"/>
              <a:t>Routes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Indian</a:t>
            </a:r>
            <a:r>
              <a:rPr lang="tr-TR" b="1" dirty="0"/>
              <a:t> Ocean (CRIMARIO</a:t>
            </a:r>
            <a:r>
              <a:rPr lang="tr-TR" dirty="0"/>
              <a:t>). Both </a:t>
            </a:r>
            <a:r>
              <a:rPr lang="tr-TR" dirty="0" err="1"/>
              <a:t>welcomed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planning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future</a:t>
            </a:r>
            <a:r>
              <a:rPr lang="tr-TR" dirty="0"/>
              <a:t> </a:t>
            </a:r>
            <a:r>
              <a:rPr lang="tr-TR" dirty="0" err="1"/>
              <a:t>joint</a:t>
            </a:r>
            <a:r>
              <a:rPr lang="tr-TR" dirty="0"/>
              <a:t> naval </a:t>
            </a:r>
            <a:r>
              <a:rPr lang="tr-TR" dirty="0" err="1"/>
              <a:t>exercise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fact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Indonesian</a:t>
            </a:r>
            <a:r>
              <a:rPr lang="tr-TR" dirty="0"/>
              <a:t> </a:t>
            </a:r>
            <a:r>
              <a:rPr lang="tr-TR" dirty="0" err="1"/>
              <a:t>Defense</a:t>
            </a:r>
            <a:r>
              <a:rPr lang="tr-TR" dirty="0"/>
              <a:t> </a:t>
            </a:r>
            <a:r>
              <a:rPr lang="tr-TR" dirty="0" err="1"/>
              <a:t>University</a:t>
            </a:r>
            <a:r>
              <a:rPr lang="tr-TR" dirty="0"/>
              <a:t> had </a:t>
            </a:r>
            <a:r>
              <a:rPr lang="tr-TR" dirty="0" err="1"/>
              <a:t>joined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Defence</a:t>
            </a:r>
            <a:r>
              <a:rPr lang="tr-TR" dirty="0"/>
              <a:t> and Security </a:t>
            </a:r>
            <a:r>
              <a:rPr lang="tr-TR" dirty="0" err="1"/>
              <a:t>College</a:t>
            </a:r>
            <a:r>
              <a:rPr lang="tr-TR" dirty="0"/>
              <a:t> Network as an </a:t>
            </a:r>
            <a:r>
              <a:rPr lang="tr-TR" dirty="0" err="1"/>
              <a:t>Associate</a:t>
            </a:r>
            <a:r>
              <a:rPr lang="tr-TR" dirty="0"/>
              <a:t> </a:t>
            </a:r>
            <a:r>
              <a:rPr lang="tr-TR" dirty="0" err="1"/>
              <a:t>Member</a:t>
            </a:r>
            <a:r>
              <a:rPr lang="tr-TR" dirty="0"/>
              <a:t>. </a:t>
            </a:r>
          </a:p>
          <a:p>
            <a:r>
              <a:rPr lang="tr-TR" dirty="0"/>
              <a:t>The </a:t>
            </a:r>
            <a:r>
              <a:rPr lang="tr-TR" dirty="0" err="1"/>
              <a:t>July</a:t>
            </a:r>
            <a:r>
              <a:rPr lang="tr-TR" dirty="0"/>
              <a:t> 2022 </a:t>
            </a:r>
            <a:r>
              <a:rPr lang="tr-TR" dirty="0" err="1"/>
              <a:t>Joint</a:t>
            </a:r>
            <a:r>
              <a:rPr lang="tr-TR" dirty="0"/>
              <a:t> </a:t>
            </a:r>
            <a:r>
              <a:rPr lang="tr-TR" dirty="0" err="1"/>
              <a:t>Committee</a:t>
            </a:r>
            <a:r>
              <a:rPr lang="tr-TR" dirty="0"/>
              <a:t> also </a:t>
            </a:r>
            <a:r>
              <a:rPr lang="tr-TR" dirty="0" err="1"/>
              <a:t>took</a:t>
            </a:r>
            <a:r>
              <a:rPr lang="tr-TR" dirty="0"/>
              <a:t> </a:t>
            </a:r>
            <a:r>
              <a:rPr lang="tr-TR" dirty="0" err="1"/>
              <a:t>note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meeting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Working</a:t>
            </a:r>
            <a:r>
              <a:rPr lang="tr-TR" dirty="0"/>
              <a:t> </a:t>
            </a:r>
            <a:r>
              <a:rPr lang="tr-TR" dirty="0" err="1"/>
              <a:t>Group</a:t>
            </a:r>
            <a:r>
              <a:rPr lang="tr-TR" dirty="0"/>
              <a:t> on </a:t>
            </a:r>
            <a:r>
              <a:rPr lang="tr-TR" dirty="0" err="1"/>
              <a:t>Trade</a:t>
            </a:r>
            <a:r>
              <a:rPr lang="tr-TR" dirty="0"/>
              <a:t> and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held</a:t>
            </a:r>
            <a:r>
              <a:rPr lang="tr-TR" dirty="0"/>
              <a:t> in April 2022,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addressed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and </a:t>
            </a:r>
            <a:r>
              <a:rPr lang="tr-TR" dirty="0" err="1"/>
              <a:t>investment</a:t>
            </a:r>
            <a:r>
              <a:rPr lang="tr-TR" dirty="0"/>
              <a:t>, and </a:t>
            </a:r>
            <a:r>
              <a:rPr lang="tr-TR" dirty="0" err="1"/>
              <a:t>confirmed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commitment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expedite</a:t>
            </a:r>
            <a:r>
              <a:rPr lang="tr-TR" dirty="0"/>
              <a:t> </a:t>
            </a:r>
            <a:r>
              <a:rPr lang="tr-TR" dirty="0" err="1"/>
              <a:t>work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 </a:t>
            </a:r>
            <a:r>
              <a:rPr lang="tr-TR" u="sng" dirty="0">
                <a:hlinkClick r:id="rId2"/>
              </a:rPr>
              <a:t>ongoing negotiations for an Indonesia-EU Comprehensive Economic Partnership Agreement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85DB4507-1BF9-B74A-9657-E7279D9BED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29063" y="1504709"/>
            <a:ext cx="4942390" cy="402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249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FE635A8-1984-C34E-A55B-AFD7AD5AB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ındonesıa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A9C34B-6D01-C84C-B0F4-5336CAC41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2194560"/>
            <a:ext cx="6632294" cy="3977640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In </a:t>
            </a:r>
            <a:r>
              <a:rPr lang="tr-TR" dirty="0" err="1"/>
              <a:t>June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World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Organization</a:t>
            </a:r>
            <a:r>
              <a:rPr lang="tr-TR" dirty="0"/>
              <a:t> (WTO) </a:t>
            </a:r>
            <a:r>
              <a:rPr lang="tr-TR" u="sng" dirty="0">
                <a:hlinkClick r:id="rId2"/>
              </a:rPr>
              <a:t>issued a document</a:t>
            </a:r>
            <a:r>
              <a:rPr lang="tr-TR" dirty="0"/>
              <a:t> 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biofuels</a:t>
            </a:r>
            <a:r>
              <a:rPr lang="tr-TR" dirty="0"/>
              <a:t> </a:t>
            </a:r>
            <a:r>
              <a:rPr lang="tr-TR" dirty="0" err="1"/>
              <a:t>dispute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Indonesia. Indonesia </a:t>
            </a:r>
            <a:r>
              <a:rPr lang="tr-TR" dirty="0" err="1"/>
              <a:t>filed</a:t>
            </a:r>
            <a:r>
              <a:rPr lang="tr-TR" dirty="0"/>
              <a:t> a </a:t>
            </a:r>
            <a:r>
              <a:rPr lang="tr-TR" dirty="0" err="1"/>
              <a:t>lawsuit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WTO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in </a:t>
            </a:r>
            <a:r>
              <a:rPr lang="tr-TR" dirty="0" err="1"/>
              <a:t>December</a:t>
            </a:r>
            <a:r>
              <a:rPr lang="tr-TR" dirty="0"/>
              <a:t> 2019, on </a:t>
            </a:r>
            <a:r>
              <a:rPr lang="tr-TR" dirty="0" err="1"/>
              <a:t>certain</a:t>
            </a:r>
            <a:r>
              <a:rPr lang="tr-TR" dirty="0"/>
              <a:t> </a:t>
            </a:r>
            <a:r>
              <a:rPr lang="tr-TR" dirty="0" err="1"/>
              <a:t>measures</a:t>
            </a:r>
            <a:r>
              <a:rPr lang="tr-TR" dirty="0"/>
              <a:t> </a:t>
            </a:r>
            <a:r>
              <a:rPr lang="tr-TR" dirty="0" err="1"/>
              <a:t>concerning</a:t>
            </a:r>
            <a:r>
              <a:rPr lang="tr-TR" dirty="0"/>
              <a:t>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crop-based</a:t>
            </a:r>
            <a:r>
              <a:rPr lang="tr-TR" dirty="0"/>
              <a:t> </a:t>
            </a:r>
            <a:r>
              <a:rPr lang="tr-TR" dirty="0" err="1"/>
              <a:t>biofuels</a:t>
            </a:r>
            <a:r>
              <a:rPr lang="tr-TR" dirty="0"/>
              <a:t>, </a:t>
            </a:r>
            <a:r>
              <a:rPr lang="tr-TR" dirty="0" err="1"/>
              <a:t>arguing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restrictions</a:t>
            </a:r>
            <a:r>
              <a:rPr lang="tr-TR" dirty="0"/>
              <a:t> on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oil-based</a:t>
            </a:r>
            <a:r>
              <a:rPr lang="tr-TR" dirty="0"/>
              <a:t> </a:t>
            </a:r>
            <a:r>
              <a:rPr lang="tr-TR" dirty="0" err="1"/>
              <a:t>biofuels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unfair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discriminatory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requesting</a:t>
            </a:r>
            <a:r>
              <a:rPr lang="tr-TR" dirty="0"/>
              <a:t> WTO </a:t>
            </a:r>
            <a:r>
              <a:rPr lang="tr-TR" dirty="0" err="1"/>
              <a:t>dispute</a:t>
            </a:r>
            <a:r>
              <a:rPr lang="tr-TR" dirty="0"/>
              <a:t> </a:t>
            </a:r>
            <a:r>
              <a:rPr lang="tr-TR" dirty="0" err="1"/>
              <a:t>consultations</a:t>
            </a:r>
            <a:r>
              <a:rPr lang="tr-TR" dirty="0"/>
              <a:t>. </a:t>
            </a:r>
          </a:p>
          <a:p>
            <a:r>
              <a:rPr lang="tr-TR" dirty="0"/>
              <a:t>The </a:t>
            </a:r>
            <a:r>
              <a:rPr lang="tr-TR" dirty="0" err="1"/>
              <a:t>consultations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measures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held</a:t>
            </a:r>
            <a:r>
              <a:rPr lang="tr-TR" dirty="0"/>
              <a:t> on 19 </a:t>
            </a:r>
            <a:r>
              <a:rPr lang="tr-TR" dirty="0" err="1"/>
              <a:t>February</a:t>
            </a:r>
            <a:r>
              <a:rPr lang="tr-TR" dirty="0"/>
              <a:t> 2020, but since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failed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settle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dispute</a:t>
            </a:r>
            <a:r>
              <a:rPr lang="tr-TR" dirty="0"/>
              <a:t>, in </a:t>
            </a:r>
            <a:r>
              <a:rPr lang="tr-TR" dirty="0" err="1"/>
              <a:t>March</a:t>
            </a:r>
            <a:r>
              <a:rPr lang="tr-TR" dirty="0"/>
              <a:t> 2020 Indonesia </a:t>
            </a:r>
            <a:r>
              <a:rPr lang="tr-TR" dirty="0" err="1"/>
              <a:t>asked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WTO’s</a:t>
            </a:r>
            <a:r>
              <a:rPr lang="tr-TR" dirty="0"/>
              <a:t> </a:t>
            </a:r>
            <a:r>
              <a:rPr lang="tr-TR" dirty="0" err="1"/>
              <a:t>Dispute</a:t>
            </a:r>
            <a:r>
              <a:rPr lang="tr-TR" dirty="0"/>
              <a:t> </a:t>
            </a:r>
            <a:r>
              <a:rPr lang="tr-TR" dirty="0" err="1"/>
              <a:t>Settlement</a:t>
            </a:r>
            <a:r>
              <a:rPr lang="tr-TR" dirty="0"/>
              <a:t> Body </a:t>
            </a:r>
            <a:r>
              <a:rPr lang="tr-TR" dirty="0" err="1"/>
              <a:t>to</a:t>
            </a:r>
            <a:r>
              <a:rPr lang="tr-TR" dirty="0"/>
              <a:t> set </a:t>
            </a:r>
            <a:r>
              <a:rPr lang="tr-TR" dirty="0" err="1"/>
              <a:t>up</a:t>
            </a:r>
            <a:r>
              <a:rPr lang="tr-TR" dirty="0"/>
              <a:t> a panel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examine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matter</a:t>
            </a:r>
            <a:r>
              <a:rPr lang="tr-TR" dirty="0"/>
              <a:t>. The WTO </a:t>
            </a:r>
            <a:r>
              <a:rPr lang="tr-TR" dirty="0" err="1"/>
              <a:t>decision</a:t>
            </a:r>
            <a:r>
              <a:rPr lang="tr-TR" dirty="0"/>
              <a:t> is </a:t>
            </a:r>
            <a:r>
              <a:rPr lang="tr-TR" dirty="0" err="1"/>
              <a:t>pending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it is </a:t>
            </a:r>
            <a:r>
              <a:rPr lang="tr-TR" dirty="0" err="1"/>
              <a:t>speculated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a </a:t>
            </a:r>
            <a:r>
              <a:rPr lang="tr-TR" dirty="0" err="1"/>
              <a:t>decision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reached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of 2022. </a:t>
            </a:r>
          </a:p>
          <a:p>
            <a:r>
              <a:rPr lang="tr-TR" dirty="0" err="1"/>
              <a:t>Regardless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results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WTO </a:t>
            </a:r>
            <a:r>
              <a:rPr lang="tr-TR" dirty="0" err="1"/>
              <a:t>decision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is </a:t>
            </a:r>
            <a:r>
              <a:rPr lang="tr-TR" dirty="0" err="1"/>
              <a:t>keen</a:t>
            </a:r>
            <a:r>
              <a:rPr lang="tr-TR" dirty="0"/>
              <a:t> on </a:t>
            </a:r>
            <a:r>
              <a:rPr lang="tr-TR" dirty="0" err="1"/>
              <a:t>boosting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reputation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signing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deals</a:t>
            </a:r>
            <a:r>
              <a:rPr lang="tr-TR" dirty="0"/>
              <a:t>, </a:t>
            </a:r>
            <a:r>
              <a:rPr lang="tr-TR" dirty="0" err="1"/>
              <a:t>also</a:t>
            </a:r>
            <a:r>
              <a:rPr lang="tr-TR" dirty="0"/>
              <a:t> as a </a:t>
            </a:r>
            <a:r>
              <a:rPr lang="tr-TR" dirty="0" err="1"/>
              <a:t>result</a:t>
            </a:r>
            <a:r>
              <a:rPr lang="tr-TR" dirty="0"/>
              <a:t> of </a:t>
            </a:r>
            <a:r>
              <a:rPr lang="tr-TR" u="sng" dirty="0">
                <a:hlinkClick r:id="rId3"/>
              </a:rPr>
              <a:t>the energy crisis caused by the Ukraine war</a:t>
            </a:r>
            <a:r>
              <a:rPr lang="tr-TR" u="sng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speculation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be a </a:t>
            </a:r>
            <a:r>
              <a:rPr lang="tr-TR" dirty="0" err="1"/>
              <a:t>surge</a:t>
            </a:r>
            <a:r>
              <a:rPr lang="tr-TR" dirty="0"/>
              <a:t> in EU </a:t>
            </a:r>
            <a:r>
              <a:rPr lang="tr-TR" dirty="0" err="1"/>
              <a:t>imports</a:t>
            </a:r>
            <a:r>
              <a:rPr lang="tr-TR" dirty="0"/>
              <a:t> of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coming</a:t>
            </a:r>
            <a:r>
              <a:rPr lang="tr-TR" dirty="0"/>
              <a:t> </a:t>
            </a:r>
            <a:r>
              <a:rPr lang="tr-TR" dirty="0" err="1"/>
              <a:t>years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DBCF6C8-6473-0749-A23D-81439E3817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632294" y="2511706"/>
            <a:ext cx="4352081" cy="314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098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D8204FD-CD8E-5548-BD78-47A765E7B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INDONESIA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883EBD-47B3-AC4E-AA21-00500CD4D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EU is </a:t>
            </a:r>
            <a:r>
              <a:rPr lang="tr-TR" dirty="0" err="1"/>
              <a:t>Indonesia’s</a:t>
            </a:r>
            <a:r>
              <a:rPr lang="tr-TR" dirty="0"/>
              <a:t> </a:t>
            </a:r>
            <a:r>
              <a:rPr lang="tr-TR" dirty="0" err="1"/>
              <a:t>third-largest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partner, </a:t>
            </a:r>
            <a:r>
              <a:rPr lang="tr-TR" dirty="0" err="1"/>
              <a:t>with</a:t>
            </a:r>
            <a:r>
              <a:rPr lang="tr-TR" dirty="0"/>
              <a:t> total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worth</a:t>
            </a:r>
            <a:r>
              <a:rPr lang="tr-TR" dirty="0"/>
              <a:t> EUR 20.6 </a:t>
            </a:r>
            <a:r>
              <a:rPr lang="tr-TR" dirty="0" err="1"/>
              <a:t>billion</a:t>
            </a:r>
            <a:r>
              <a:rPr lang="tr-TR" dirty="0"/>
              <a:t> in 2020 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surplus</a:t>
            </a:r>
            <a:r>
              <a:rPr lang="tr-TR" dirty="0"/>
              <a:t> of EUR 6.2 </a:t>
            </a:r>
            <a:r>
              <a:rPr lang="tr-TR" dirty="0" err="1"/>
              <a:t>billion</a:t>
            </a:r>
            <a:r>
              <a:rPr lang="tr-TR" dirty="0"/>
              <a:t> in </a:t>
            </a:r>
            <a:r>
              <a:rPr lang="tr-TR" dirty="0" err="1"/>
              <a:t>favour</a:t>
            </a:r>
            <a:r>
              <a:rPr lang="tr-TR" dirty="0"/>
              <a:t> of Indonesia. The </a:t>
            </a:r>
            <a:r>
              <a:rPr lang="tr-TR" dirty="0" err="1"/>
              <a:t>EU’s</a:t>
            </a:r>
            <a:r>
              <a:rPr lang="tr-TR" dirty="0"/>
              <a:t> FDI </a:t>
            </a:r>
            <a:r>
              <a:rPr lang="tr-TR" dirty="0" err="1"/>
              <a:t>stocks</a:t>
            </a:r>
            <a:r>
              <a:rPr lang="tr-TR" dirty="0"/>
              <a:t> in Indonesia </a:t>
            </a:r>
            <a:r>
              <a:rPr lang="tr-TR" dirty="0" err="1"/>
              <a:t>amounted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EUR 25.8 </a:t>
            </a:r>
            <a:r>
              <a:rPr lang="tr-TR" dirty="0" err="1"/>
              <a:t>billion</a:t>
            </a:r>
            <a:r>
              <a:rPr lang="tr-TR" dirty="0"/>
              <a:t>.</a:t>
            </a:r>
          </a:p>
          <a:p>
            <a:r>
              <a:rPr lang="tr-TR" dirty="0"/>
              <a:t>Indonesia </a:t>
            </a:r>
            <a:r>
              <a:rPr lang="tr-TR" dirty="0" err="1"/>
              <a:t>held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presidential</a:t>
            </a:r>
            <a:r>
              <a:rPr lang="tr-TR" dirty="0"/>
              <a:t>, </a:t>
            </a:r>
            <a:r>
              <a:rPr lang="tr-TR" dirty="0" err="1"/>
              <a:t>parliamentary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elections</a:t>
            </a:r>
            <a:r>
              <a:rPr lang="tr-TR" dirty="0"/>
              <a:t> </a:t>
            </a:r>
            <a:r>
              <a:rPr lang="tr-TR" dirty="0" err="1"/>
              <a:t>simultaneously</a:t>
            </a:r>
            <a:r>
              <a:rPr lang="tr-TR" dirty="0"/>
              <a:t> in April 2020. </a:t>
            </a:r>
            <a:r>
              <a:rPr lang="tr-TR" dirty="0" err="1"/>
              <a:t>Joko</a:t>
            </a:r>
            <a:r>
              <a:rPr lang="tr-TR" dirty="0"/>
              <a:t> </a:t>
            </a:r>
            <a:r>
              <a:rPr lang="tr-TR" dirty="0" err="1"/>
              <a:t>Widodo</a:t>
            </a:r>
            <a:r>
              <a:rPr lang="tr-TR" dirty="0"/>
              <a:t> (</a:t>
            </a:r>
            <a:r>
              <a:rPr lang="tr-TR" dirty="0" err="1"/>
              <a:t>Jokowi</a:t>
            </a:r>
            <a:r>
              <a:rPr lang="tr-TR" dirty="0"/>
              <a:t>, </a:t>
            </a:r>
            <a:r>
              <a:rPr lang="tr-TR" dirty="0" err="1"/>
              <a:t>Indonesian</a:t>
            </a:r>
            <a:r>
              <a:rPr lang="tr-TR" dirty="0"/>
              <a:t> </a:t>
            </a:r>
            <a:r>
              <a:rPr lang="tr-TR" dirty="0" err="1"/>
              <a:t>Democratic</a:t>
            </a:r>
            <a:r>
              <a:rPr lang="tr-TR" dirty="0"/>
              <a:t> </a:t>
            </a:r>
            <a:r>
              <a:rPr lang="tr-TR" dirty="0" err="1"/>
              <a:t>Party</a:t>
            </a:r>
            <a:r>
              <a:rPr lang="tr-TR" dirty="0"/>
              <a:t>) </a:t>
            </a:r>
            <a:r>
              <a:rPr lang="tr-TR" dirty="0" err="1"/>
              <a:t>returned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term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his </a:t>
            </a:r>
            <a:r>
              <a:rPr lang="tr-TR" dirty="0" err="1"/>
              <a:t>leadership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broad</a:t>
            </a:r>
            <a:r>
              <a:rPr lang="tr-TR" dirty="0"/>
              <a:t> </a:t>
            </a:r>
            <a:r>
              <a:rPr lang="tr-TR" dirty="0" err="1"/>
              <a:t>popularity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challenged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COVID-19 </a:t>
            </a:r>
            <a:r>
              <a:rPr lang="tr-TR" dirty="0" err="1"/>
              <a:t>crisis</a:t>
            </a:r>
            <a:r>
              <a:rPr lang="tr-TR" dirty="0"/>
              <a:t>. The </a:t>
            </a:r>
            <a:r>
              <a:rPr lang="tr-TR" dirty="0" err="1"/>
              <a:t>administration</a:t>
            </a:r>
            <a:r>
              <a:rPr lang="tr-TR" dirty="0"/>
              <a:t> has </a:t>
            </a:r>
            <a:r>
              <a:rPr lang="tr-TR" dirty="0" err="1"/>
              <a:t>prioritised</a:t>
            </a:r>
            <a:r>
              <a:rPr lang="tr-TR" dirty="0"/>
              <a:t> </a:t>
            </a:r>
            <a:r>
              <a:rPr lang="tr-TR" dirty="0" err="1"/>
              <a:t>infrastructure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assistance</a:t>
            </a:r>
            <a:r>
              <a:rPr lang="tr-TR" dirty="0"/>
              <a:t> of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private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policymaking</a:t>
            </a:r>
            <a:r>
              <a:rPr lang="tr-TR" dirty="0"/>
              <a:t> has </a:t>
            </a:r>
            <a:r>
              <a:rPr lang="tr-TR" dirty="0" err="1"/>
              <a:t>focused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recovery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COVID-19 </a:t>
            </a:r>
            <a:r>
              <a:rPr lang="tr-TR" dirty="0" err="1"/>
              <a:t>pandemic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89499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5BE1D81-70A8-EC4E-8B83-F1053103C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INDONESIA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0475C76-BC89-6140-8D85-1F057FE23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The </a:t>
            </a:r>
            <a:r>
              <a:rPr lang="tr-TR" dirty="0" err="1"/>
              <a:t>next</a:t>
            </a:r>
            <a:r>
              <a:rPr lang="tr-TR" dirty="0"/>
              <a:t> </a:t>
            </a:r>
            <a:r>
              <a:rPr lang="tr-TR" dirty="0" err="1"/>
              <a:t>presidential</a:t>
            </a:r>
            <a:r>
              <a:rPr lang="tr-TR" dirty="0"/>
              <a:t> </a:t>
            </a:r>
            <a:r>
              <a:rPr lang="tr-TR" dirty="0" err="1"/>
              <a:t>election</a:t>
            </a:r>
            <a:r>
              <a:rPr lang="tr-TR" dirty="0"/>
              <a:t> is </a:t>
            </a:r>
            <a:r>
              <a:rPr lang="tr-TR" dirty="0" err="1"/>
              <a:t>due</a:t>
            </a:r>
            <a:r>
              <a:rPr lang="tr-TR" dirty="0"/>
              <a:t> in 2024.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Jokowi</a:t>
            </a:r>
            <a:r>
              <a:rPr lang="tr-TR" dirty="0"/>
              <a:t> is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likely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run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third</a:t>
            </a:r>
            <a:r>
              <a:rPr lang="tr-TR" dirty="0"/>
              <a:t> </a:t>
            </a:r>
            <a:r>
              <a:rPr lang="tr-TR" dirty="0" err="1"/>
              <a:t>term</a:t>
            </a:r>
            <a:r>
              <a:rPr lang="tr-TR" dirty="0"/>
              <a:t>. There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several</a:t>
            </a:r>
            <a:r>
              <a:rPr lang="tr-TR" dirty="0"/>
              <a:t> </a:t>
            </a:r>
            <a:r>
              <a:rPr lang="tr-TR" dirty="0" err="1"/>
              <a:t>cabinet</a:t>
            </a:r>
            <a:r>
              <a:rPr lang="tr-TR" dirty="0"/>
              <a:t> </a:t>
            </a:r>
            <a:r>
              <a:rPr lang="tr-TR" dirty="0" err="1"/>
              <a:t>reshuffles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past</a:t>
            </a:r>
            <a:r>
              <a:rPr lang="tr-TR" dirty="0"/>
              <a:t> </a:t>
            </a:r>
            <a:r>
              <a:rPr lang="tr-TR" dirty="0" err="1"/>
              <a:t>year</a:t>
            </a:r>
            <a:r>
              <a:rPr lang="tr-TR" dirty="0"/>
              <a:t>.</a:t>
            </a:r>
          </a:p>
          <a:p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Joko</a:t>
            </a:r>
            <a:r>
              <a:rPr lang="tr-TR" dirty="0"/>
              <a:t> </a:t>
            </a:r>
            <a:r>
              <a:rPr lang="tr-TR" dirty="0" err="1"/>
              <a:t>Widodo</a:t>
            </a:r>
            <a:r>
              <a:rPr lang="tr-TR" dirty="0"/>
              <a:t> </a:t>
            </a:r>
            <a:r>
              <a:rPr lang="tr-TR" dirty="0" err="1"/>
              <a:t>announced</a:t>
            </a:r>
            <a:r>
              <a:rPr lang="tr-TR" dirty="0"/>
              <a:t> his </a:t>
            </a:r>
            <a:r>
              <a:rPr lang="tr-TR" dirty="0" err="1"/>
              <a:t>plans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construct</a:t>
            </a:r>
            <a:r>
              <a:rPr lang="tr-TR" dirty="0"/>
              <a:t> 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capital</a:t>
            </a:r>
            <a:r>
              <a:rPr lang="tr-TR" dirty="0"/>
              <a:t> </a:t>
            </a:r>
            <a:r>
              <a:rPr lang="tr-TR" dirty="0" err="1"/>
              <a:t>city</a:t>
            </a:r>
            <a:r>
              <a:rPr lang="tr-TR" dirty="0"/>
              <a:t>, he </a:t>
            </a:r>
            <a:r>
              <a:rPr lang="tr-TR" dirty="0" err="1"/>
              <a:t>promised</a:t>
            </a:r>
            <a:r>
              <a:rPr lang="tr-TR" dirty="0"/>
              <a:t> a </a:t>
            </a:r>
            <a:r>
              <a:rPr lang="tr-TR" dirty="0" err="1"/>
              <a:t>gleaming</a:t>
            </a:r>
            <a:r>
              <a:rPr lang="tr-TR" dirty="0"/>
              <a:t>, </a:t>
            </a:r>
            <a:r>
              <a:rPr lang="tr-TR" dirty="0" err="1"/>
              <a:t>green</a:t>
            </a:r>
            <a:r>
              <a:rPr lang="tr-TR" dirty="0"/>
              <a:t>, </a:t>
            </a:r>
            <a:r>
              <a:rPr lang="tr-TR" dirty="0" err="1"/>
              <a:t>high-tech</a:t>
            </a:r>
            <a:r>
              <a:rPr lang="tr-TR" dirty="0"/>
              <a:t> </a:t>
            </a:r>
            <a:r>
              <a:rPr lang="tr-TR" dirty="0" err="1"/>
              <a:t>metropolis</a:t>
            </a:r>
            <a:r>
              <a:rPr lang="tr-TR" dirty="0"/>
              <a:t>. The </a:t>
            </a:r>
            <a:r>
              <a:rPr lang="tr-TR" dirty="0" err="1"/>
              <a:t>future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EUR 30 </a:t>
            </a:r>
            <a:r>
              <a:rPr lang="tr-TR" dirty="0" err="1"/>
              <a:t>billion</a:t>
            </a:r>
            <a:r>
              <a:rPr lang="tr-TR" dirty="0"/>
              <a:t> </a:t>
            </a:r>
            <a:r>
              <a:rPr lang="tr-TR" dirty="0" err="1"/>
              <a:t>project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depend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February</a:t>
            </a:r>
            <a:r>
              <a:rPr lang="tr-TR" dirty="0"/>
              <a:t> 2024 </a:t>
            </a:r>
            <a:r>
              <a:rPr lang="tr-TR" dirty="0" err="1"/>
              <a:t>elections</a:t>
            </a:r>
            <a:r>
              <a:rPr lang="tr-TR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87760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9D46B60-98C0-9644-9456-D3A230F1A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INDONESIA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CA3556-4B9E-EC48-9A13-5C7ECE9F9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Indonesia </a:t>
            </a:r>
            <a:r>
              <a:rPr lang="tr-TR" dirty="0" err="1"/>
              <a:t>holds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Presidency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G20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year</a:t>
            </a:r>
            <a:r>
              <a:rPr lang="tr-TR" dirty="0"/>
              <a:t>. </a:t>
            </a:r>
            <a:r>
              <a:rPr lang="tr-TR" dirty="0" err="1"/>
              <a:t>Much</a:t>
            </a:r>
            <a:r>
              <a:rPr lang="tr-TR" dirty="0"/>
              <a:t> </a:t>
            </a:r>
            <a:r>
              <a:rPr lang="tr-TR" dirty="0" err="1"/>
              <a:t>attention</a:t>
            </a:r>
            <a:r>
              <a:rPr lang="tr-TR" dirty="0"/>
              <a:t> is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paid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split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G20 </a:t>
            </a:r>
            <a:r>
              <a:rPr lang="tr-TR" dirty="0" err="1"/>
              <a:t>countries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issue</a:t>
            </a:r>
            <a:r>
              <a:rPr lang="tr-TR" dirty="0"/>
              <a:t> of </a:t>
            </a:r>
            <a:r>
              <a:rPr lang="tr-TR" dirty="0" err="1"/>
              <a:t>Russia’s</a:t>
            </a:r>
            <a:r>
              <a:rPr lang="tr-TR" dirty="0"/>
              <a:t> </a:t>
            </a:r>
            <a:r>
              <a:rPr lang="tr-TR" dirty="0" err="1"/>
              <a:t>right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a </a:t>
            </a:r>
            <a:r>
              <a:rPr lang="tr-TR" dirty="0" err="1"/>
              <a:t>seat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G20 </a:t>
            </a:r>
            <a:r>
              <a:rPr lang="tr-TR" dirty="0" err="1"/>
              <a:t>table</a:t>
            </a:r>
            <a:r>
              <a:rPr lang="tr-TR" dirty="0"/>
              <a:t>. </a:t>
            </a:r>
            <a:r>
              <a:rPr lang="tr-TR" dirty="0" err="1"/>
              <a:t>Russia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invited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Bali </a:t>
            </a:r>
            <a:r>
              <a:rPr lang="tr-TR" dirty="0" err="1"/>
              <a:t>summit</a:t>
            </a:r>
            <a:r>
              <a:rPr lang="tr-TR" dirty="0"/>
              <a:t> in November 2022, as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President</a:t>
            </a:r>
            <a:r>
              <a:rPr lang="tr-TR" dirty="0"/>
              <a:t> Putin </a:t>
            </a:r>
            <a:r>
              <a:rPr lang="tr-TR" dirty="0" err="1"/>
              <a:t>did</a:t>
            </a:r>
            <a:r>
              <a:rPr lang="tr-TR" dirty="0"/>
              <a:t> not </a:t>
            </a:r>
            <a:r>
              <a:rPr lang="tr-TR" dirty="0" err="1"/>
              <a:t>attend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Zelenskyy</a:t>
            </a:r>
            <a:r>
              <a:rPr lang="tr-TR" dirty="0"/>
              <a:t> </a:t>
            </a:r>
            <a:r>
              <a:rPr lang="tr-TR" dirty="0" err="1"/>
              <a:t>attended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video link.</a:t>
            </a:r>
          </a:p>
          <a:p>
            <a:r>
              <a:rPr lang="tr-TR" dirty="0"/>
              <a:t>In </a:t>
            </a:r>
            <a:r>
              <a:rPr lang="tr-TR" u="sng" dirty="0">
                <a:hlinkClick r:id="rId2"/>
              </a:rPr>
              <a:t>October 2019, Parliament adopted a resolution on the proposed criminal code in Indonesia</a:t>
            </a:r>
            <a:r>
              <a:rPr lang="tr-TR" dirty="0"/>
              <a:t>, </a:t>
            </a:r>
            <a:r>
              <a:rPr lang="tr-TR" dirty="0" err="1"/>
              <a:t>expressing</a:t>
            </a:r>
            <a:r>
              <a:rPr lang="tr-TR" dirty="0"/>
              <a:t> </a:t>
            </a:r>
            <a:r>
              <a:rPr lang="tr-TR" dirty="0" err="1"/>
              <a:t>concerns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provisions</a:t>
            </a:r>
            <a:r>
              <a:rPr lang="tr-TR" dirty="0"/>
              <a:t> on </a:t>
            </a:r>
            <a:r>
              <a:rPr lang="tr-TR" dirty="0" err="1"/>
              <a:t>blasphemy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adultery</a:t>
            </a:r>
            <a:r>
              <a:rPr lang="tr-TR" dirty="0"/>
              <a:t>, as </a:t>
            </a:r>
            <a:r>
              <a:rPr lang="tr-TR" dirty="0" err="1"/>
              <a:t>well</a:t>
            </a:r>
            <a:r>
              <a:rPr lang="tr-TR" dirty="0"/>
              <a:t> as </a:t>
            </a:r>
            <a:r>
              <a:rPr lang="tr-TR" dirty="0" err="1"/>
              <a:t>worries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code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be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minorities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allow</a:t>
            </a:r>
            <a:r>
              <a:rPr lang="tr-TR" dirty="0"/>
              <a:t> </a:t>
            </a:r>
            <a:r>
              <a:rPr lang="tr-TR" dirty="0" err="1"/>
              <a:t>discrimination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grounds</a:t>
            </a:r>
            <a:r>
              <a:rPr lang="tr-TR" dirty="0"/>
              <a:t> of </a:t>
            </a:r>
            <a:r>
              <a:rPr lang="tr-TR" dirty="0" err="1"/>
              <a:t>sex</a:t>
            </a:r>
            <a:r>
              <a:rPr lang="tr-TR" dirty="0"/>
              <a:t>, </a:t>
            </a:r>
            <a:r>
              <a:rPr lang="tr-TR" dirty="0" err="1"/>
              <a:t>religion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sexual</a:t>
            </a:r>
            <a:r>
              <a:rPr lang="tr-TR" dirty="0"/>
              <a:t> </a:t>
            </a:r>
            <a:r>
              <a:rPr lang="tr-TR" dirty="0" err="1"/>
              <a:t>orientation</a:t>
            </a:r>
            <a:r>
              <a:rPr lang="tr-TR" dirty="0"/>
              <a:t>. The </a:t>
            </a:r>
            <a:r>
              <a:rPr lang="tr-TR" dirty="0" err="1"/>
              <a:t>proposed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code</a:t>
            </a:r>
            <a:r>
              <a:rPr lang="tr-TR" dirty="0"/>
              <a:t> </a:t>
            </a:r>
            <a:r>
              <a:rPr lang="tr-TR" dirty="0" err="1"/>
              <a:t>triggered</a:t>
            </a:r>
            <a:r>
              <a:rPr lang="tr-TR" dirty="0"/>
              <a:t> </a:t>
            </a:r>
            <a:r>
              <a:rPr lang="tr-TR" dirty="0" err="1"/>
              <a:t>demonstrations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. </a:t>
            </a:r>
            <a:r>
              <a:rPr lang="tr-TR" dirty="0" err="1"/>
              <a:t>Parliament</a:t>
            </a:r>
            <a:r>
              <a:rPr lang="tr-TR" dirty="0"/>
              <a:t> </a:t>
            </a:r>
            <a:r>
              <a:rPr lang="tr-TR" dirty="0" err="1"/>
              <a:t>welcomed</a:t>
            </a:r>
            <a:r>
              <a:rPr lang="tr-TR" dirty="0"/>
              <a:t> </a:t>
            </a:r>
            <a:r>
              <a:rPr lang="tr-TR" dirty="0" err="1"/>
              <a:t>President</a:t>
            </a:r>
            <a:r>
              <a:rPr lang="tr-TR" dirty="0"/>
              <a:t> </a:t>
            </a:r>
            <a:r>
              <a:rPr lang="tr-TR" dirty="0" err="1"/>
              <a:t>Widodo’s</a:t>
            </a:r>
            <a:r>
              <a:rPr lang="tr-TR" dirty="0"/>
              <a:t> </a:t>
            </a:r>
            <a:r>
              <a:rPr lang="tr-TR" dirty="0" err="1"/>
              <a:t>decision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delay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adoption</a:t>
            </a:r>
            <a:r>
              <a:rPr lang="tr-TR" dirty="0"/>
              <a:t>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large-scale</a:t>
            </a:r>
            <a:r>
              <a:rPr lang="tr-TR" dirty="0"/>
              <a:t> </a:t>
            </a:r>
            <a:r>
              <a:rPr lang="tr-TR" dirty="0" err="1"/>
              <a:t>protests</a:t>
            </a:r>
            <a:r>
              <a:rPr lang="tr-TR" dirty="0"/>
              <a:t> </a:t>
            </a:r>
            <a:r>
              <a:rPr lang="tr-TR" dirty="0" err="1"/>
              <a:t>attended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thousands</a:t>
            </a:r>
            <a:r>
              <a:rPr lang="tr-TR" dirty="0"/>
              <a:t> of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across</a:t>
            </a:r>
            <a:r>
              <a:rPr lang="tr-TR" dirty="0"/>
              <a:t> Indonesia.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768710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212C093-9E03-B64B-99AD-7D0BD7E36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dirty="0" err="1"/>
              <a:t>Mynmar</a:t>
            </a:r>
            <a:r>
              <a:rPr lang="tr-TR" sz="4400" dirty="0"/>
              <a:t> ( </a:t>
            </a:r>
            <a:r>
              <a:rPr lang="tr-TR" sz="4400" dirty="0" err="1"/>
              <a:t>offıcıal</a:t>
            </a:r>
            <a:r>
              <a:rPr lang="tr-TR" sz="4400" dirty="0"/>
              <a:t> name burma </a:t>
            </a:r>
            <a:r>
              <a:rPr lang="tr-TR" sz="4400" dirty="0" err="1"/>
              <a:t>untıl</a:t>
            </a:r>
            <a:r>
              <a:rPr lang="tr-TR" sz="4400" dirty="0"/>
              <a:t> 1989)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5A1040E-CB81-CB44-B545-DCC2990AAC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3068" y="1840375"/>
            <a:ext cx="6227180" cy="4331825"/>
          </a:xfrm>
        </p:spPr>
        <p:txBody>
          <a:bodyPr>
            <a:normAutofit fontScale="77500" lnSpcReduction="20000"/>
          </a:bodyPr>
          <a:lstStyle/>
          <a:p>
            <a:r>
              <a:rPr lang="tr-TR" b="1" dirty="0"/>
              <a:t>The EU has </a:t>
            </a:r>
            <a:r>
              <a:rPr lang="tr-TR" b="1" dirty="0" err="1"/>
              <a:t>been</a:t>
            </a:r>
            <a:r>
              <a:rPr lang="tr-TR" b="1" dirty="0"/>
              <a:t> an </a:t>
            </a:r>
            <a:r>
              <a:rPr lang="tr-TR" b="1" dirty="0" err="1"/>
              <a:t>active</a:t>
            </a:r>
            <a:r>
              <a:rPr lang="tr-TR" b="1" dirty="0"/>
              <a:t> partner in </a:t>
            </a:r>
            <a:r>
              <a:rPr lang="tr-TR" b="1" dirty="0" err="1"/>
              <a:t>Myanmar’s</a:t>
            </a:r>
            <a:r>
              <a:rPr lang="tr-TR" b="1" dirty="0"/>
              <a:t> </a:t>
            </a:r>
            <a:r>
              <a:rPr lang="tr-TR" b="1" dirty="0" err="1"/>
              <a:t>democratic</a:t>
            </a:r>
            <a:r>
              <a:rPr lang="tr-TR" b="1" dirty="0"/>
              <a:t> </a:t>
            </a:r>
            <a:r>
              <a:rPr lang="tr-TR" b="1" dirty="0" err="1"/>
              <a:t>transition</a:t>
            </a:r>
            <a:r>
              <a:rPr lang="tr-TR" b="1" dirty="0"/>
              <a:t> </a:t>
            </a:r>
            <a:r>
              <a:rPr lang="tr-TR" dirty="0"/>
              <a:t>and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forefront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community’s</a:t>
            </a:r>
            <a:r>
              <a:rPr lang="tr-TR" dirty="0"/>
              <a:t> re-</a:t>
            </a:r>
            <a:r>
              <a:rPr lang="tr-TR" dirty="0" err="1"/>
              <a:t>engagement</a:t>
            </a:r>
            <a:r>
              <a:rPr lang="tr-TR" dirty="0"/>
              <a:t> since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</a:t>
            </a:r>
            <a:r>
              <a:rPr lang="tr-TR" dirty="0" err="1"/>
              <a:t>began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re-</a:t>
            </a:r>
            <a:r>
              <a:rPr lang="tr-TR" dirty="0" err="1"/>
              <a:t>establish</a:t>
            </a:r>
            <a:r>
              <a:rPr lang="tr-TR" dirty="0"/>
              <a:t> </a:t>
            </a:r>
            <a:r>
              <a:rPr lang="tr-TR" dirty="0" err="1"/>
              <a:t>democracy</a:t>
            </a:r>
            <a:r>
              <a:rPr lang="tr-TR" dirty="0"/>
              <a:t> and </a:t>
            </a:r>
            <a:r>
              <a:rPr lang="tr-TR" dirty="0" err="1"/>
              <a:t>open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 in 2015. </a:t>
            </a:r>
            <a:r>
              <a:rPr lang="tr-TR" b="1" dirty="0"/>
              <a:t>There is </a:t>
            </a:r>
            <a:r>
              <a:rPr lang="tr-TR" b="1" dirty="0" err="1"/>
              <a:t>no</a:t>
            </a:r>
            <a:r>
              <a:rPr lang="tr-TR" b="1" dirty="0"/>
              <a:t> </a:t>
            </a:r>
            <a:r>
              <a:rPr lang="tr-TR" b="1" dirty="0" err="1"/>
              <a:t>formal</a:t>
            </a:r>
            <a:r>
              <a:rPr lang="tr-TR" b="1" dirty="0"/>
              <a:t> </a:t>
            </a:r>
            <a:r>
              <a:rPr lang="tr-TR" b="1" dirty="0" err="1"/>
              <a:t>framework</a:t>
            </a:r>
            <a:r>
              <a:rPr lang="tr-TR" b="1" dirty="0"/>
              <a:t> </a:t>
            </a:r>
            <a:r>
              <a:rPr lang="tr-TR" b="1" dirty="0" err="1"/>
              <a:t>agreement</a:t>
            </a:r>
            <a:r>
              <a:rPr lang="tr-TR" b="1" dirty="0"/>
              <a:t> </a:t>
            </a:r>
            <a:r>
              <a:rPr lang="tr-TR" b="1" dirty="0" err="1"/>
              <a:t>because</a:t>
            </a:r>
            <a:r>
              <a:rPr lang="tr-TR" b="1" dirty="0"/>
              <a:t> of </a:t>
            </a:r>
            <a:r>
              <a:rPr lang="tr-TR" b="1" dirty="0" err="1"/>
              <a:t>decades</a:t>
            </a:r>
            <a:r>
              <a:rPr lang="tr-TR" b="1" dirty="0"/>
              <a:t> of </a:t>
            </a:r>
            <a:r>
              <a:rPr lang="tr-TR" b="1" dirty="0" err="1"/>
              <a:t>international</a:t>
            </a:r>
            <a:r>
              <a:rPr lang="tr-TR" b="1" dirty="0"/>
              <a:t> </a:t>
            </a:r>
            <a:r>
              <a:rPr lang="tr-TR" b="1" dirty="0" err="1"/>
              <a:t>isolation</a:t>
            </a:r>
            <a:r>
              <a:rPr lang="tr-TR" b="1" dirty="0"/>
              <a:t> and </a:t>
            </a:r>
            <a:r>
              <a:rPr lang="tr-TR" b="1" dirty="0" err="1"/>
              <a:t>sanctions</a:t>
            </a:r>
            <a:r>
              <a:rPr lang="tr-TR" b="1" dirty="0"/>
              <a:t>.</a:t>
            </a:r>
          </a:p>
          <a:p>
            <a:r>
              <a:rPr lang="tr-TR" dirty="0" err="1"/>
              <a:t>Myanmar’s</a:t>
            </a:r>
            <a:r>
              <a:rPr lang="tr-TR" dirty="0"/>
              <a:t> </a:t>
            </a:r>
            <a:r>
              <a:rPr lang="tr-TR" dirty="0" err="1"/>
              <a:t>Constitution</a:t>
            </a:r>
            <a:r>
              <a:rPr lang="tr-TR" dirty="0"/>
              <a:t>, </a:t>
            </a:r>
            <a:r>
              <a:rPr lang="tr-TR" dirty="0" err="1"/>
              <a:t>written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 and </a:t>
            </a:r>
            <a:r>
              <a:rPr lang="tr-TR" dirty="0" err="1"/>
              <a:t>adopted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referendum</a:t>
            </a:r>
            <a:r>
              <a:rPr lang="tr-TR" dirty="0"/>
              <a:t> in 2008, </a:t>
            </a:r>
            <a:r>
              <a:rPr lang="tr-TR" dirty="0" err="1"/>
              <a:t>restricts</a:t>
            </a:r>
            <a:r>
              <a:rPr lang="tr-TR" dirty="0"/>
              <a:t> </a:t>
            </a:r>
            <a:r>
              <a:rPr lang="tr-TR" dirty="0" err="1"/>
              <a:t>civilian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actions</a:t>
            </a:r>
            <a:r>
              <a:rPr lang="tr-TR" dirty="0"/>
              <a:t> and </a:t>
            </a:r>
            <a:r>
              <a:rPr lang="tr-TR" dirty="0" err="1"/>
              <a:t>grants</a:t>
            </a:r>
            <a:r>
              <a:rPr lang="tr-TR" dirty="0"/>
              <a:t> </a:t>
            </a:r>
            <a:r>
              <a:rPr lang="tr-TR" dirty="0" err="1"/>
              <a:t>exceptional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,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allocating</a:t>
            </a:r>
            <a:r>
              <a:rPr lang="tr-TR" dirty="0"/>
              <a:t> it 25% of </a:t>
            </a:r>
            <a:r>
              <a:rPr lang="tr-TR" dirty="0" err="1"/>
              <a:t>seats</a:t>
            </a:r>
            <a:r>
              <a:rPr lang="tr-TR" dirty="0"/>
              <a:t> in </a:t>
            </a:r>
            <a:r>
              <a:rPr lang="tr-TR" dirty="0" err="1"/>
              <a:t>parliament</a:t>
            </a:r>
            <a:r>
              <a:rPr lang="tr-TR" dirty="0"/>
              <a:t> and </a:t>
            </a:r>
            <a:r>
              <a:rPr lang="tr-TR" dirty="0" err="1"/>
              <a:t>control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main </a:t>
            </a:r>
            <a:r>
              <a:rPr lang="tr-TR" dirty="0" err="1"/>
              <a:t>ministries</a:t>
            </a:r>
            <a:r>
              <a:rPr lang="tr-TR" dirty="0"/>
              <a:t> </a:t>
            </a:r>
            <a:r>
              <a:rPr lang="tr-TR" dirty="0" err="1"/>
              <a:t>responsible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and </a:t>
            </a:r>
            <a:r>
              <a:rPr lang="tr-TR" dirty="0" err="1"/>
              <a:t>territorial</a:t>
            </a:r>
            <a:r>
              <a:rPr lang="tr-TR" dirty="0"/>
              <a:t> </a:t>
            </a:r>
            <a:r>
              <a:rPr lang="tr-TR" dirty="0" err="1"/>
              <a:t>administration</a:t>
            </a:r>
            <a:r>
              <a:rPr lang="tr-TR" dirty="0"/>
              <a:t>. </a:t>
            </a:r>
          </a:p>
          <a:p>
            <a:r>
              <a:rPr lang="tr-TR" b="1" dirty="0"/>
              <a:t>Myanmar is </a:t>
            </a:r>
            <a:r>
              <a:rPr lang="tr-TR" b="1" dirty="0" err="1"/>
              <a:t>still</a:t>
            </a:r>
            <a:r>
              <a:rPr lang="tr-TR" b="1" dirty="0"/>
              <a:t> </a:t>
            </a:r>
            <a:r>
              <a:rPr lang="tr-TR" b="1" dirty="0" err="1"/>
              <a:t>engaged</a:t>
            </a:r>
            <a:r>
              <a:rPr lang="tr-TR" b="1" dirty="0"/>
              <a:t> in a </a:t>
            </a:r>
            <a:r>
              <a:rPr lang="tr-TR" b="1" dirty="0" err="1"/>
              <a:t>civil</a:t>
            </a:r>
            <a:r>
              <a:rPr lang="tr-TR" b="1" dirty="0"/>
              <a:t> </a:t>
            </a:r>
            <a:r>
              <a:rPr lang="tr-TR" b="1" dirty="0" err="1"/>
              <a:t>war</a:t>
            </a:r>
            <a:r>
              <a:rPr lang="tr-TR" b="1" dirty="0"/>
              <a:t> </a:t>
            </a:r>
            <a:r>
              <a:rPr lang="tr-TR" b="1" dirty="0" err="1"/>
              <a:t>that</a:t>
            </a:r>
            <a:r>
              <a:rPr lang="tr-TR" b="1" dirty="0"/>
              <a:t> </a:t>
            </a:r>
            <a:r>
              <a:rPr lang="tr-TR" b="1" dirty="0" err="1"/>
              <a:t>began</a:t>
            </a:r>
            <a:r>
              <a:rPr lang="tr-TR" b="1" dirty="0"/>
              <a:t> in 1948</a:t>
            </a:r>
            <a:r>
              <a:rPr lang="tr-TR" dirty="0"/>
              <a:t>. A </a:t>
            </a:r>
            <a:r>
              <a:rPr lang="tr-TR" dirty="0" err="1"/>
              <a:t>ceasefire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agreed</a:t>
            </a:r>
            <a:r>
              <a:rPr lang="tr-TR" dirty="0"/>
              <a:t> in </a:t>
            </a:r>
            <a:r>
              <a:rPr lang="tr-TR" dirty="0" err="1"/>
              <a:t>October</a:t>
            </a:r>
            <a:r>
              <a:rPr lang="tr-TR" dirty="0"/>
              <a:t> 2015, but </a:t>
            </a:r>
            <a:r>
              <a:rPr lang="tr-TR" dirty="0" err="1"/>
              <a:t>several</a:t>
            </a:r>
            <a:r>
              <a:rPr lang="tr-TR" dirty="0"/>
              <a:t> </a:t>
            </a:r>
            <a:r>
              <a:rPr lang="tr-TR" dirty="0" err="1"/>
              <a:t>ethnic</a:t>
            </a:r>
            <a:r>
              <a:rPr lang="tr-TR" dirty="0"/>
              <a:t> </a:t>
            </a:r>
            <a:r>
              <a:rPr lang="tr-TR" dirty="0" err="1"/>
              <a:t>insurgent</a:t>
            </a:r>
            <a:r>
              <a:rPr lang="tr-TR" dirty="0"/>
              <a:t> </a:t>
            </a:r>
            <a:r>
              <a:rPr lang="tr-TR" dirty="0" err="1"/>
              <a:t>groups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not </a:t>
            </a:r>
            <a:r>
              <a:rPr lang="tr-TR" dirty="0" err="1"/>
              <a:t>signed</a:t>
            </a:r>
            <a:r>
              <a:rPr lang="tr-TR" dirty="0"/>
              <a:t> it. </a:t>
            </a:r>
            <a:r>
              <a:rPr lang="tr-TR" dirty="0" err="1"/>
              <a:t>Democratic</a:t>
            </a:r>
            <a:r>
              <a:rPr lang="tr-TR" dirty="0"/>
              <a:t> </a:t>
            </a:r>
            <a:r>
              <a:rPr lang="tr-TR" dirty="0" err="1"/>
              <a:t>reforms</a:t>
            </a:r>
            <a:r>
              <a:rPr lang="tr-TR" dirty="0"/>
              <a:t> </a:t>
            </a:r>
            <a:r>
              <a:rPr lang="tr-TR" dirty="0" err="1"/>
              <a:t>progressed</a:t>
            </a:r>
            <a:r>
              <a:rPr lang="tr-TR" dirty="0"/>
              <a:t>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2015 </a:t>
            </a:r>
            <a:r>
              <a:rPr lang="tr-TR" dirty="0" err="1"/>
              <a:t>elections</a:t>
            </a:r>
            <a:r>
              <a:rPr lang="tr-TR" dirty="0"/>
              <a:t>,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Aung</a:t>
            </a:r>
            <a:r>
              <a:rPr lang="tr-TR" dirty="0"/>
              <a:t> San </a:t>
            </a:r>
            <a:r>
              <a:rPr lang="tr-TR" dirty="0" err="1"/>
              <a:t>Suu</a:t>
            </a:r>
            <a:r>
              <a:rPr lang="tr-TR" dirty="0"/>
              <a:t> </a:t>
            </a:r>
            <a:r>
              <a:rPr lang="tr-TR" dirty="0" err="1"/>
              <a:t>Kyi</a:t>
            </a:r>
            <a:r>
              <a:rPr lang="tr-TR" dirty="0"/>
              <a:t> </a:t>
            </a:r>
            <a:r>
              <a:rPr lang="tr-TR" dirty="0" err="1"/>
              <a:t>assumed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posts</a:t>
            </a:r>
            <a:r>
              <a:rPr lang="tr-TR" dirty="0"/>
              <a:t> of </a:t>
            </a:r>
            <a:r>
              <a:rPr lang="tr-TR" dirty="0" err="1"/>
              <a:t>state</a:t>
            </a:r>
            <a:r>
              <a:rPr lang="tr-TR" dirty="0"/>
              <a:t> </a:t>
            </a:r>
            <a:r>
              <a:rPr lang="tr-TR" dirty="0" err="1"/>
              <a:t>counsellor</a:t>
            </a:r>
            <a:r>
              <a:rPr lang="tr-TR" dirty="0"/>
              <a:t>,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minister</a:t>
            </a:r>
            <a:r>
              <a:rPr lang="tr-TR" dirty="0"/>
              <a:t> and </a:t>
            </a:r>
            <a:r>
              <a:rPr lang="tr-TR" dirty="0" err="1"/>
              <a:t>minister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Office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Presidency</a:t>
            </a:r>
            <a:r>
              <a:rPr lang="tr-TR" dirty="0"/>
              <a:t>. The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recent</a:t>
            </a:r>
            <a:r>
              <a:rPr lang="tr-TR" dirty="0"/>
              <a:t> general </a:t>
            </a:r>
            <a:r>
              <a:rPr lang="tr-TR" dirty="0" err="1"/>
              <a:t>elections</a:t>
            </a:r>
            <a:r>
              <a:rPr lang="tr-TR" dirty="0"/>
              <a:t> </a:t>
            </a:r>
            <a:r>
              <a:rPr lang="tr-TR" dirty="0" err="1"/>
              <a:t>took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 on 8 November 2020. </a:t>
            </a:r>
            <a:r>
              <a:rPr lang="tr-TR" dirty="0" err="1"/>
              <a:t>Aung</a:t>
            </a:r>
            <a:r>
              <a:rPr lang="tr-TR" dirty="0"/>
              <a:t> San </a:t>
            </a:r>
            <a:r>
              <a:rPr lang="tr-TR" dirty="0" err="1"/>
              <a:t>Suu</a:t>
            </a:r>
            <a:r>
              <a:rPr lang="tr-TR" dirty="0"/>
              <a:t> </a:t>
            </a:r>
            <a:r>
              <a:rPr lang="tr-TR" dirty="0" err="1"/>
              <a:t>Kyi’s</a:t>
            </a:r>
            <a:r>
              <a:rPr lang="tr-TR" dirty="0"/>
              <a:t> </a:t>
            </a:r>
            <a:r>
              <a:rPr lang="tr-TR" dirty="0" err="1"/>
              <a:t>ruling</a:t>
            </a:r>
            <a:r>
              <a:rPr lang="tr-TR" dirty="0"/>
              <a:t> </a:t>
            </a:r>
            <a:r>
              <a:rPr lang="tr-TR" dirty="0" err="1"/>
              <a:t>National</a:t>
            </a:r>
            <a:r>
              <a:rPr lang="tr-TR" dirty="0"/>
              <a:t> </a:t>
            </a:r>
            <a:r>
              <a:rPr lang="tr-TR" dirty="0" err="1"/>
              <a:t>League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Democracy</a:t>
            </a:r>
            <a:r>
              <a:rPr lang="tr-TR" dirty="0"/>
              <a:t> (NLD) </a:t>
            </a:r>
            <a:r>
              <a:rPr lang="tr-TR" dirty="0" err="1"/>
              <a:t>won</a:t>
            </a:r>
            <a:r>
              <a:rPr lang="tr-TR" dirty="0"/>
              <a:t> </a:t>
            </a:r>
            <a:r>
              <a:rPr lang="tr-TR" dirty="0" err="1"/>
              <a:t>enough</a:t>
            </a:r>
            <a:r>
              <a:rPr lang="tr-TR" dirty="0"/>
              <a:t> </a:t>
            </a:r>
            <a:r>
              <a:rPr lang="tr-TR" dirty="0" err="1"/>
              <a:t>seats</a:t>
            </a:r>
            <a:r>
              <a:rPr lang="tr-TR" dirty="0"/>
              <a:t> in </a:t>
            </a:r>
            <a:r>
              <a:rPr lang="tr-TR" dirty="0" err="1"/>
              <a:t>parliament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form a </a:t>
            </a:r>
            <a:r>
              <a:rPr lang="tr-TR" dirty="0" err="1"/>
              <a:t>government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4ABFF97B-0694-4343-9505-917B021085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52214" y="2093976"/>
            <a:ext cx="4930814" cy="262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372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344F6E9-18C2-3540-92CB-60B500437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mynmar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E3F19E4-C35D-DF43-A759-4BB1389E0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/>
              <a:t>However</a:t>
            </a:r>
            <a:r>
              <a:rPr lang="tr-TR" dirty="0"/>
              <a:t>, in </a:t>
            </a:r>
            <a:r>
              <a:rPr lang="tr-TR" dirty="0" err="1"/>
              <a:t>February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seized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in a </a:t>
            </a:r>
            <a:r>
              <a:rPr lang="tr-TR" dirty="0" err="1"/>
              <a:t>coup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detained</a:t>
            </a:r>
            <a:r>
              <a:rPr lang="tr-TR" dirty="0"/>
              <a:t> </a:t>
            </a:r>
            <a:r>
              <a:rPr lang="tr-TR" dirty="0" err="1"/>
              <a:t>Aung</a:t>
            </a:r>
            <a:r>
              <a:rPr lang="tr-TR" dirty="0"/>
              <a:t> San </a:t>
            </a:r>
            <a:r>
              <a:rPr lang="tr-TR" dirty="0" err="1"/>
              <a:t>Suu</a:t>
            </a:r>
            <a:r>
              <a:rPr lang="tr-TR" dirty="0"/>
              <a:t> </a:t>
            </a:r>
            <a:r>
              <a:rPr lang="tr-TR" dirty="0" err="1"/>
              <a:t>Kyi</a:t>
            </a:r>
            <a:r>
              <a:rPr lang="tr-TR" dirty="0"/>
              <a:t>, </a:t>
            </a:r>
            <a:r>
              <a:rPr lang="tr-TR" dirty="0" err="1"/>
              <a:t>President</a:t>
            </a:r>
            <a:r>
              <a:rPr lang="tr-TR" dirty="0"/>
              <a:t> U Win </a:t>
            </a:r>
            <a:r>
              <a:rPr lang="tr-TR" dirty="0" err="1"/>
              <a:t>Myint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senior</a:t>
            </a:r>
            <a:r>
              <a:rPr lang="tr-TR" dirty="0"/>
              <a:t> NLD </a:t>
            </a:r>
            <a:r>
              <a:rPr lang="tr-TR" dirty="0" err="1"/>
              <a:t>figures</a:t>
            </a:r>
            <a:r>
              <a:rPr lang="tr-TR" dirty="0"/>
              <a:t> in </a:t>
            </a:r>
            <a:r>
              <a:rPr lang="tr-TR" dirty="0" err="1"/>
              <a:t>response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alleged</a:t>
            </a:r>
            <a:r>
              <a:rPr lang="tr-TR" dirty="0"/>
              <a:t> </a:t>
            </a:r>
            <a:r>
              <a:rPr lang="tr-TR" dirty="0" err="1"/>
              <a:t>election</a:t>
            </a:r>
            <a:r>
              <a:rPr lang="tr-TR" dirty="0"/>
              <a:t> </a:t>
            </a:r>
            <a:r>
              <a:rPr lang="tr-TR" dirty="0" err="1"/>
              <a:t>fraud</a:t>
            </a:r>
            <a:r>
              <a:rPr lang="tr-TR" dirty="0"/>
              <a:t>. </a:t>
            </a:r>
            <a:r>
              <a:rPr lang="tr-TR" dirty="0" err="1"/>
              <a:t>Army</a:t>
            </a:r>
            <a:r>
              <a:rPr lang="tr-TR" dirty="0"/>
              <a:t> </a:t>
            </a:r>
            <a:r>
              <a:rPr lang="tr-TR" dirty="0" err="1"/>
              <a:t>chief</a:t>
            </a:r>
            <a:r>
              <a:rPr lang="tr-TR" dirty="0"/>
              <a:t> General </a:t>
            </a:r>
            <a:r>
              <a:rPr lang="tr-TR" dirty="0" err="1"/>
              <a:t>Min</a:t>
            </a:r>
            <a:r>
              <a:rPr lang="tr-TR" dirty="0"/>
              <a:t> </a:t>
            </a:r>
            <a:r>
              <a:rPr lang="tr-TR" dirty="0" err="1"/>
              <a:t>Aung</a:t>
            </a:r>
            <a:r>
              <a:rPr lang="tr-TR" dirty="0"/>
              <a:t> </a:t>
            </a:r>
            <a:r>
              <a:rPr lang="tr-TR" dirty="0" err="1"/>
              <a:t>Hlaing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appointed</a:t>
            </a:r>
            <a:r>
              <a:rPr lang="tr-TR" dirty="0"/>
              <a:t> as </a:t>
            </a:r>
            <a:r>
              <a:rPr lang="tr-TR" dirty="0" err="1"/>
              <a:t>leader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junta</a:t>
            </a:r>
            <a:r>
              <a:rPr lang="tr-TR" dirty="0"/>
              <a:t>. </a:t>
            </a:r>
            <a:r>
              <a:rPr lang="tr-TR" dirty="0" err="1"/>
              <a:t>Charges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filed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Aung</a:t>
            </a:r>
            <a:r>
              <a:rPr lang="tr-TR" dirty="0"/>
              <a:t> San </a:t>
            </a:r>
            <a:r>
              <a:rPr lang="tr-TR" dirty="0" err="1"/>
              <a:t>Suu</a:t>
            </a:r>
            <a:r>
              <a:rPr lang="tr-TR" dirty="0"/>
              <a:t> </a:t>
            </a:r>
            <a:r>
              <a:rPr lang="tr-TR" dirty="0" err="1"/>
              <a:t>Kyi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top NLD </a:t>
            </a:r>
            <a:r>
              <a:rPr lang="tr-TR" dirty="0" err="1"/>
              <a:t>leaders</a:t>
            </a:r>
            <a:r>
              <a:rPr lang="tr-TR" dirty="0"/>
              <a:t>. The </a:t>
            </a:r>
            <a:r>
              <a:rPr lang="tr-TR" dirty="0" err="1"/>
              <a:t>events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led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pro-democracy</a:t>
            </a:r>
            <a:r>
              <a:rPr lang="tr-TR" dirty="0"/>
              <a:t> </a:t>
            </a:r>
            <a:r>
              <a:rPr lang="tr-TR" dirty="0" err="1"/>
              <a:t>protests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clashes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army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led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deaths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severe </a:t>
            </a:r>
            <a:r>
              <a:rPr lang="tr-TR" dirty="0" err="1"/>
              <a:t>injuries</a:t>
            </a:r>
            <a:r>
              <a:rPr lang="tr-TR" dirty="0"/>
              <a:t>.</a:t>
            </a:r>
          </a:p>
          <a:p>
            <a:r>
              <a:rPr lang="tr-TR" b="1" dirty="0"/>
              <a:t>The EU, </a:t>
            </a:r>
            <a:r>
              <a:rPr lang="tr-TR" b="1" dirty="0" err="1"/>
              <a:t>along</a:t>
            </a:r>
            <a:r>
              <a:rPr lang="tr-TR" b="1" dirty="0"/>
              <a:t> </a:t>
            </a:r>
            <a:r>
              <a:rPr lang="tr-TR" b="1" dirty="0" err="1"/>
              <a:t>with</a:t>
            </a:r>
            <a:r>
              <a:rPr lang="tr-TR" b="1" dirty="0"/>
              <a:t> </a:t>
            </a:r>
            <a:r>
              <a:rPr lang="tr-TR" b="1" dirty="0" err="1"/>
              <a:t>other</a:t>
            </a:r>
            <a:r>
              <a:rPr lang="tr-TR" b="1" dirty="0"/>
              <a:t> </a:t>
            </a:r>
            <a:r>
              <a:rPr lang="tr-TR" b="1" dirty="0" err="1"/>
              <a:t>international</a:t>
            </a:r>
            <a:r>
              <a:rPr lang="tr-TR" b="1" dirty="0"/>
              <a:t> </a:t>
            </a:r>
            <a:r>
              <a:rPr lang="tr-TR" b="1" dirty="0" err="1"/>
              <a:t>actors</a:t>
            </a:r>
            <a:r>
              <a:rPr lang="tr-TR" b="1" dirty="0"/>
              <a:t>, has </a:t>
            </a:r>
            <a:r>
              <a:rPr lang="tr-TR" b="1" dirty="0" err="1"/>
              <a:t>issued</a:t>
            </a:r>
            <a:r>
              <a:rPr lang="tr-TR" b="1" dirty="0"/>
              <a:t> </a:t>
            </a:r>
            <a:r>
              <a:rPr lang="tr-TR" b="1" dirty="0" err="1"/>
              <a:t>numerous</a:t>
            </a:r>
            <a:r>
              <a:rPr lang="tr-TR" b="1" dirty="0"/>
              <a:t> </a:t>
            </a:r>
            <a:r>
              <a:rPr lang="tr-TR" b="1" dirty="0" err="1"/>
              <a:t>statements</a:t>
            </a:r>
            <a:r>
              <a:rPr lang="tr-TR" b="1" dirty="0"/>
              <a:t> on Myanmar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imposed</a:t>
            </a:r>
            <a:r>
              <a:rPr lang="tr-TR" b="1" dirty="0"/>
              <a:t> </a:t>
            </a:r>
            <a:r>
              <a:rPr lang="tr-TR" b="1" dirty="0" err="1"/>
              <a:t>sanctions</a:t>
            </a:r>
            <a:r>
              <a:rPr lang="tr-TR" b="1" dirty="0"/>
              <a:t> on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junta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entities</a:t>
            </a:r>
            <a:r>
              <a:rPr lang="tr-TR" b="1" dirty="0"/>
              <a:t> </a:t>
            </a:r>
            <a:r>
              <a:rPr lang="tr-TR" b="1" dirty="0" err="1"/>
              <a:t>owned</a:t>
            </a:r>
            <a:r>
              <a:rPr lang="tr-TR" b="1" dirty="0"/>
              <a:t> </a:t>
            </a:r>
            <a:r>
              <a:rPr lang="tr-TR" b="1" dirty="0" err="1"/>
              <a:t>by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military</a:t>
            </a:r>
            <a:r>
              <a:rPr lang="tr-TR" b="1" dirty="0"/>
              <a:t>. In </a:t>
            </a:r>
            <a:r>
              <a:rPr lang="tr-TR" b="1" dirty="0" err="1"/>
              <a:t>February</a:t>
            </a:r>
            <a:r>
              <a:rPr lang="tr-TR" b="1" dirty="0"/>
              <a:t> 2021, </a:t>
            </a:r>
            <a:r>
              <a:rPr lang="tr-TR" b="1" dirty="0" err="1"/>
              <a:t>the</a:t>
            </a:r>
            <a:r>
              <a:rPr lang="tr-TR" b="1" dirty="0"/>
              <a:t> </a:t>
            </a:r>
            <a:r>
              <a:rPr lang="tr-TR" b="1" u="sng" dirty="0">
                <a:hlinkClick r:id="rId2"/>
              </a:rPr>
              <a:t>Council adopted conclusions</a:t>
            </a:r>
            <a:r>
              <a:rPr lang="tr-TR" b="1" dirty="0"/>
              <a:t> </a:t>
            </a:r>
            <a:r>
              <a:rPr lang="tr-TR" b="1" dirty="0" err="1"/>
              <a:t>condemning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military</a:t>
            </a:r>
            <a:r>
              <a:rPr lang="tr-TR" b="1" dirty="0"/>
              <a:t> </a:t>
            </a:r>
            <a:r>
              <a:rPr lang="tr-TR" b="1" dirty="0" err="1"/>
              <a:t>coup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calling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a de-</a:t>
            </a:r>
            <a:r>
              <a:rPr lang="tr-TR" b="1" dirty="0" err="1"/>
              <a:t>escalation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crisis</a:t>
            </a:r>
            <a:r>
              <a:rPr lang="tr-TR" b="1" dirty="0"/>
              <a:t>, </a:t>
            </a:r>
            <a:r>
              <a:rPr lang="tr-TR" dirty="0"/>
              <a:t>an </a:t>
            </a:r>
            <a:r>
              <a:rPr lang="tr-TR" dirty="0" err="1"/>
              <a:t>end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 of </a:t>
            </a:r>
            <a:r>
              <a:rPr lang="tr-TR" dirty="0" err="1"/>
              <a:t>emergency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restoration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legitimate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immediate</a:t>
            </a:r>
            <a:r>
              <a:rPr lang="tr-TR" dirty="0"/>
              <a:t> </a:t>
            </a:r>
            <a:r>
              <a:rPr lang="tr-TR" dirty="0" err="1"/>
              <a:t>release</a:t>
            </a:r>
            <a:r>
              <a:rPr lang="tr-TR" dirty="0"/>
              <a:t> of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detained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arrested</a:t>
            </a:r>
            <a:r>
              <a:rPr lang="tr-TR" dirty="0"/>
              <a:t> in </a:t>
            </a:r>
            <a:r>
              <a:rPr lang="tr-TR" dirty="0" err="1"/>
              <a:t>connection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coup</a:t>
            </a:r>
            <a:r>
              <a:rPr lang="tr-TR" dirty="0"/>
              <a:t>. </a:t>
            </a:r>
          </a:p>
          <a:p>
            <a:r>
              <a:rPr lang="tr-TR" dirty="0"/>
              <a:t>In </a:t>
            </a:r>
            <a:r>
              <a:rPr lang="tr-TR" dirty="0" err="1"/>
              <a:t>March</a:t>
            </a:r>
            <a:r>
              <a:rPr lang="tr-TR" dirty="0"/>
              <a:t>, April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June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 </a:t>
            </a:r>
            <a:r>
              <a:rPr lang="tr-TR" dirty="0" err="1"/>
              <a:t>imposed</a:t>
            </a:r>
            <a:r>
              <a:rPr lang="tr-TR" dirty="0"/>
              <a:t> </a:t>
            </a:r>
            <a:r>
              <a:rPr lang="tr-TR" dirty="0" err="1"/>
              <a:t>sanctions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individuals</a:t>
            </a:r>
            <a:r>
              <a:rPr lang="tr-TR" dirty="0"/>
              <a:t> </a:t>
            </a:r>
            <a:r>
              <a:rPr lang="tr-TR" dirty="0" err="1"/>
              <a:t>responsible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coup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extended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sanctions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military-controlled</a:t>
            </a:r>
            <a:r>
              <a:rPr lang="tr-TR" dirty="0"/>
              <a:t> </a:t>
            </a:r>
            <a:r>
              <a:rPr lang="tr-TR" dirty="0" err="1"/>
              <a:t>companies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entities</a:t>
            </a:r>
            <a:r>
              <a:rPr lang="tr-TR" dirty="0"/>
              <a:t>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783079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207AE51-3EBB-554E-8AFD-F29A9AFF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Mynmar</a:t>
            </a:r>
            <a:br>
              <a:rPr lang="tr-TR" dirty="0"/>
            </a:b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BA9F5E-E2E9-ED47-879F-9D7972F91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3539" y="1446835"/>
            <a:ext cx="6377651" cy="5116011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In April 2021,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Vice-President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 / High </a:t>
            </a:r>
            <a:r>
              <a:rPr lang="tr-TR" dirty="0" err="1"/>
              <a:t>Representative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Union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Affairs</a:t>
            </a:r>
            <a:r>
              <a:rPr lang="tr-TR" dirty="0"/>
              <a:t> and Security </a:t>
            </a:r>
            <a:r>
              <a:rPr lang="tr-TR" dirty="0" err="1"/>
              <a:t>Policy</a:t>
            </a:r>
            <a:r>
              <a:rPr lang="tr-TR" dirty="0"/>
              <a:t> (VP/HR) </a:t>
            </a:r>
            <a:r>
              <a:rPr lang="tr-TR" u="sng" dirty="0">
                <a:hlinkClick r:id="rId2"/>
              </a:rPr>
              <a:t>issued a declaration</a:t>
            </a:r>
            <a:r>
              <a:rPr lang="tr-TR" dirty="0"/>
              <a:t> on </a:t>
            </a:r>
            <a:r>
              <a:rPr lang="tr-TR" u="sng" dirty="0">
                <a:hlinkClick r:id="rId3"/>
              </a:rPr>
              <a:t>the five-point </a:t>
            </a:r>
            <a:r>
              <a:rPr lang="tr-TR" u="sng" dirty="0" err="1">
                <a:hlinkClick r:id="rId3"/>
              </a:rPr>
              <a:t>consensus</a:t>
            </a:r>
            <a:r>
              <a:rPr lang="tr-TR" dirty="0" err="1"/>
              <a:t>reached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ASEAN </a:t>
            </a:r>
            <a:r>
              <a:rPr lang="tr-TR" dirty="0" err="1"/>
              <a:t>Leaders</a:t>
            </a:r>
            <a:r>
              <a:rPr lang="tr-TR" dirty="0"/>
              <a:t>’ Meeting </a:t>
            </a:r>
            <a:r>
              <a:rPr lang="tr-TR" dirty="0" err="1"/>
              <a:t>held</a:t>
            </a:r>
            <a:r>
              <a:rPr lang="tr-TR" dirty="0"/>
              <a:t> in Indonesia, </a:t>
            </a:r>
            <a:r>
              <a:rPr lang="tr-TR" dirty="0" err="1"/>
              <a:t>supporting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 Special </a:t>
            </a:r>
            <a:r>
              <a:rPr lang="tr-TR" dirty="0" err="1"/>
              <a:t>Envoy</a:t>
            </a:r>
            <a:r>
              <a:rPr lang="tr-TR" dirty="0"/>
              <a:t>. </a:t>
            </a:r>
          </a:p>
          <a:p>
            <a:r>
              <a:rPr lang="tr-TR" dirty="0"/>
              <a:t>In </a:t>
            </a:r>
            <a:r>
              <a:rPr lang="tr-TR" dirty="0" err="1"/>
              <a:t>October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VP/HR </a:t>
            </a:r>
            <a:r>
              <a:rPr lang="tr-TR" dirty="0" err="1"/>
              <a:t>called</a:t>
            </a:r>
            <a:r>
              <a:rPr lang="tr-TR" dirty="0"/>
              <a:t> on Myanmar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engage</a:t>
            </a:r>
            <a:r>
              <a:rPr lang="tr-TR" dirty="0"/>
              <a:t> </a:t>
            </a:r>
            <a:r>
              <a:rPr lang="tr-TR" dirty="0" err="1"/>
              <a:t>constructively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ASEAN. </a:t>
            </a:r>
            <a:r>
              <a:rPr lang="tr-TR" dirty="0" err="1"/>
              <a:t>However</a:t>
            </a:r>
            <a:r>
              <a:rPr lang="tr-TR" dirty="0"/>
              <a:t>, Myanmar </a:t>
            </a:r>
            <a:r>
              <a:rPr lang="tr-TR" dirty="0" err="1"/>
              <a:t>issued</a:t>
            </a:r>
            <a:r>
              <a:rPr lang="tr-TR" dirty="0"/>
              <a:t> a </a:t>
            </a:r>
            <a:r>
              <a:rPr lang="tr-TR" dirty="0" err="1"/>
              <a:t>press</a:t>
            </a:r>
            <a:r>
              <a:rPr lang="tr-TR" dirty="0"/>
              <a:t> </a:t>
            </a:r>
            <a:r>
              <a:rPr lang="tr-TR" dirty="0" err="1"/>
              <a:t>release</a:t>
            </a:r>
            <a:r>
              <a:rPr lang="tr-TR" dirty="0"/>
              <a:t> </a:t>
            </a:r>
            <a:r>
              <a:rPr lang="tr-TR" dirty="0" err="1"/>
              <a:t>rejecting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 Special </a:t>
            </a:r>
            <a:r>
              <a:rPr lang="tr-TR" dirty="0" err="1"/>
              <a:t>Envoy’s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meet</a:t>
            </a:r>
            <a:r>
              <a:rPr lang="tr-TR" dirty="0"/>
              <a:t> </a:t>
            </a:r>
            <a:r>
              <a:rPr lang="tr-TR" dirty="0" err="1"/>
              <a:t>Aung</a:t>
            </a:r>
            <a:r>
              <a:rPr lang="tr-TR" dirty="0"/>
              <a:t> San </a:t>
            </a:r>
            <a:r>
              <a:rPr lang="tr-TR" dirty="0" err="1"/>
              <a:t>Suu</a:t>
            </a:r>
            <a:r>
              <a:rPr lang="tr-TR" dirty="0"/>
              <a:t> </a:t>
            </a:r>
            <a:r>
              <a:rPr lang="tr-TR" dirty="0" err="1"/>
              <a:t>Kyi</a:t>
            </a:r>
            <a:r>
              <a:rPr lang="tr-TR" dirty="0"/>
              <a:t>. </a:t>
            </a:r>
          </a:p>
          <a:p>
            <a:r>
              <a:rPr lang="tr-TR" dirty="0"/>
              <a:t>In </a:t>
            </a:r>
            <a:r>
              <a:rPr lang="tr-TR" dirty="0" err="1"/>
              <a:t>February</a:t>
            </a:r>
            <a:r>
              <a:rPr lang="tr-TR" dirty="0"/>
              <a:t> 2022,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 </a:t>
            </a:r>
            <a:r>
              <a:rPr lang="tr-TR" dirty="0" err="1"/>
              <a:t>endorsed</a:t>
            </a:r>
            <a:r>
              <a:rPr lang="tr-TR" dirty="0"/>
              <a:t> </a:t>
            </a:r>
            <a:r>
              <a:rPr lang="tr-TR" u="sng" dirty="0">
                <a:hlinkClick r:id="rId4"/>
              </a:rPr>
              <a:t>a fourth package of sanctions</a:t>
            </a:r>
            <a:r>
              <a:rPr lang="tr-TR" dirty="0"/>
              <a:t> </a:t>
            </a:r>
            <a:r>
              <a:rPr lang="tr-TR" dirty="0" err="1"/>
              <a:t>targeting</a:t>
            </a:r>
            <a:r>
              <a:rPr lang="tr-TR" dirty="0"/>
              <a:t> </a:t>
            </a:r>
            <a:r>
              <a:rPr lang="tr-TR" dirty="0" err="1"/>
              <a:t>high-ranking</a:t>
            </a:r>
            <a:r>
              <a:rPr lang="tr-TR" dirty="0"/>
              <a:t> </a:t>
            </a:r>
            <a:r>
              <a:rPr lang="tr-TR" dirty="0" err="1"/>
              <a:t>Tatmadaw</a:t>
            </a:r>
            <a:r>
              <a:rPr lang="tr-TR" dirty="0"/>
              <a:t> (</a:t>
            </a:r>
            <a:r>
              <a:rPr lang="tr-TR" dirty="0" err="1"/>
              <a:t>military</a:t>
            </a:r>
            <a:r>
              <a:rPr lang="tr-TR" dirty="0"/>
              <a:t>) </a:t>
            </a:r>
            <a:r>
              <a:rPr lang="tr-TR" dirty="0" err="1"/>
              <a:t>members</a:t>
            </a:r>
            <a:r>
              <a:rPr lang="tr-TR" dirty="0"/>
              <a:t> and </a:t>
            </a:r>
            <a:r>
              <a:rPr lang="tr-TR" dirty="0" err="1"/>
              <a:t>entities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Myanma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 and </a:t>
            </a:r>
            <a:r>
              <a:rPr lang="tr-TR" dirty="0" err="1"/>
              <a:t>Gas</a:t>
            </a:r>
            <a:r>
              <a:rPr lang="tr-TR" dirty="0"/>
              <a:t> Enterprise.</a:t>
            </a:r>
          </a:p>
          <a:p>
            <a:r>
              <a:rPr lang="tr-TR" dirty="0"/>
              <a:t>Total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partners</a:t>
            </a:r>
            <a:r>
              <a:rPr lang="tr-TR" dirty="0"/>
              <a:t> </a:t>
            </a:r>
            <a:r>
              <a:rPr lang="tr-TR" dirty="0" err="1"/>
              <a:t>amounted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EUR 3.1 </a:t>
            </a:r>
            <a:r>
              <a:rPr lang="tr-TR" dirty="0" err="1"/>
              <a:t>billion</a:t>
            </a:r>
            <a:r>
              <a:rPr lang="tr-TR" dirty="0"/>
              <a:t> in 2020. </a:t>
            </a:r>
          </a:p>
          <a:p>
            <a:r>
              <a:rPr lang="tr-TR" dirty="0"/>
              <a:t>The EU </a:t>
            </a:r>
            <a:r>
              <a:rPr lang="tr-TR" dirty="0" err="1"/>
              <a:t>allocated</a:t>
            </a:r>
            <a:r>
              <a:rPr lang="tr-TR" dirty="0"/>
              <a:t> EUR 688 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Myanmar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2014-2020 </a:t>
            </a:r>
            <a:r>
              <a:rPr lang="tr-TR" dirty="0" err="1"/>
              <a:t>period</a:t>
            </a:r>
            <a:r>
              <a:rPr lang="tr-TR" dirty="0"/>
              <a:t>. </a:t>
            </a:r>
            <a:r>
              <a:rPr lang="tr-TR" dirty="0" err="1"/>
              <a:t>Despite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recent</a:t>
            </a:r>
            <a:r>
              <a:rPr lang="tr-TR" dirty="0"/>
              <a:t> </a:t>
            </a:r>
            <a:r>
              <a:rPr lang="tr-TR" dirty="0" err="1"/>
              <a:t>coup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has </a:t>
            </a:r>
            <a:r>
              <a:rPr lang="tr-TR" dirty="0" err="1"/>
              <a:t>so</a:t>
            </a:r>
            <a:r>
              <a:rPr lang="tr-TR" dirty="0"/>
              <a:t> far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reluctant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introduce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restrictions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fallout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Myanmar’s</a:t>
            </a:r>
            <a:r>
              <a:rPr lang="tr-TR" dirty="0"/>
              <a:t> </a:t>
            </a:r>
            <a:r>
              <a:rPr lang="tr-TR" dirty="0" err="1"/>
              <a:t>population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limited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. </a:t>
            </a:r>
          </a:p>
          <a:p>
            <a:r>
              <a:rPr lang="tr-TR" dirty="0"/>
              <a:t>The </a:t>
            </a:r>
            <a:r>
              <a:rPr lang="tr-TR" u="sng" dirty="0">
                <a:hlinkClick r:id="rId5"/>
              </a:rPr>
              <a:t>EU’s 2021-2027 Multi-Annual Indicative Programme</a:t>
            </a:r>
            <a:r>
              <a:rPr lang="tr-TR" dirty="0"/>
              <a:t> is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specific</a:t>
            </a:r>
            <a:r>
              <a:rPr lang="tr-TR" dirty="0"/>
              <a:t> </a:t>
            </a:r>
            <a:r>
              <a:rPr lang="tr-TR" dirty="0" err="1"/>
              <a:t>priorities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Myanmar: </a:t>
            </a:r>
            <a:r>
              <a:rPr lang="tr-TR" dirty="0" err="1"/>
              <a:t>governance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rule</a:t>
            </a:r>
            <a:r>
              <a:rPr lang="tr-TR" dirty="0"/>
              <a:t> of </a:t>
            </a:r>
            <a:r>
              <a:rPr lang="tr-TR" dirty="0" err="1"/>
              <a:t>law</a:t>
            </a:r>
            <a:r>
              <a:rPr lang="tr-TR" dirty="0"/>
              <a:t>, </a:t>
            </a:r>
            <a:r>
              <a:rPr lang="tr-TR" dirty="0" err="1"/>
              <a:t>sustainable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, </a:t>
            </a:r>
            <a:r>
              <a:rPr lang="tr-TR" dirty="0" err="1"/>
              <a:t>assistance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displaced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Green</a:t>
            </a:r>
            <a:r>
              <a:rPr lang="tr-TR" dirty="0"/>
              <a:t> </a:t>
            </a:r>
            <a:r>
              <a:rPr lang="tr-TR" dirty="0" err="1"/>
              <a:t>Deal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.</a:t>
            </a:r>
          </a:p>
          <a:p>
            <a:pPr marL="0" indent="0">
              <a:buNone/>
            </a:pPr>
            <a:br>
              <a:rPr lang="tr-TR" dirty="0"/>
            </a:br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2766FD14-3D26-4244-B660-64DBA62B52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7245752" y="1064871"/>
            <a:ext cx="3321933" cy="476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959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AF667E6-CA48-A14C-9208-58616BBDE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Mynmar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A28456F-F786-C541-A4F3-C6CB2041A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</a:t>
            </a:r>
            <a:r>
              <a:rPr lang="tr-TR" dirty="0" err="1"/>
              <a:t>country</a:t>
            </a:r>
            <a:r>
              <a:rPr lang="tr-TR" dirty="0"/>
              <a:t> has </a:t>
            </a:r>
            <a:r>
              <a:rPr lang="tr-TR" dirty="0" err="1"/>
              <a:t>seen</a:t>
            </a:r>
            <a:r>
              <a:rPr lang="tr-TR" dirty="0"/>
              <a:t> </a:t>
            </a:r>
            <a:r>
              <a:rPr lang="tr-TR" u="sng" dirty="0">
                <a:hlinkClick r:id="rId2"/>
              </a:rPr>
              <a:t>an alarming increase</a:t>
            </a:r>
            <a:r>
              <a:rPr lang="tr-TR" u="sng" dirty="0"/>
              <a:t> </a:t>
            </a:r>
            <a:r>
              <a:rPr lang="tr-TR" dirty="0"/>
              <a:t>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sentences</a:t>
            </a:r>
            <a:r>
              <a:rPr lang="tr-TR" dirty="0"/>
              <a:t> </a:t>
            </a:r>
            <a:r>
              <a:rPr lang="tr-TR" dirty="0" err="1"/>
              <a:t>recorded</a:t>
            </a:r>
            <a:r>
              <a:rPr lang="tr-TR" dirty="0"/>
              <a:t> since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February</a:t>
            </a:r>
            <a:r>
              <a:rPr lang="tr-TR" dirty="0"/>
              <a:t> 2021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coup</a:t>
            </a:r>
            <a:r>
              <a:rPr lang="tr-TR" dirty="0"/>
              <a:t>, but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executions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thought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carried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until</a:t>
            </a:r>
            <a:r>
              <a:rPr lang="tr-TR" dirty="0"/>
              <a:t> </a:t>
            </a:r>
            <a:r>
              <a:rPr lang="tr-TR" dirty="0" err="1"/>
              <a:t>July</a:t>
            </a:r>
            <a:r>
              <a:rPr lang="tr-TR" dirty="0"/>
              <a:t> 2022,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Myanmar’s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junta</a:t>
            </a:r>
            <a:r>
              <a:rPr lang="tr-TR" dirty="0"/>
              <a:t> </a:t>
            </a:r>
            <a:r>
              <a:rPr lang="tr-TR" dirty="0" err="1"/>
              <a:t>reported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execution</a:t>
            </a:r>
            <a:r>
              <a:rPr lang="tr-TR" dirty="0"/>
              <a:t> of </a:t>
            </a:r>
            <a:r>
              <a:rPr lang="tr-TR" dirty="0" err="1"/>
              <a:t>four</a:t>
            </a:r>
            <a:r>
              <a:rPr lang="tr-TR" dirty="0"/>
              <a:t> men </a:t>
            </a:r>
            <a:r>
              <a:rPr lang="tr-TR" dirty="0" err="1"/>
              <a:t>indicted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Myanmar’s</a:t>
            </a:r>
            <a:r>
              <a:rPr lang="tr-TR" dirty="0"/>
              <a:t> 2014 </a:t>
            </a:r>
            <a:r>
              <a:rPr lang="tr-TR" dirty="0" err="1"/>
              <a:t>Counterterrorism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.</a:t>
            </a:r>
          </a:p>
          <a:p>
            <a:r>
              <a:rPr lang="tr-TR" dirty="0" err="1"/>
              <a:t>According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</a:t>
            </a:r>
            <a:r>
              <a:rPr lang="tr-TR" u="sng" dirty="0">
                <a:hlinkClick r:id="rId3"/>
              </a:rPr>
              <a:t>UN figures, from May 2022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internally</a:t>
            </a:r>
            <a:r>
              <a:rPr lang="tr-TR" dirty="0"/>
              <a:t> </a:t>
            </a:r>
            <a:r>
              <a:rPr lang="tr-TR" dirty="0" err="1"/>
              <a:t>displaced</a:t>
            </a:r>
            <a:r>
              <a:rPr lang="tr-TR" dirty="0"/>
              <a:t> inside Myanmar has </a:t>
            </a:r>
            <a:r>
              <a:rPr lang="tr-TR" dirty="0" err="1"/>
              <a:t>reached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million</a:t>
            </a:r>
            <a:r>
              <a:rPr lang="tr-TR" dirty="0"/>
              <a:t>.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1 900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thought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killed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since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coup</a:t>
            </a:r>
            <a:r>
              <a:rPr lang="tr-TR" dirty="0"/>
              <a:t>, </a:t>
            </a:r>
            <a:r>
              <a:rPr lang="tr-TR" dirty="0" err="1"/>
              <a:t>according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latest</a:t>
            </a:r>
            <a:r>
              <a:rPr lang="tr-TR" dirty="0"/>
              <a:t> </a:t>
            </a:r>
            <a:r>
              <a:rPr lang="tr-TR" dirty="0" err="1"/>
              <a:t>figures</a:t>
            </a:r>
            <a:r>
              <a:rPr lang="tr-TR" dirty="0"/>
              <a:t>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540692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FBB1289-A751-F34E-B085-9A33FB3EC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Mynmar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CD4BA8-AE00-FB45-B347-DD284BFA8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Myanmar is </a:t>
            </a:r>
            <a:r>
              <a:rPr lang="tr-TR" dirty="0" err="1"/>
              <a:t>having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contend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an </a:t>
            </a:r>
            <a:r>
              <a:rPr lang="tr-TR" dirty="0" err="1"/>
              <a:t>escalation</a:t>
            </a:r>
            <a:r>
              <a:rPr lang="tr-TR" dirty="0"/>
              <a:t> of </a:t>
            </a:r>
            <a:r>
              <a:rPr lang="tr-TR" dirty="0" err="1"/>
              <a:t>inter-communal</a:t>
            </a:r>
            <a:r>
              <a:rPr lang="tr-TR" dirty="0"/>
              <a:t> </a:t>
            </a:r>
            <a:r>
              <a:rPr lang="tr-TR" dirty="0" err="1"/>
              <a:t>tensions</a:t>
            </a:r>
            <a:r>
              <a:rPr lang="tr-TR" dirty="0"/>
              <a:t>. In </a:t>
            </a:r>
            <a:r>
              <a:rPr lang="tr-TR" dirty="0" err="1"/>
              <a:t>August</a:t>
            </a:r>
            <a:r>
              <a:rPr lang="tr-TR" dirty="0"/>
              <a:t> 2020,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fourth</a:t>
            </a:r>
            <a:r>
              <a:rPr lang="tr-TR" dirty="0"/>
              <a:t> </a:t>
            </a:r>
            <a:r>
              <a:rPr lang="tr-TR" dirty="0" err="1"/>
              <a:t>meeting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Union</a:t>
            </a:r>
            <a:r>
              <a:rPr lang="tr-TR" dirty="0"/>
              <a:t> </a:t>
            </a:r>
            <a:r>
              <a:rPr lang="tr-TR" dirty="0" err="1"/>
              <a:t>Peace</a:t>
            </a:r>
            <a:r>
              <a:rPr lang="tr-TR" dirty="0"/>
              <a:t> Conference </a:t>
            </a:r>
            <a:r>
              <a:rPr lang="tr-TR" dirty="0" err="1"/>
              <a:t>or</a:t>
            </a:r>
            <a:r>
              <a:rPr lang="tr-TR" dirty="0"/>
              <a:t> ‘21st Century </a:t>
            </a:r>
            <a:r>
              <a:rPr lang="tr-TR" dirty="0" err="1"/>
              <a:t>Panglong</a:t>
            </a:r>
            <a:r>
              <a:rPr lang="tr-TR" dirty="0"/>
              <a:t>’ </a:t>
            </a:r>
            <a:r>
              <a:rPr lang="tr-TR" dirty="0" err="1"/>
              <a:t>resumed</a:t>
            </a:r>
            <a:r>
              <a:rPr lang="tr-TR" dirty="0"/>
              <a:t>. The </a:t>
            </a:r>
            <a:r>
              <a:rPr lang="tr-TR" dirty="0" err="1"/>
              <a:t>conference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designed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resolve</a:t>
            </a:r>
            <a:r>
              <a:rPr lang="tr-TR" dirty="0"/>
              <a:t> </a:t>
            </a:r>
            <a:r>
              <a:rPr lang="tr-TR" dirty="0" err="1"/>
              <a:t>conflicts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and </a:t>
            </a:r>
            <a:r>
              <a:rPr lang="tr-TR" dirty="0" err="1"/>
              <a:t>ethnic</a:t>
            </a:r>
            <a:r>
              <a:rPr lang="tr-TR" dirty="0"/>
              <a:t> </a:t>
            </a:r>
            <a:r>
              <a:rPr lang="tr-TR" dirty="0" err="1"/>
              <a:t>insurgent</a:t>
            </a:r>
            <a:r>
              <a:rPr lang="tr-TR" dirty="0"/>
              <a:t> </a:t>
            </a:r>
            <a:r>
              <a:rPr lang="tr-TR" dirty="0" err="1"/>
              <a:t>groups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transforming</a:t>
            </a:r>
            <a:r>
              <a:rPr lang="tr-TR" dirty="0"/>
              <a:t> a </a:t>
            </a:r>
            <a:r>
              <a:rPr lang="tr-TR" dirty="0" err="1"/>
              <a:t>Nationwide</a:t>
            </a:r>
            <a:r>
              <a:rPr lang="tr-TR" dirty="0"/>
              <a:t> </a:t>
            </a:r>
            <a:r>
              <a:rPr lang="tr-TR" dirty="0" err="1"/>
              <a:t>Ceasefire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a </a:t>
            </a:r>
            <a:r>
              <a:rPr lang="tr-TR" dirty="0" err="1"/>
              <a:t>lasting</a:t>
            </a:r>
            <a:r>
              <a:rPr lang="tr-TR" dirty="0"/>
              <a:t> </a:t>
            </a:r>
            <a:r>
              <a:rPr lang="tr-TR" dirty="0" err="1"/>
              <a:t>settlement</a:t>
            </a:r>
            <a:r>
              <a:rPr lang="tr-TR" dirty="0"/>
              <a:t>.</a:t>
            </a:r>
          </a:p>
          <a:p>
            <a:r>
              <a:rPr lang="tr-TR" u="sng" dirty="0">
                <a:hlinkClick r:id="rId2"/>
              </a:rPr>
              <a:t>The 2021 Democracy Index</a:t>
            </a:r>
            <a:r>
              <a:rPr lang="tr-TR" dirty="0"/>
              <a:t> </a:t>
            </a:r>
            <a:r>
              <a:rPr lang="tr-TR" dirty="0" err="1"/>
              <a:t>ranked</a:t>
            </a:r>
            <a:r>
              <a:rPr lang="tr-TR" dirty="0"/>
              <a:t> Myanmar 166th </a:t>
            </a:r>
            <a:r>
              <a:rPr lang="tr-TR" dirty="0" err="1"/>
              <a:t>out</a:t>
            </a:r>
            <a:r>
              <a:rPr lang="tr-TR" dirty="0"/>
              <a:t> of 167 </a:t>
            </a:r>
            <a:r>
              <a:rPr lang="tr-TR" dirty="0" err="1"/>
              <a:t>countries</a:t>
            </a:r>
            <a:r>
              <a:rPr lang="tr-TR" dirty="0"/>
              <a:t>. There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, </a:t>
            </a:r>
            <a:r>
              <a:rPr lang="tr-TR" dirty="0" err="1"/>
              <a:t>foremost</a:t>
            </a:r>
            <a:r>
              <a:rPr lang="tr-TR" dirty="0"/>
              <a:t>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persecution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Rohingya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Rakhine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. </a:t>
            </a:r>
          </a:p>
          <a:p>
            <a:r>
              <a:rPr lang="tr-TR" dirty="0"/>
              <a:t>Since </a:t>
            </a:r>
            <a:r>
              <a:rPr lang="tr-TR" dirty="0" err="1"/>
              <a:t>August</a:t>
            </a:r>
            <a:r>
              <a:rPr lang="tr-TR" dirty="0"/>
              <a:t> 2017, </a:t>
            </a:r>
            <a:r>
              <a:rPr lang="tr-TR" dirty="0" err="1"/>
              <a:t>over</a:t>
            </a:r>
            <a:r>
              <a:rPr lang="tr-TR" dirty="0"/>
              <a:t> 800 000 </a:t>
            </a:r>
            <a:r>
              <a:rPr lang="tr-TR" dirty="0" err="1"/>
              <a:t>Rohingya</a:t>
            </a:r>
            <a:r>
              <a:rPr lang="tr-TR" dirty="0"/>
              <a:t> </a:t>
            </a:r>
            <a:r>
              <a:rPr lang="tr-TR" dirty="0" err="1"/>
              <a:t>refugees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fled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Bangladesh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escape</a:t>
            </a:r>
            <a:r>
              <a:rPr lang="tr-TR" dirty="0"/>
              <a:t> </a:t>
            </a:r>
            <a:r>
              <a:rPr lang="tr-TR" dirty="0" err="1"/>
              <a:t>persecution</a:t>
            </a:r>
            <a:r>
              <a:rPr lang="tr-TR" dirty="0"/>
              <a:t> in Myanmar. </a:t>
            </a:r>
          </a:p>
          <a:p>
            <a:r>
              <a:rPr lang="tr-TR" dirty="0"/>
              <a:t>In </a:t>
            </a:r>
            <a:r>
              <a:rPr lang="tr-TR" dirty="0" err="1"/>
              <a:t>August</a:t>
            </a:r>
            <a:r>
              <a:rPr lang="tr-TR" dirty="0"/>
              <a:t> 2019, </a:t>
            </a:r>
            <a:r>
              <a:rPr lang="tr-TR" dirty="0" err="1"/>
              <a:t>thousands</a:t>
            </a:r>
            <a:r>
              <a:rPr lang="tr-TR" dirty="0"/>
              <a:t> of </a:t>
            </a:r>
            <a:r>
              <a:rPr lang="tr-TR" dirty="0" err="1"/>
              <a:t>refugees</a:t>
            </a:r>
            <a:r>
              <a:rPr lang="tr-TR" dirty="0"/>
              <a:t> </a:t>
            </a:r>
            <a:r>
              <a:rPr lang="tr-TR" dirty="0" err="1"/>
              <a:t>refused</a:t>
            </a:r>
            <a:r>
              <a:rPr lang="tr-TR" dirty="0"/>
              <a:t> </a:t>
            </a:r>
            <a:r>
              <a:rPr lang="tr-TR" dirty="0" err="1"/>
              <a:t>attempts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Bangladesh</a:t>
            </a:r>
            <a:r>
              <a:rPr lang="tr-TR" dirty="0"/>
              <a:t>, Myanmar and </a:t>
            </a:r>
            <a:r>
              <a:rPr lang="tr-TR" dirty="0" err="1"/>
              <a:t>the</a:t>
            </a:r>
            <a:r>
              <a:rPr lang="tr-TR" dirty="0"/>
              <a:t> UN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repatriate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on </a:t>
            </a:r>
            <a:r>
              <a:rPr lang="tr-TR" dirty="0" err="1"/>
              <a:t>account</a:t>
            </a:r>
            <a:r>
              <a:rPr lang="tr-TR" dirty="0"/>
              <a:t> of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concerns</a:t>
            </a:r>
            <a:r>
              <a:rPr lang="tr-TR" dirty="0"/>
              <a:t>. </a:t>
            </a:r>
          </a:p>
          <a:p>
            <a:r>
              <a:rPr lang="tr-TR" u="sng" dirty="0">
                <a:hlinkClick r:id="rId3"/>
              </a:rPr>
              <a:t>Parliament condemned the human rights violations against the Rohingya in its September 2019 resolution</a:t>
            </a:r>
            <a:r>
              <a:rPr lang="tr-TR" dirty="0"/>
              <a:t>. In </a:t>
            </a:r>
            <a:r>
              <a:rPr lang="tr-TR" dirty="0" err="1"/>
              <a:t>February</a:t>
            </a:r>
            <a:r>
              <a:rPr lang="tr-TR" dirty="0"/>
              <a:t> 2021, </a:t>
            </a:r>
            <a:r>
              <a:rPr lang="tr-TR" dirty="0" err="1"/>
              <a:t>Parliament</a:t>
            </a:r>
            <a:r>
              <a:rPr lang="tr-TR" dirty="0"/>
              <a:t> </a:t>
            </a:r>
            <a:r>
              <a:rPr lang="tr-TR" u="sng" dirty="0">
                <a:hlinkClick r:id="rId4"/>
              </a:rPr>
              <a:t>adopted a resolution</a:t>
            </a:r>
            <a:r>
              <a:rPr lang="tr-TR" dirty="0"/>
              <a:t> </a:t>
            </a:r>
            <a:r>
              <a:rPr lang="tr-TR" dirty="0" err="1"/>
              <a:t>strongly</a:t>
            </a:r>
            <a:r>
              <a:rPr lang="tr-TR" dirty="0"/>
              <a:t> </a:t>
            </a:r>
            <a:r>
              <a:rPr lang="tr-TR" dirty="0" err="1"/>
              <a:t>condemning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takeover</a:t>
            </a:r>
            <a:r>
              <a:rPr lang="tr-TR" dirty="0"/>
              <a:t> and </a:t>
            </a:r>
            <a:r>
              <a:rPr lang="tr-TR" dirty="0" err="1"/>
              <a:t>abuse</a:t>
            </a:r>
            <a:r>
              <a:rPr lang="tr-TR" dirty="0"/>
              <a:t> of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, and </a:t>
            </a:r>
            <a:r>
              <a:rPr lang="tr-TR" dirty="0" err="1"/>
              <a:t>calling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junta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restore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civilian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 and </a:t>
            </a:r>
            <a:r>
              <a:rPr lang="tr-TR" dirty="0" err="1"/>
              <a:t>for</a:t>
            </a:r>
            <a:r>
              <a:rPr lang="tr-TR" dirty="0"/>
              <a:t> an </a:t>
            </a:r>
            <a:r>
              <a:rPr lang="tr-TR" dirty="0" err="1"/>
              <a:t>immediate</a:t>
            </a:r>
            <a:r>
              <a:rPr lang="tr-TR" dirty="0"/>
              <a:t> </a:t>
            </a:r>
            <a:r>
              <a:rPr lang="tr-TR" dirty="0" err="1"/>
              <a:t>release</a:t>
            </a:r>
            <a:r>
              <a:rPr lang="tr-TR" dirty="0"/>
              <a:t> of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detained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03175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5E7ABCE-59A6-0140-A01C-7F1CB35CB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MYNMAR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4842DF-F816-D044-8B42-6B4079C82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 </a:t>
            </a:r>
            <a:r>
              <a:rPr lang="tr-TR" dirty="0" err="1"/>
              <a:t>October</a:t>
            </a:r>
            <a:r>
              <a:rPr lang="tr-TR" dirty="0"/>
              <a:t> 2021, </a:t>
            </a:r>
            <a:r>
              <a:rPr lang="tr-TR" dirty="0" err="1"/>
              <a:t>Parliament</a:t>
            </a:r>
            <a:r>
              <a:rPr lang="tr-TR" dirty="0"/>
              <a:t> </a:t>
            </a:r>
            <a:r>
              <a:rPr lang="tr-TR" u="sng" dirty="0">
                <a:hlinkClick r:id="rId2"/>
              </a:rPr>
              <a:t>adopted a resolution</a:t>
            </a:r>
            <a:r>
              <a:rPr lang="tr-TR" dirty="0"/>
              <a:t> </a:t>
            </a:r>
            <a:r>
              <a:rPr lang="tr-TR" dirty="0" err="1"/>
              <a:t>condemning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violations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ongoing</a:t>
            </a:r>
            <a:r>
              <a:rPr lang="tr-TR" dirty="0"/>
              <a:t> </a:t>
            </a:r>
            <a:r>
              <a:rPr lang="tr-TR" dirty="0" err="1"/>
              <a:t>discrimination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ethnic</a:t>
            </a:r>
            <a:r>
              <a:rPr lang="tr-TR" dirty="0"/>
              <a:t> </a:t>
            </a:r>
            <a:r>
              <a:rPr lang="tr-TR" dirty="0" err="1"/>
              <a:t>minorities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of </a:t>
            </a:r>
            <a:r>
              <a:rPr lang="tr-TR" dirty="0" err="1"/>
              <a:t>violence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junta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citizens</a:t>
            </a:r>
            <a:r>
              <a:rPr lang="tr-TR" dirty="0"/>
              <a:t>, as </a:t>
            </a:r>
            <a:r>
              <a:rPr lang="tr-TR" dirty="0" err="1"/>
              <a:t>well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attack</a:t>
            </a:r>
            <a:r>
              <a:rPr lang="tr-TR" dirty="0"/>
              <a:t> on </a:t>
            </a:r>
            <a:r>
              <a:rPr lang="tr-TR" dirty="0" err="1"/>
              <a:t>medical</a:t>
            </a:r>
            <a:r>
              <a:rPr lang="tr-TR" dirty="0"/>
              <a:t> </a:t>
            </a:r>
            <a:r>
              <a:rPr lang="tr-TR" dirty="0" err="1"/>
              <a:t>professionals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facilities</a:t>
            </a:r>
            <a:r>
              <a:rPr lang="tr-TR" dirty="0"/>
              <a:t>. </a:t>
            </a:r>
            <a:r>
              <a:rPr lang="tr-TR" dirty="0" err="1"/>
              <a:t>Parliament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urged</a:t>
            </a:r>
            <a:r>
              <a:rPr lang="tr-TR" dirty="0"/>
              <a:t> Myanmar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cooperate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ASEAN Special </a:t>
            </a:r>
            <a:r>
              <a:rPr lang="tr-TR" dirty="0" err="1"/>
              <a:t>Envoy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called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continue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impose</a:t>
            </a:r>
            <a:r>
              <a:rPr lang="tr-TR" dirty="0"/>
              <a:t> </a:t>
            </a:r>
            <a:r>
              <a:rPr lang="tr-TR" dirty="0" err="1"/>
              <a:t>targeted</a:t>
            </a:r>
            <a:r>
              <a:rPr lang="tr-TR" dirty="0"/>
              <a:t> </a:t>
            </a:r>
            <a:r>
              <a:rPr lang="tr-TR" dirty="0" err="1"/>
              <a:t>sanctions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responsible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February</a:t>
            </a:r>
            <a:r>
              <a:rPr lang="tr-TR" dirty="0"/>
              <a:t> 2021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coup</a:t>
            </a:r>
            <a:r>
              <a:rPr lang="tr-TR" dirty="0"/>
              <a:t>.</a:t>
            </a:r>
          </a:p>
          <a:p>
            <a:r>
              <a:rPr lang="tr-TR" dirty="0"/>
              <a:t>In </a:t>
            </a:r>
            <a:r>
              <a:rPr lang="tr-TR" dirty="0" err="1"/>
              <a:t>March</a:t>
            </a:r>
            <a:r>
              <a:rPr lang="tr-TR" dirty="0"/>
              <a:t> 2022, </a:t>
            </a:r>
            <a:r>
              <a:rPr lang="tr-TR" dirty="0" err="1"/>
              <a:t>Parliament</a:t>
            </a:r>
            <a:r>
              <a:rPr lang="tr-TR" dirty="0"/>
              <a:t> </a:t>
            </a:r>
            <a:r>
              <a:rPr lang="tr-TR" dirty="0" err="1"/>
              <a:t>passed</a:t>
            </a:r>
            <a:r>
              <a:rPr lang="tr-TR" dirty="0"/>
              <a:t> a </a:t>
            </a:r>
            <a:r>
              <a:rPr lang="tr-TR" u="sng" dirty="0">
                <a:hlinkClick r:id="rId3"/>
              </a:rPr>
              <a:t>resolution on Myanmar, one year after the coup</a:t>
            </a:r>
            <a:r>
              <a:rPr lang="tr-TR" dirty="0"/>
              <a:t>, </a:t>
            </a:r>
            <a:r>
              <a:rPr lang="tr-TR" dirty="0" err="1"/>
              <a:t>reaffirming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position</a:t>
            </a:r>
            <a:r>
              <a:rPr lang="tr-TR" dirty="0"/>
              <a:t> on Myanmar. The EU </a:t>
            </a:r>
            <a:r>
              <a:rPr lang="tr-TR" dirty="0" err="1"/>
              <a:t>provided</a:t>
            </a:r>
            <a:r>
              <a:rPr lang="tr-TR" dirty="0"/>
              <a:t> an </a:t>
            </a:r>
            <a:r>
              <a:rPr lang="tr-TR" dirty="0" err="1"/>
              <a:t>additional</a:t>
            </a:r>
            <a:r>
              <a:rPr lang="tr-TR" dirty="0"/>
              <a:t> EUR 1 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 </a:t>
            </a:r>
            <a:r>
              <a:rPr lang="tr-TR" dirty="0" err="1"/>
              <a:t>Independent</a:t>
            </a:r>
            <a:r>
              <a:rPr lang="tr-TR" dirty="0"/>
              <a:t> </a:t>
            </a:r>
            <a:r>
              <a:rPr lang="tr-TR" dirty="0" err="1"/>
              <a:t>Investigative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Myanmar, a </a:t>
            </a:r>
            <a:r>
              <a:rPr lang="tr-TR" dirty="0" err="1"/>
              <a:t>group</a:t>
            </a:r>
            <a:r>
              <a:rPr lang="tr-TR" dirty="0"/>
              <a:t> set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 Human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 in 2018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collect</a:t>
            </a:r>
            <a:r>
              <a:rPr lang="tr-TR" dirty="0"/>
              <a:t> </a:t>
            </a:r>
            <a:r>
              <a:rPr lang="tr-TR" dirty="0" err="1"/>
              <a:t>evidence</a:t>
            </a:r>
            <a:r>
              <a:rPr lang="tr-TR" dirty="0"/>
              <a:t> on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violations</a:t>
            </a:r>
            <a:r>
              <a:rPr lang="tr-TR" dirty="0"/>
              <a:t>.</a:t>
            </a:r>
          </a:p>
          <a:p>
            <a:pPr marL="0" indent="0">
              <a:buNone/>
            </a:pPr>
            <a:br>
              <a:rPr lang="tr-TR" dirty="0"/>
            </a:b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3569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9AA65B4-2BB3-504F-A238-322808D12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PHILIPPINES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E476BB-6DA3-6C4A-8DD6-06BBDD0F1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643" y="1527858"/>
            <a:ext cx="11609408" cy="4644342"/>
          </a:xfrm>
        </p:spPr>
        <p:txBody>
          <a:bodyPr>
            <a:normAutofit/>
          </a:bodyPr>
          <a:lstStyle/>
          <a:p>
            <a:endParaRPr lang="tr-TR" dirty="0"/>
          </a:p>
          <a:p>
            <a:r>
              <a:rPr lang="tr-TR" dirty="0"/>
              <a:t>The </a:t>
            </a:r>
            <a:r>
              <a:rPr lang="tr-TR" dirty="0" err="1"/>
              <a:t>Philippines</a:t>
            </a:r>
            <a:r>
              <a:rPr lang="tr-TR" dirty="0"/>
              <a:t>-EU </a:t>
            </a:r>
            <a:r>
              <a:rPr lang="tr-TR" dirty="0" err="1"/>
              <a:t>Partnership</a:t>
            </a:r>
            <a:r>
              <a:rPr lang="tr-TR" dirty="0"/>
              <a:t> and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(PCA)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signed</a:t>
            </a:r>
            <a:r>
              <a:rPr lang="tr-TR" dirty="0"/>
              <a:t> in 2011 and </a:t>
            </a:r>
            <a:r>
              <a:rPr lang="tr-TR" dirty="0" err="1"/>
              <a:t>entered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force</a:t>
            </a:r>
            <a:r>
              <a:rPr lang="tr-TR" dirty="0"/>
              <a:t> in </a:t>
            </a:r>
            <a:r>
              <a:rPr lang="tr-TR" dirty="0" err="1"/>
              <a:t>March</a:t>
            </a:r>
            <a:r>
              <a:rPr lang="tr-TR" dirty="0"/>
              <a:t> 2018. The </a:t>
            </a:r>
            <a:r>
              <a:rPr lang="tr-TR" u="sng" dirty="0">
                <a:hlinkClick r:id="rId2"/>
              </a:rPr>
              <a:t>first joint committee</a:t>
            </a:r>
            <a:r>
              <a:rPr lang="tr-TR" u="sng" dirty="0"/>
              <a:t> </a:t>
            </a:r>
            <a:r>
              <a:rPr lang="tr-TR" dirty="0"/>
              <a:t>met in </a:t>
            </a:r>
            <a:r>
              <a:rPr lang="tr-TR" dirty="0" err="1"/>
              <a:t>Brussels</a:t>
            </a:r>
            <a:r>
              <a:rPr lang="tr-TR" dirty="0"/>
              <a:t> on 28 </a:t>
            </a:r>
            <a:r>
              <a:rPr lang="tr-TR" dirty="0" err="1"/>
              <a:t>January</a:t>
            </a:r>
            <a:r>
              <a:rPr lang="tr-TR" dirty="0"/>
              <a:t> 2020 and </a:t>
            </a:r>
            <a:r>
              <a:rPr lang="tr-TR" dirty="0" err="1"/>
              <a:t>established</a:t>
            </a:r>
            <a:r>
              <a:rPr lang="tr-TR" dirty="0"/>
              <a:t> </a:t>
            </a:r>
            <a:r>
              <a:rPr lang="tr-TR" dirty="0" err="1"/>
              <a:t>specialised</a:t>
            </a:r>
            <a:r>
              <a:rPr lang="tr-TR" dirty="0"/>
              <a:t> </a:t>
            </a:r>
            <a:r>
              <a:rPr lang="tr-TR" dirty="0" err="1"/>
              <a:t>subcommittees</a:t>
            </a:r>
            <a:r>
              <a:rPr lang="tr-TR" dirty="0"/>
              <a:t>, </a:t>
            </a:r>
            <a:r>
              <a:rPr lang="tr-TR" dirty="0" err="1"/>
              <a:t>thereby</a:t>
            </a:r>
            <a:r>
              <a:rPr lang="tr-TR" dirty="0"/>
              <a:t> </a:t>
            </a:r>
            <a:r>
              <a:rPr lang="tr-TR" dirty="0" err="1"/>
              <a:t>allowing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develop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full</a:t>
            </a:r>
            <a:r>
              <a:rPr lang="tr-TR" dirty="0"/>
              <a:t> </a:t>
            </a:r>
            <a:r>
              <a:rPr lang="tr-TR" dirty="0" err="1"/>
              <a:t>potential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view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raising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relationship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higher</a:t>
            </a:r>
            <a:r>
              <a:rPr lang="tr-TR" dirty="0"/>
              <a:t> </a:t>
            </a:r>
            <a:r>
              <a:rPr lang="tr-TR" dirty="0" err="1"/>
              <a:t>level</a:t>
            </a:r>
            <a:r>
              <a:rPr lang="tr-TR" dirty="0"/>
              <a:t> and </a:t>
            </a:r>
            <a:r>
              <a:rPr lang="tr-TR" dirty="0" err="1"/>
              <a:t>strengthening</a:t>
            </a:r>
            <a:r>
              <a:rPr lang="tr-TR" dirty="0"/>
              <a:t> </a:t>
            </a:r>
            <a:r>
              <a:rPr lang="tr-TR" dirty="0" err="1"/>
              <a:t>ties</a:t>
            </a:r>
            <a:r>
              <a:rPr lang="tr-TR" dirty="0"/>
              <a:t>. </a:t>
            </a:r>
          </a:p>
          <a:p>
            <a:r>
              <a:rPr lang="tr-TR" dirty="0" err="1"/>
              <a:t>Furthermore</a:t>
            </a:r>
            <a:r>
              <a:rPr lang="tr-TR" dirty="0"/>
              <a:t>, in </a:t>
            </a:r>
            <a:r>
              <a:rPr lang="tr-TR" dirty="0" err="1"/>
              <a:t>August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 </a:t>
            </a:r>
            <a:r>
              <a:rPr lang="tr-TR" dirty="0" err="1"/>
              <a:t>assumed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role of ASEAN </a:t>
            </a:r>
            <a:r>
              <a:rPr lang="tr-TR" dirty="0" err="1"/>
              <a:t>coordinator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until</a:t>
            </a:r>
            <a:r>
              <a:rPr lang="tr-TR" dirty="0"/>
              <a:t> 2024.</a:t>
            </a:r>
          </a:p>
          <a:p>
            <a:r>
              <a:rPr lang="tr-TR" dirty="0"/>
              <a:t>The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joint</a:t>
            </a:r>
            <a:r>
              <a:rPr lang="tr-TR" dirty="0"/>
              <a:t> </a:t>
            </a:r>
            <a:r>
              <a:rPr lang="tr-TR" dirty="0" err="1"/>
              <a:t>committee</a:t>
            </a:r>
            <a:r>
              <a:rPr lang="tr-TR" dirty="0"/>
              <a:t> </a:t>
            </a:r>
            <a:r>
              <a:rPr lang="tr-TR" dirty="0" err="1"/>
              <a:t>meeting</a:t>
            </a:r>
            <a:r>
              <a:rPr lang="tr-TR" dirty="0"/>
              <a:t> </a:t>
            </a:r>
            <a:r>
              <a:rPr lang="tr-TR" dirty="0" err="1"/>
              <a:t>took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 in April 2022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review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ongoing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PCA.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issue</a:t>
            </a:r>
            <a:r>
              <a:rPr lang="tr-TR" dirty="0"/>
              <a:t> of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developments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South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Sea</a:t>
            </a:r>
            <a:r>
              <a:rPr lang="tr-TR" dirty="0"/>
              <a:t> </a:t>
            </a:r>
            <a:r>
              <a:rPr lang="tr-TR" dirty="0" err="1"/>
              <a:t>dispute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 </a:t>
            </a:r>
            <a:r>
              <a:rPr lang="tr-TR" dirty="0" err="1"/>
              <a:t>agreed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find</a:t>
            </a:r>
            <a:r>
              <a:rPr lang="tr-TR" dirty="0"/>
              <a:t> </a:t>
            </a:r>
            <a:r>
              <a:rPr lang="tr-TR" dirty="0" err="1"/>
              <a:t>peaceful</a:t>
            </a:r>
            <a:r>
              <a:rPr lang="tr-TR" dirty="0"/>
              <a:t> and </a:t>
            </a:r>
            <a:r>
              <a:rPr lang="tr-TR" dirty="0" err="1"/>
              <a:t>inclusive</a:t>
            </a:r>
            <a:r>
              <a:rPr lang="tr-TR" dirty="0"/>
              <a:t> </a:t>
            </a:r>
            <a:r>
              <a:rPr lang="tr-TR" dirty="0" err="1"/>
              <a:t>solutions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conflicts</a:t>
            </a:r>
            <a:r>
              <a:rPr lang="tr-TR" dirty="0"/>
              <a:t>,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respecting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principles</a:t>
            </a:r>
            <a:r>
              <a:rPr lang="tr-TR" dirty="0"/>
              <a:t> of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UN Charter. </a:t>
            </a:r>
          </a:p>
        </p:txBody>
      </p:sp>
    </p:spTree>
    <p:extLst>
      <p:ext uri="{BB962C8B-B14F-4D97-AF65-F5344CB8AC3E}">
        <p14:creationId xmlns:p14="http://schemas.microsoft.com/office/powerpoint/2010/main" val="39281085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ACC52A6-7DEC-3F43-AE8A-BFD86572F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PHILIPPINES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7332DFB-C8C2-4D4F-84DE-5D7AEF11D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458" y="2121408"/>
            <a:ext cx="10514790" cy="4050792"/>
          </a:xfrm>
        </p:spPr>
        <p:txBody>
          <a:bodyPr>
            <a:normAutofit fontScale="85000" lnSpcReduction="10000"/>
          </a:bodyPr>
          <a:lstStyle/>
          <a:p>
            <a:r>
              <a:rPr lang="tr-TR" dirty="0"/>
              <a:t>Both </a:t>
            </a:r>
            <a:r>
              <a:rPr lang="tr-TR" dirty="0" err="1"/>
              <a:t>delegations</a:t>
            </a:r>
            <a:r>
              <a:rPr lang="tr-TR" dirty="0"/>
              <a:t> </a:t>
            </a:r>
            <a:r>
              <a:rPr lang="tr-TR" dirty="0" err="1"/>
              <a:t>discussed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adoption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relevant</a:t>
            </a:r>
            <a:r>
              <a:rPr lang="tr-TR" dirty="0"/>
              <a:t> </a:t>
            </a:r>
            <a:r>
              <a:rPr lang="tr-TR" dirty="0" err="1"/>
              <a:t>resolutions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United Nations General Assembly </a:t>
            </a:r>
            <a:r>
              <a:rPr lang="tr-TR" dirty="0" err="1"/>
              <a:t>Emergency</a:t>
            </a:r>
            <a:r>
              <a:rPr lang="tr-TR" dirty="0"/>
              <a:t> Special </a:t>
            </a:r>
            <a:r>
              <a:rPr lang="tr-TR" dirty="0" err="1"/>
              <a:t>Session</a:t>
            </a:r>
            <a:r>
              <a:rPr lang="tr-TR" dirty="0"/>
              <a:t> on </a:t>
            </a:r>
            <a:r>
              <a:rPr lang="tr-TR" dirty="0" err="1"/>
              <a:t>Ukraine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Human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condemned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Russian </a:t>
            </a:r>
            <a:r>
              <a:rPr lang="tr-TR" dirty="0" err="1"/>
              <a:t>aggression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Ukraine</a:t>
            </a:r>
            <a:r>
              <a:rPr lang="tr-TR" dirty="0"/>
              <a:t>.</a:t>
            </a:r>
          </a:p>
          <a:p>
            <a:r>
              <a:rPr lang="tr-TR" b="1" dirty="0"/>
              <a:t>The EU is a </a:t>
            </a:r>
            <a:r>
              <a:rPr lang="tr-TR" b="1" dirty="0" err="1"/>
              <a:t>significant</a:t>
            </a:r>
            <a:r>
              <a:rPr lang="tr-TR" b="1" dirty="0"/>
              <a:t> </a:t>
            </a:r>
            <a:r>
              <a:rPr lang="tr-TR" b="1" dirty="0" err="1"/>
              <a:t>donor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Philippines</a:t>
            </a:r>
            <a:r>
              <a:rPr lang="tr-TR" b="1" dirty="0"/>
              <a:t>, </a:t>
            </a:r>
            <a:r>
              <a:rPr lang="tr-TR" b="1" dirty="0" err="1"/>
              <a:t>having</a:t>
            </a:r>
            <a:r>
              <a:rPr lang="tr-TR" b="1" dirty="0"/>
              <a:t> </a:t>
            </a:r>
            <a:r>
              <a:rPr lang="tr-TR" b="1" dirty="0" err="1"/>
              <a:t>provided</a:t>
            </a:r>
            <a:r>
              <a:rPr lang="tr-TR" b="1" dirty="0"/>
              <a:t> EUR 325 </a:t>
            </a:r>
            <a:r>
              <a:rPr lang="tr-TR" b="1" dirty="0" err="1"/>
              <a:t>million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period</a:t>
            </a:r>
            <a:r>
              <a:rPr lang="tr-TR" b="1" dirty="0"/>
              <a:t> 2014-2020</a:t>
            </a:r>
            <a:r>
              <a:rPr lang="tr-TR" dirty="0"/>
              <a:t>. The </a:t>
            </a:r>
            <a:r>
              <a:rPr lang="tr-TR" dirty="0" err="1"/>
              <a:t>rule</a:t>
            </a:r>
            <a:r>
              <a:rPr lang="tr-TR" dirty="0"/>
              <a:t> of </a:t>
            </a:r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inclusive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focus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. </a:t>
            </a:r>
          </a:p>
          <a:p>
            <a:r>
              <a:rPr lang="tr-TR" dirty="0"/>
              <a:t>The </a:t>
            </a:r>
            <a:r>
              <a:rPr lang="tr-TR" dirty="0" err="1"/>
              <a:t>EU’s</a:t>
            </a:r>
            <a:r>
              <a:rPr lang="tr-TR" dirty="0"/>
              <a:t> </a:t>
            </a:r>
            <a:r>
              <a:rPr lang="tr-TR" u="sng" dirty="0">
                <a:hlinkClick r:id="rId2"/>
              </a:rPr>
              <a:t>2021-2027 Multi-annual Indicative Programme</a:t>
            </a:r>
            <a:r>
              <a:rPr lang="tr-TR" dirty="0"/>
              <a:t> 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continue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overall</a:t>
            </a:r>
            <a:r>
              <a:rPr lang="tr-TR" dirty="0"/>
              <a:t> EU </a:t>
            </a:r>
            <a:r>
              <a:rPr lang="tr-TR" dirty="0" err="1"/>
              <a:t>cooperation</a:t>
            </a:r>
            <a:r>
              <a:rPr lang="tr-TR" dirty="0"/>
              <a:t>. </a:t>
            </a:r>
          </a:p>
          <a:p>
            <a:r>
              <a:rPr lang="tr-TR" dirty="0"/>
              <a:t>EU-</a:t>
            </a:r>
            <a:r>
              <a:rPr lang="tr-TR" dirty="0" err="1"/>
              <a:t>Philippines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amounted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EUR 12.3 </a:t>
            </a:r>
            <a:r>
              <a:rPr lang="tr-TR" dirty="0" err="1"/>
              <a:t>billion</a:t>
            </a:r>
            <a:r>
              <a:rPr lang="tr-TR" dirty="0"/>
              <a:t> in 2020,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ranks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’ </a:t>
            </a:r>
            <a:r>
              <a:rPr lang="tr-TR" dirty="0" err="1"/>
              <a:t>fourth-largest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partner, </a:t>
            </a:r>
            <a:r>
              <a:rPr lang="tr-TR" dirty="0" err="1"/>
              <a:t>accounting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 8.4%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country’s</a:t>
            </a:r>
            <a:r>
              <a:rPr lang="tr-TR" dirty="0"/>
              <a:t> total </a:t>
            </a:r>
            <a:r>
              <a:rPr lang="tr-TR" dirty="0" err="1"/>
              <a:t>trade</a:t>
            </a:r>
            <a:r>
              <a:rPr lang="tr-TR" dirty="0"/>
              <a:t> in 2020. </a:t>
            </a:r>
            <a:r>
              <a:rPr lang="tr-TR" dirty="0" err="1"/>
              <a:t>Negotiations</a:t>
            </a:r>
            <a:r>
              <a:rPr lang="tr-TR" dirty="0"/>
              <a:t> on an EU-</a:t>
            </a:r>
            <a:r>
              <a:rPr lang="tr-TR" dirty="0" err="1"/>
              <a:t>Philippines</a:t>
            </a:r>
            <a:r>
              <a:rPr lang="tr-TR" dirty="0"/>
              <a:t> FTA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launched</a:t>
            </a:r>
            <a:r>
              <a:rPr lang="tr-TR" dirty="0"/>
              <a:t> in </a:t>
            </a:r>
            <a:r>
              <a:rPr lang="tr-TR" dirty="0" err="1"/>
              <a:t>December</a:t>
            </a:r>
            <a:r>
              <a:rPr lang="tr-TR" dirty="0"/>
              <a:t> 2015, 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round</a:t>
            </a:r>
            <a:r>
              <a:rPr lang="tr-TR" dirty="0"/>
              <a:t> </a:t>
            </a:r>
            <a:r>
              <a:rPr lang="tr-TR" dirty="0" err="1"/>
              <a:t>took</a:t>
            </a:r>
            <a:r>
              <a:rPr lang="tr-TR" dirty="0"/>
              <a:t> </a:t>
            </a:r>
            <a:r>
              <a:rPr lang="tr-TR" dirty="0" err="1"/>
              <a:t>place</a:t>
            </a:r>
            <a:r>
              <a:rPr lang="tr-TR" dirty="0"/>
              <a:t> in May 2016. </a:t>
            </a:r>
          </a:p>
          <a:p>
            <a:r>
              <a:rPr lang="tr-TR" dirty="0"/>
              <a:t>The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covered</a:t>
            </a:r>
            <a:r>
              <a:rPr lang="tr-TR" dirty="0"/>
              <a:t> a </a:t>
            </a:r>
            <a:r>
              <a:rPr lang="tr-TR" dirty="0" err="1"/>
              <a:t>broad</a:t>
            </a:r>
            <a:r>
              <a:rPr lang="tr-TR" dirty="0"/>
              <a:t> </a:t>
            </a:r>
            <a:r>
              <a:rPr lang="tr-TR" dirty="0" err="1"/>
              <a:t>range</a:t>
            </a:r>
            <a:r>
              <a:rPr lang="tr-TR" dirty="0"/>
              <a:t> of </a:t>
            </a:r>
            <a:r>
              <a:rPr lang="tr-TR" dirty="0" err="1"/>
              <a:t>issues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tariffs</a:t>
            </a:r>
            <a:r>
              <a:rPr lang="tr-TR" dirty="0"/>
              <a:t>, </a:t>
            </a:r>
            <a:r>
              <a:rPr lang="tr-TR" dirty="0" err="1"/>
              <a:t>non-tariff</a:t>
            </a:r>
            <a:r>
              <a:rPr lang="tr-TR" dirty="0"/>
              <a:t> </a:t>
            </a:r>
            <a:r>
              <a:rPr lang="tr-TR" dirty="0" err="1"/>
              <a:t>barriers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,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services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, as </a:t>
            </a:r>
            <a:r>
              <a:rPr lang="tr-TR" dirty="0" err="1"/>
              <a:t>well</a:t>
            </a:r>
            <a:r>
              <a:rPr lang="tr-TR" dirty="0"/>
              <a:t> as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aspects</a:t>
            </a:r>
            <a:r>
              <a:rPr lang="tr-TR" dirty="0"/>
              <a:t> of </a:t>
            </a: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procurement</a:t>
            </a:r>
            <a:r>
              <a:rPr lang="tr-TR" dirty="0"/>
              <a:t>, </a:t>
            </a:r>
            <a:r>
              <a:rPr lang="tr-TR" dirty="0" err="1"/>
              <a:t>intellectual</a:t>
            </a:r>
            <a:r>
              <a:rPr lang="tr-TR" dirty="0"/>
              <a:t> </a:t>
            </a:r>
            <a:r>
              <a:rPr lang="tr-TR" dirty="0" err="1"/>
              <a:t>property</a:t>
            </a:r>
            <a:r>
              <a:rPr lang="tr-TR" dirty="0"/>
              <a:t>, </a:t>
            </a:r>
            <a:r>
              <a:rPr lang="tr-TR" dirty="0" err="1"/>
              <a:t>competition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sustainable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.</a:t>
            </a:r>
          </a:p>
          <a:p>
            <a:pPr marL="0" indent="0">
              <a:buNone/>
            </a:pPr>
            <a:br>
              <a:rPr lang="tr-TR" dirty="0"/>
            </a:b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518585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D60C9E5-D289-614F-92A4-7D938502C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PHILIPPINES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786CAB-586E-A345-8F1E-9D736B8DC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In May 2016, </a:t>
            </a:r>
            <a:r>
              <a:rPr lang="tr-TR" dirty="0" err="1"/>
              <a:t>Rodrigo</a:t>
            </a:r>
            <a:r>
              <a:rPr lang="tr-TR" dirty="0"/>
              <a:t> </a:t>
            </a:r>
            <a:r>
              <a:rPr lang="tr-TR" dirty="0" err="1"/>
              <a:t>Duterte</a:t>
            </a:r>
            <a:r>
              <a:rPr lang="tr-TR" dirty="0"/>
              <a:t> </a:t>
            </a:r>
            <a:r>
              <a:rPr lang="tr-TR" dirty="0" err="1"/>
              <a:t>won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presidential</a:t>
            </a:r>
            <a:r>
              <a:rPr lang="tr-TR" dirty="0"/>
              <a:t> </a:t>
            </a:r>
            <a:r>
              <a:rPr lang="tr-TR" dirty="0" err="1"/>
              <a:t>election</a:t>
            </a:r>
            <a:r>
              <a:rPr lang="tr-TR" dirty="0"/>
              <a:t> and </a:t>
            </a:r>
            <a:r>
              <a:rPr lang="tr-TR" dirty="0" err="1"/>
              <a:t>adopted</a:t>
            </a:r>
            <a:r>
              <a:rPr lang="tr-TR" dirty="0"/>
              <a:t> </a:t>
            </a:r>
            <a:r>
              <a:rPr lang="tr-TR" dirty="0" err="1"/>
              <a:t>controversial</a:t>
            </a:r>
            <a:r>
              <a:rPr lang="tr-TR" dirty="0"/>
              <a:t> </a:t>
            </a:r>
            <a:r>
              <a:rPr lang="tr-TR" dirty="0" err="1"/>
              <a:t>measures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drug</a:t>
            </a:r>
            <a:r>
              <a:rPr lang="tr-TR" dirty="0"/>
              <a:t> </a:t>
            </a:r>
            <a:r>
              <a:rPr lang="tr-TR" dirty="0" err="1"/>
              <a:t>trafficking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‘</a:t>
            </a:r>
            <a:r>
              <a:rPr lang="tr-TR" dirty="0" err="1"/>
              <a:t>shoot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kill</a:t>
            </a:r>
            <a:r>
              <a:rPr lang="tr-TR" dirty="0"/>
              <a:t>’ </a:t>
            </a:r>
            <a:r>
              <a:rPr lang="tr-TR" dirty="0" err="1"/>
              <a:t>orders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led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violations</a:t>
            </a:r>
            <a:r>
              <a:rPr lang="tr-TR" dirty="0"/>
              <a:t>. </a:t>
            </a:r>
            <a:r>
              <a:rPr lang="tr-TR" dirty="0" err="1"/>
              <a:t>Duterte</a:t>
            </a:r>
            <a:r>
              <a:rPr lang="tr-TR" dirty="0"/>
              <a:t> </a:t>
            </a:r>
            <a:r>
              <a:rPr lang="tr-TR" dirty="0" err="1"/>
              <a:t>changed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direction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’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, </a:t>
            </a:r>
            <a:r>
              <a:rPr lang="tr-TR" dirty="0" err="1"/>
              <a:t>building</a:t>
            </a:r>
            <a:r>
              <a:rPr lang="tr-TR" dirty="0"/>
              <a:t> 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alliance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Russia</a:t>
            </a:r>
            <a:r>
              <a:rPr lang="tr-TR" dirty="0"/>
              <a:t> and </a:t>
            </a:r>
            <a:r>
              <a:rPr lang="tr-TR" dirty="0" err="1"/>
              <a:t>China</a:t>
            </a:r>
            <a:r>
              <a:rPr lang="tr-TR" dirty="0"/>
              <a:t>, </a:t>
            </a:r>
            <a:r>
              <a:rPr lang="tr-TR" dirty="0" err="1"/>
              <a:t>despite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controversy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South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Sea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Philippines</a:t>
            </a:r>
            <a:r>
              <a:rPr lang="tr-TR" dirty="0"/>
              <a:t>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claimant</a:t>
            </a:r>
            <a:r>
              <a:rPr lang="tr-TR" dirty="0"/>
              <a:t> ASEAN </a:t>
            </a:r>
            <a:r>
              <a:rPr lang="tr-TR" dirty="0" err="1"/>
              <a:t>states</a:t>
            </a:r>
            <a:r>
              <a:rPr lang="tr-TR" dirty="0"/>
              <a:t> in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dispute</a:t>
            </a:r>
            <a:r>
              <a:rPr lang="tr-TR" dirty="0"/>
              <a:t>. </a:t>
            </a:r>
            <a:r>
              <a:rPr lang="tr-TR" b="1" dirty="0"/>
              <a:t>The EU </a:t>
            </a:r>
            <a:r>
              <a:rPr lang="tr-TR" b="1" dirty="0" err="1"/>
              <a:t>supported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Mindanao</a:t>
            </a:r>
            <a:r>
              <a:rPr lang="tr-TR" b="1" dirty="0"/>
              <a:t> </a:t>
            </a:r>
            <a:r>
              <a:rPr lang="tr-TR" b="1" dirty="0" err="1"/>
              <a:t>Peace</a:t>
            </a:r>
            <a:r>
              <a:rPr lang="tr-TR" b="1" dirty="0"/>
              <a:t> </a:t>
            </a:r>
            <a:r>
              <a:rPr lang="tr-TR" b="1" dirty="0" err="1"/>
              <a:t>Process</a:t>
            </a:r>
            <a:r>
              <a:rPr lang="tr-TR" b="1" dirty="0"/>
              <a:t> and </a:t>
            </a:r>
            <a:r>
              <a:rPr lang="tr-TR" b="1" dirty="0" err="1"/>
              <a:t>welcomed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peaceful</a:t>
            </a:r>
            <a:r>
              <a:rPr lang="tr-TR" b="1" dirty="0"/>
              <a:t> </a:t>
            </a:r>
            <a:r>
              <a:rPr lang="tr-TR" b="1" dirty="0" err="1"/>
              <a:t>conduct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referendum</a:t>
            </a:r>
            <a:r>
              <a:rPr lang="tr-TR" b="1" dirty="0"/>
              <a:t> in </a:t>
            </a:r>
            <a:r>
              <a:rPr lang="tr-TR" b="1" dirty="0" err="1"/>
              <a:t>early</a:t>
            </a:r>
            <a:r>
              <a:rPr lang="tr-TR" b="1" dirty="0"/>
              <a:t> 2019.</a:t>
            </a:r>
          </a:p>
          <a:p>
            <a:r>
              <a:rPr lang="tr-TR" dirty="0"/>
              <a:t>The EU has </a:t>
            </a:r>
            <a:r>
              <a:rPr lang="tr-TR" dirty="0" err="1"/>
              <a:t>become</a:t>
            </a:r>
            <a:r>
              <a:rPr lang="tr-TR" dirty="0"/>
              <a:t> </a:t>
            </a:r>
            <a:r>
              <a:rPr lang="tr-TR" dirty="0" err="1"/>
              <a:t>increasingly</a:t>
            </a:r>
            <a:r>
              <a:rPr lang="tr-TR" dirty="0"/>
              <a:t> </a:t>
            </a:r>
            <a:r>
              <a:rPr lang="tr-TR" dirty="0" err="1"/>
              <a:t>concerned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violations</a:t>
            </a:r>
            <a:r>
              <a:rPr lang="tr-TR" dirty="0"/>
              <a:t>, </a:t>
            </a:r>
            <a:r>
              <a:rPr lang="tr-TR" dirty="0" err="1"/>
              <a:t>particularly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extrajudicial</a:t>
            </a:r>
            <a:r>
              <a:rPr lang="tr-TR" dirty="0"/>
              <a:t> </a:t>
            </a:r>
            <a:r>
              <a:rPr lang="tr-TR" dirty="0" err="1"/>
              <a:t>killings</a:t>
            </a:r>
            <a:r>
              <a:rPr lang="tr-TR" dirty="0"/>
              <a:t>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‘</a:t>
            </a:r>
            <a:r>
              <a:rPr lang="tr-TR" dirty="0" err="1"/>
              <a:t>war</a:t>
            </a:r>
            <a:r>
              <a:rPr lang="tr-TR" dirty="0"/>
              <a:t> on </a:t>
            </a:r>
            <a:r>
              <a:rPr lang="tr-TR" dirty="0" err="1"/>
              <a:t>drugs</a:t>
            </a:r>
            <a:r>
              <a:rPr lang="tr-TR" dirty="0"/>
              <a:t>’ and </a:t>
            </a:r>
            <a:r>
              <a:rPr lang="tr-TR" dirty="0" err="1"/>
              <a:t>the</a:t>
            </a:r>
            <a:r>
              <a:rPr lang="tr-TR" dirty="0"/>
              <a:t> Anti-</a:t>
            </a:r>
            <a:r>
              <a:rPr lang="tr-TR" dirty="0" err="1"/>
              <a:t>terror</a:t>
            </a:r>
            <a:r>
              <a:rPr lang="tr-TR" dirty="0"/>
              <a:t> Bill </a:t>
            </a:r>
            <a:r>
              <a:rPr lang="tr-TR" dirty="0" err="1"/>
              <a:t>passed</a:t>
            </a:r>
            <a:r>
              <a:rPr lang="tr-TR" dirty="0"/>
              <a:t> in </a:t>
            </a:r>
            <a:r>
              <a:rPr lang="tr-TR" dirty="0" err="1"/>
              <a:t>July</a:t>
            </a:r>
            <a:r>
              <a:rPr lang="tr-TR" dirty="0"/>
              <a:t> 2020. </a:t>
            </a:r>
            <a:r>
              <a:rPr lang="tr-TR" b="1" dirty="0"/>
              <a:t>As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Philippines</a:t>
            </a:r>
            <a:r>
              <a:rPr lang="tr-TR" b="1" dirty="0"/>
              <a:t> has </a:t>
            </a:r>
            <a:r>
              <a:rPr lang="tr-TR" b="1" dirty="0" err="1"/>
              <a:t>benefited</a:t>
            </a:r>
            <a:r>
              <a:rPr lang="tr-TR" b="1" dirty="0"/>
              <a:t> </a:t>
            </a:r>
            <a:r>
              <a:rPr lang="tr-TR" b="1" dirty="0" err="1"/>
              <a:t>from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EU’s</a:t>
            </a:r>
            <a:r>
              <a:rPr lang="tr-TR" b="1" dirty="0"/>
              <a:t> GSP+ </a:t>
            </a:r>
            <a:r>
              <a:rPr lang="tr-TR" b="1" dirty="0" err="1"/>
              <a:t>trade</a:t>
            </a:r>
            <a:r>
              <a:rPr lang="tr-TR" b="1" dirty="0"/>
              <a:t> </a:t>
            </a:r>
            <a:r>
              <a:rPr lang="tr-TR" b="1" dirty="0" err="1"/>
              <a:t>preferences</a:t>
            </a:r>
            <a:r>
              <a:rPr lang="tr-TR" b="1" dirty="0"/>
              <a:t> </a:t>
            </a:r>
            <a:r>
              <a:rPr lang="tr-TR" b="1" dirty="0" err="1"/>
              <a:t>scheme</a:t>
            </a:r>
            <a:r>
              <a:rPr lang="tr-TR" b="1" dirty="0"/>
              <a:t> since </a:t>
            </a:r>
            <a:r>
              <a:rPr lang="tr-TR" b="1" dirty="0" err="1"/>
              <a:t>December</a:t>
            </a:r>
            <a:r>
              <a:rPr lang="tr-TR" b="1" dirty="0"/>
              <a:t> 2014, </a:t>
            </a:r>
            <a:r>
              <a:rPr lang="tr-TR" b="1" dirty="0" err="1"/>
              <a:t>the</a:t>
            </a:r>
            <a:r>
              <a:rPr lang="tr-TR" b="1" dirty="0"/>
              <a:t> EU has </a:t>
            </a:r>
            <a:r>
              <a:rPr lang="tr-TR" b="1" dirty="0" err="1"/>
              <a:t>reminded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country</a:t>
            </a:r>
            <a:r>
              <a:rPr lang="tr-TR" b="1" dirty="0"/>
              <a:t> of </a:t>
            </a:r>
            <a:r>
              <a:rPr lang="tr-TR" b="1" dirty="0" err="1"/>
              <a:t>its</a:t>
            </a:r>
            <a:r>
              <a:rPr lang="tr-TR" b="1" dirty="0"/>
              <a:t> </a:t>
            </a:r>
            <a:r>
              <a:rPr lang="tr-TR" b="1" dirty="0" err="1"/>
              <a:t>commitment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ratify</a:t>
            </a:r>
            <a:r>
              <a:rPr lang="tr-TR" b="1" dirty="0"/>
              <a:t> and </a:t>
            </a:r>
            <a:r>
              <a:rPr lang="tr-TR" b="1" dirty="0" err="1"/>
              <a:t>implement</a:t>
            </a:r>
            <a:r>
              <a:rPr lang="tr-TR" b="1" dirty="0"/>
              <a:t> 27 </a:t>
            </a:r>
            <a:r>
              <a:rPr lang="tr-TR" b="1" dirty="0" err="1"/>
              <a:t>international</a:t>
            </a:r>
            <a:r>
              <a:rPr lang="tr-TR" b="1" dirty="0"/>
              <a:t> </a:t>
            </a:r>
            <a:r>
              <a:rPr lang="tr-TR" b="1" dirty="0" err="1"/>
              <a:t>core</a:t>
            </a:r>
            <a:r>
              <a:rPr lang="tr-TR" b="1" dirty="0"/>
              <a:t> </a:t>
            </a:r>
            <a:r>
              <a:rPr lang="tr-TR" b="1" dirty="0" err="1"/>
              <a:t>conventions</a:t>
            </a:r>
            <a:r>
              <a:rPr lang="tr-TR" b="1" dirty="0"/>
              <a:t> on </a:t>
            </a:r>
            <a:r>
              <a:rPr lang="tr-TR" b="1" dirty="0" err="1"/>
              <a:t>human</a:t>
            </a:r>
            <a:r>
              <a:rPr lang="tr-TR" b="1" dirty="0"/>
              <a:t> and </a:t>
            </a:r>
            <a:r>
              <a:rPr lang="tr-TR" b="1" dirty="0" err="1"/>
              <a:t>labour</a:t>
            </a:r>
            <a:r>
              <a:rPr lang="tr-TR" b="1" dirty="0"/>
              <a:t> </a:t>
            </a:r>
            <a:r>
              <a:rPr lang="tr-TR" b="1" dirty="0" err="1"/>
              <a:t>rights</a:t>
            </a:r>
            <a:r>
              <a:rPr lang="tr-TR" b="1" dirty="0"/>
              <a:t>, as </a:t>
            </a:r>
            <a:r>
              <a:rPr lang="tr-TR" b="1" dirty="0" err="1"/>
              <a:t>stated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GSP+ </a:t>
            </a:r>
            <a:r>
              <a:rPr lang="tr-TR" b="1" dirty="0" err="1"/>
              <a:t>Agreement</a:t>
            </a:r>
            <a:r>
              <a:rPr lang="tr-TR" dirty="0"/>
              <a:t>.</a:t>
            </a:r>
          </a:p>
          <a:p>
            <a:pPr marL="0" indent="0">
              <a:buNone/>
            </a:pP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00139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F0CB3FD-2781-A14B-AE50-231C548E6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vIETNAM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7CDF36-5A4A-7F43-987C-1564CF73A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EU-Vietnam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and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adopted</a:t>
            </a:r>
            <a:r>
              <a:rPr lang="tr-TR" dirty="0"/>
              <a:t> in 2016. A total of EUR 400 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allocated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2014-2020 </a:t>
            </a:r>
            <a:r>
              <a:rPr lang="tr-TR" dirty="0" err="1"/>
              <a:t>period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focus</a:t>
            </a:r>
            <a:r>
              <a:rPr lang="tr-TR" dirty="0"/>
              <a:t> on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governance</a:t>
            </a:r>
            <a:r>
              <a:rPr lang="tr-TR" dirty="0"/>
              <a:t>, </a:t>
            </a:r>
            <a:r>
              <a:rPr lang="tr-TR" dirty="0" err="1"/>
              <a:t>energy</a:t>
            </a:r>
            <a:r>
              <a:rPr lang="tr-TR" dirty="0"/>
              <a:t> and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, </a:t>
            </a:r>
            <a:r>
              <a:rPr lang="tr-TR" dirty="0" err="1"/>
              <a:t>especially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Mekong</a:t>
            </a:r>
            <a:r>
              <a:rPr lang="tr-TR" dirty="0"/>
              <a:t> Delta. The </a:t>
            </a:r>
            <a:r>
              <a:rPr lang="tr-TR" u="sng" dirty="0">
                <a:hlinkClick r:id="rId2"/>
              </a:rPr>
              <a:t>EU’s 2021-2027 Multi-Annual Indicative Programme</a:t>
            </a:r>
            <a:r>
              <a:rPr lang="tr-TR" dirty="0"/>
              <a:t> </a:t>
            </a:r>
            <a:r>
              <a:rPr lang="tr-TR" dirty="0" err="1"/>
              <a:t>for</a:t>
            </a:r>
            <a:r>
              <a:rPr lang="tr-TR" dirty="0"/>
              <a:t> Vietnam </a:t>
            </a:r>
            <a:r>
              <a:rPr lang="tr-TR" dirty="0" err="1"/>
              <a:t>addresses</a:t>
            </a:r>
            <a:r>
              <a:rPr lang="tr-TR" dirty="0"/>
              <a:t> </a:t>
            </a:r>
            <a:r>
              <a:rPr lang="tr-TR" dirty="0" err="1"/>
              <a:t>crucial</a:t>
            </a:r>
            <a:r>
              <a:rPr lang="tr-TR" dirty="0"/>
              <a:t> </a:t>
            </a:r>
            <a:r>
              <a:rPr lang="tr-TR" dirty="0" err="1"/>
              <a:t>issues</a:t>
            </a:r>
            <a:r>
              <a:rPr lang="tr-TR" dirty="0"/>
              <a:t> and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.</a:t>
            </a:r>
          </a:p>
          <a:p>
            <a:r>
              <a:rPr lang="tr-TR" dirty="0"/>
              <a:t>The EU and Vietnam </a:t>
            </a:r>
            <a:r>
              <a:rPr lang="tr-TR" dirty="0" err="1"/>
              <a:t>signed</a:t>
            </a:r>
            <a:r>
              <a:rPr lang="tr-TR" dirty="0"/>
              <a:t> an FTA and an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(IPA) in </a:t>
            </a:r>
            <a:r>
              <a:rPr lang="tr-TR" dirty="0" err="1"/>
              <a:t>June</a:t>
            </a:r>
            <a:r>
              <a:rPr lang="tr-TR" dirty="0"/>
              <a:t> 2019. </a:t>
            </a:r>
            <a:r>
              <a:rPr lang="tr-TR" dirty="0" err="1"/>
              <a:t>Parliament</a:t>
            </a:r>
            <a:r>
              <a:rPr lang="tr-TR" dirty="0"/>
              <a:t> </a:t>
            </a:r>
            <a:r>
              <a:rPr lang="tr-TR" dirty="0" err="1"/>
              <a:t>subsequently</a:t>
            </a:r>
            <a:r>
              <a:rPr lang="tr-TR" dirty="0"/>
              <a:t> </a:t>
            </a:r>
            <a:r>
              <a:rPr lang="tr-TR" dirty="0" err="1"/>
              <a:t>gave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consent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in </a:t>
            </a:r>
            <a:r>
              <a:rPr lang="tr-TR" dirty="0" err="1"/>
              <a:t>February</a:t>
            </a:r>
            <a:r>
              <a:rPr lang="tr-TR" dirty="0"/>
              <a:t> 2020 and </a:t>
            </a:r>
            <a:r>
              <a:rPr lang="tr-TR" dirty="0" err="1"/>
              <a:t>the</a:t>
            </a:r>
            <a:r>
              <a:rPr lang="tr-TR" dirty="0"/>
              <a:t> FTA </a:t>
            </a:r>
            <a:r>
              <a:rPr lang="tr-TR" dirty="0" err="1"/>
              <a:t>came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force</a:t>
            </a:r>
            <a:r>
              <a:rPr lang="tr-TR" dirty="0"/>
              <a:t> in </a:t>
            </a:r>
            <a:r>
              <a:rPr lang="tr-TR" dirty="0" err="1"/>
              <a:t>August</a:t>
            </a:r>
            <a:r>
              <a:rPr lang="tr-TR" dirty="0"/>
              <a:t> 2020. The FTA </a:t>
            </a:r>
            <a:r>
              <a:rPr lang="tr-TR" dirty="0" err="1"/>
              <a:t>involves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immediate</a:t>
            </a:r>
            <a:r>
              <a:rPr lang="tr-TR" dirty="0"/>
              <a:t> </a:t>
            </a:r>
            <a:r>
              <a:rPr lang="tr-TR" dirty="0" err="1"/>
              <a:t>elimination</a:t>
            </a:r>
            <a:r>
              <a:rPr lang="tr-TR" dirty="0"/>
              <a:t> of 65% of </a:t>
            </a:r>
            <a:r>
              <a:rPr lang="tr-TR" dirty="0" err="1"/>
              <a:t>tariffs</a:t>
            </a:r>
            <a:r>
              <a:rPr lang="tr-TR" dirty="0"/>
              <a:t> on EU </a:t>
            </a:r>
            <a:r>
              <a:rPr lang="tr-TR" dirty="0" err="1"/>
              <a:t>exports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Vietnam and 71% of </a:t>
            </a:r>
            <a:r>
              <a:rPr lang="tr-TR" dirty="0" err="1"/>
              <a:t>such</a:t>
            </a:r>
            <a:r>
              <a:rPr lang="tr-TR" dirty="0"/>
              <a:t> </a:t>
            </a:r>
            <a:r>
              <a:rPr lang="tr-TR" dirty="0" err="1"/>
              <a:t>duties</a:t>
            </a:r>
            <a:r>
              <a:rPr lang="tr-TR" dirty="0"/>
              <a:t> on </a:t>
            </a:r>
            <a:r>
              <a:rPr lang="tr-TR" dirty="0" err="1"/>
              <a:t>imports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Vietnam. The European </a:t>
            </a:r>
            <a:r>
              <a:rPr lang="tr-TR" dirty="0" err="1"/>
              <a:t>Parliament’s</a:t>
            </a:r>
            <a:r>
              <a:rPr lang="tr-TR" dirty="0"/>
              <a:t> </a:t>
            </a:r>
            <a:r>
              <a:rPr lang="tr-TR" dirty="0" err="1"/>
              <a:t>Committee</a:t>
            </a:r>
            <a:r>
              <a:rPr lang="tr-TR" dirty="0"/>
              <a:t> on International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follows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implementation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FTA. The IPA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enter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force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it is </a:t>
            </a:r>
            <a:r>
              <a:rPr lang="tr-TR" dirty="0" err="1"/>
              <a:t>ratified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EU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.</a:t>
            </a:r>
          </a:p>
          <a:p>
            <a:r>
              <a:rPr lang="tr-TR" dirty="0"/>
              <a:t>EU-Vietnam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amounted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EUR 43.2 </a:t>
            </a:r>
            <a:r>
              <a:rPr lang="tr-TR" dirty="0" err="1"/>
              <a:t>billion</a:t>
            </a:r>
            <a:r>
              <a:rPr lang="tr-TR" dirty="0"/>
              <a:t> in 2020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stock</a:t>
            </a:r>
            <a:r>
              <a:rPr lang="tr-TR" dirty="0"/>
              <a:t> of EU FDI in Vietnam </a:t>
            </a:r>
            <a:r>
              <a:rPr lang="tr-TR" dirty="0" err="1"/>
              <a:t>reached</a:t>
            </a:r>
            <a:r>
              <a:rPr lang="tr-TR" dirty="0"/>
              <a:t> EUR 6.1 </a:t>
            </a:r>
            <a:r>
              <a:rPr lang="tr-TR" dirty="0" err="1"/>
              <a:t>billion</a:t>
            </a:r>
            <a:r>
              <a:rPr lang="tr-TR" dirty="0"/>
              <a:t> in 2019.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73342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7C7B83C-EA16-F94C-8707-7FC3185B8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VIETNAM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E13FC95-71D1-9A4A-9983-9C5E7C4C4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</a:t>
            </a:r>
            <a:r>
              <a:rPr lang="tr-TR" dirty="0" err="1"/>
              <a:t>overall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situation</a:t>
            </a:r>
            <a:r>
              <a:rPr lang="tr-TR" dirty="0"/>
              <a:t> in Vietnam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deteriorating</a:t>
            </a:r>
            <a:r>
              <a:rPr lang="tr-TR" dirty="0"/>
              <a:t>, a trend </a:t>
            </a:r>
            <a:r>
              <a:rPr lang="tr-TR" dirty="0" err="1"/>
              <a:t>worsened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COVID-19 </a:t>
            </a:r>
            <a:r>
              <a:rPr lang="tr-TR" dirty="0" err="1"/>
              <a:t>pandemic</a:t>
            </a:r>
            <a:r>
              <a:rPr lang="tr-TR" dirty="0"/>
              <a:t>. The </a:t>
            </a:r>
            <a:r>
              <a:rPr lang="tr-TR" dirty="0" err="1"/>
              <a:t>same</a:t>
            </a:r>
            <a:r>
              <a:rPr lang="tr-TR" dirty="0"/>
              <a:t> is </a:t>
            </a:r>
            <a:r>
              <a:rPr lang="tr-TR" dirty="0" err="1"/>
              <a:t>true</a:t>
            </a:r>
            <a:r>
              <a:rPr lang="tr-TR" dirty="0"/>
              <a:t> of </a:t>
            </a:r>
            <a:r>
              <a:rPr lang="tr-TR" dirty="0" err="1"/>
              <a:t>freedom</a:t>
            </a:r>
            <a:r>
              <a:rPr lang="tr-TR" dirty="0"/>
              <a:t> of </a:t>
            </a:r>
            <a:r>
              <a:rPr lang="tr-TR" dirty="0" err="1"/>
              <a:t>expression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crackdowns</a:t>
            </a:r>
            <a:r>
              <a:rPr lang="tr-TR" dirty="0"/>
              <a:t> on </a:t>
            </a:r>
            <a:r>
              <a:rPr lang="tr-TR" dirty="0" err="1"/>
              <a:t>dissent</a:t>
            </a:r>
            <a:r>
              <a:rPr lang="tr-TR" dirty="0"/>
              <a:t> </a:t>
            </a:r>
            <a:r>
              <a:rPr lang="tr-TR" dirty="0" err="1"/>
              <a:t>intensifying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arrests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‘anti-</a:t>
            </a:r>
            <a:r>
              <a:rPr lang="tr-TR" dirty="0" err="1"/>
              <a:t>state</a:t>
            </a:r>
            <a:r>
              <a:rPr lang="tr-TR" dirty="0"/>
              <a:t>’ </a:t>
            </a:r>
            <a:r>
              <a:rPr lang="tr-TR" dirty="0" err="1"/>
              <a:t>activities</a:t>
            </a:r>
            <a:r>
              <a:rPr lang="tr-TR" dirty="0"/>
              <a:t> </a:t>
            </a:r>
            <a:r>
              <a:rPr lang="tr-TR" dirty="0" err="1"/>
              <a:t>increasing</a:t>
            </a:r>
            <a:r>
              <a:rPr lang="tr-TR" dirty="0"/>
              <a:t>. In 2020, </a:t>
            </a:r>
            <a:r>
              <a:rPr lang="tr-TR" dirty="0" err="1"/>
              <a:t>dozens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prosecuted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activism</a:t>
            </a:r>
            <a:r>
              <a:rPr lang="tr-TR" dirty="0"/>
              <a:t>, </a:t>
            </a:r>
            <a:r>
              <a:rPr lang="tr-TR" dirty="0" err="1"/>
              <a:t>journalists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arrested</a:t>
            </a:r>
            <a:r>
              <a:rPr lang="tr-TR" dirty="0"/>
              <a:t> and </a:t>
            </a:r>
            <a:r>
              <a:rPr lang="tr-TR" dirty="0" err="1"/>
              <a:t>jail</a:t>
            </a:r>
            <a:r>
              <a:rPr lang="tr-TR" dirty="0"/>
              <a:t> </a:t>
            </a:r>
            <a:r>
              <a:rPr lang="tr-TR" dirty="0" err="1"/>
              <a:t>sentences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national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laws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increased</a:t>
            </a:r>
            <a:r>
              <a:rPr lang="tr-TR" dirty="0"/>
              <a:t>. </a:t>
            </a:r>
          </a:p>
          <a:p>
            <a:r>
              <a:rPr lang="tr-TR" dirty="0"/>
              <a:t>Vietnam is a </a:t>
            </a:r>
            <a:r>
              <a:rPr lang="tr-TR" dirty="0" err="1"/>
              <a:t>one-party</a:t>
            </a:r>
            <a:r>
              <a:rPr lang="tr-TR" dirty="0"/>
              <a:t> </a:t>
            </a:r>
            <a:r>
              <a:rPr lang="tr-TR" dirty="0" err="1"/>
              <a:t>communist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freedom</a:t>
            </a:r>
            <a:r>
              <a:rPr lang="tr-TR" dirty="0"/>
              <a:t>. In May 2021, </a:t>
            </a:r>
            <a:r>
              <a:rPr lang="tr-TR" dirty="0" err="1"/>
              <a:t>amid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COVID-19 </a:t>
            </a:r>
            <a:r>
              <a:rPr lang="tr-TR" dirty="0" err="1"/>
              <a:t>pandemic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</a:t>
            </a:r>
            <a:r>
              <a:rPr lang="tr-TR" dirty="0" err="1"/>
              <a:t>held</a:t>
            </a:r>
            <a:r>
              <a:rPr lang="tr-TR" dirty="0"/>
              <a:t> </a:t>
            </a:r>
            <a:r>
              <a:rPr lang="tr-TR" dirty="0" err="1"/>
              <a:t>legislative</a:t>
            </a:r>
            <a:r>
              <a:rPr lang="tr-TR" dirty="0"/>
              <a:t> </a:t>
            </a:r>
            <a:r>
              <a:rPr lang="tr-TR" dirty="0" err="1"/>
              <a:t>elections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15th </a:t>
            </a:r>
            <a:r>
              <a:rPr lang="tr-TR" dirty="0" err="1"/>
              <a:t>National</a:t>
            </a:r>
            <a:r>
              <a:rPr lang="tr-TR" dirty="0"/>
              <a:t> Assembly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local-level</a:t>
            </a:r>
            <a:r>
              <a:rPr lang="tr-TR" dirty="0"/>
              <a:t> </a:t>
            </a:r>
            <a:r>
              <a:rPr lang="tr-TR" dirty="0" err="1"/>
              <a:t>People’s</a:t>
            </a:r>
            <a:r>
              <a:rPr lang="tr-TR" dirty="0"/>
              <a:t> </a:t>
            </a:r>
            <a:r>
              <a:rPr lang="tr-TR" dirty="0" err="1"/>
              <a:t>Councils</a:t>
            </a:r>
            <a:r>
              <a:rPr lang="tr-TR" dirty="0"/>
              <a:t>. The </a:t>
            </a:r>
            <a:r>
              <a:rPr lang="tr-TR" dirty="0" err="1"/>
              <a:t>Vietnamese</a:t>
            </a:r>
            <a:r>
              <a:rPr lang="tr-TR" dirty="0"/>
              <a:t> </a:t>
            </a:r>
            <a:r>
              <a:rPr lang="tr-TR" dirty="0" err="1"/>
              <a:t>Communist</a:t>
            </a:r>
            <a:r>
              <a:rPr lang="tr-TR" dirty="0"/>
              <a:t> </a:t>
            </a:r>
            <a:r>
              <a:rPr lang="tr-TR" dirty="0" err="1"/>
              <a:t>Party</a:t>
            </a:r>
            <a:r>
              <a:rPr lang="tr-TR" dirty="0"/>
              <a:t> (VCP) </a:t>
            </a:r>
            <a:r>
              <a:rPr lang="tr-TR" dirty="0" err="1"/>
              <a:t>won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elections</a:t>
            </a:r>
            <a:r>
              <a:rPr lang="tr-TR" dirty="0"/>
              <a:t>, </a:t>
            </a:r>
            <a:r>
              <a:rPr lang="tr-TR" dirty="0" err="1"/>
              <a:t>maintaining</a:t>
            </a:r>
            <a:r>
              <a:rPr lang="tr-TR" dirty="0"/>
              <a:t> </a:t>
            </a:r>
            <a:r>
              <a:rPr lang="tr-TR" dirty="0" err="1"/>
              <a:t>full</a:t>
            </a:r>
            <a:r>
              <a:rPr lang="tr-TR" dirty="0"/>
              <a:t> </a:t>
            </a:r>
            <a:r>
              <a:rPr lang="tr-TR" dirty="0" err="1"/>
              <a:t>control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media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electoral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independent</a:t>
            </a:r>
            <a:r>
              <a:rPr lang="tr-TR" dirty="0"/>
              <a:t> </a:t>
            </a:r>
            <a:r>
              <a:rPr lang="tr-TR" dirty="0" err="1"/>
              <a:t>agency</a:t>
            </a:r>
            <a:r>
              <a:rPr lang="tr-TR" dirty="0"/>
              <a:t> </a:t>
            </a:r>
            <a:r>
              <a:rPr lang="tr-TR" dirty="0" err="1"/>
              <a:t>overseeing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polls</a:t>
            </a:r>
            <a:r>
              <a:rPr lang="tr-TR" dirty="0"/>
              <a:t>. The </a:t>
            </a:r>
            <a:r>
              <a:rPr lang="tr-TR" dirty="0" err="1"/>
              <a:t>entirely</a:t>
            </a:r>
            <a:r>
              <a:rPr lang="tr-TR" dirty="0"/>
              <a:t> </a:t>
            </a:r>
            <a:r>
              <a:rPr lang="tr-TR" dirty="0" err="1"/>
              <a:t>state-controlled</a:t>
            </a:r>
            <a:r>
              <a:rPr lang="tr-TR" dirty="0"/>
              <a:t> </a:t>
            </a:r>
            <a:r>
              <a:rPr lang="tr-TR" dirty="0" err="1"/>
              <a:t>electoral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 </a:t>
            </a:r>
            <a:r>
              <a:rPr lang="tr-TR" dirty="0" err="1"/>
              <a:t>eliminated</a:t>
            </a:r>
            <a:r>
              <a:rPr lang="tr-TR" dirty="0"/>
              <a:t> 64 </a:t>
            </a:r>
            <a:r>
              <a:rPr lang="tr-TR" dirty="0" err="1"/>
              <a:t>out</a:t>
            </a:r>
            <a:r>
              <a:rPr lang="tr-TR" dirty="0"/>
              <a:t> of 75 self-</a:t>
            </a:r>
            <a:r>
              <a:rPr lang="tr-TR" dirty="0" err="1"/>
              <a:t>nominated</a:t>
            </a:r>
            <a:r>
              <a:rPr lang="tr-TR" dirty="0"/>
              <a:t> </a:t>
            </a:r>
            <a:r>
              <a:rPr lang="tr-TR" dirty="0" err="1"/>
              <a:t>candidates</a:t>
            </a:r>
            <a:r>
              <a:rPr lang="tr-TR" dirty="0"/>
              <a:t> and </a:t>
            </a:r>
            <a:r>
              <a:rPr lang="tr-TR" dirty="0" err="1"/>
              <a:t>saw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independent</a:t>
            </a:r>
            <a:r>
              <a:rPr lang="tr-TR" dirty="0"/>
              <a:t> </a:t>
            </a:r>
            <a:r>
              <a:rPr lang="tr-TR" dirty="0" err="1"/>
              <a:t>candidates</a:t>
            </a:r>
            <a:r>
              <a:rPr lang="tr-TR" dirty="0"/>
              <a:t> </a:t>
            </a:r>
            <a:r>
              <a:rPr lang="tr-TR" dirty="0" err="1"/>
              <a:t>arrested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53413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CA8070F-2FC4-F545-888E-A859D9F40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THAILAND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4F8E474-4A77-3A42-8ECA-199B5AA9D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608881"/>
            <a:ext cx="10058400" cy="5249119"/>
          </a:xfrm>
        </p:spPr>
        <p:txBody>
          <a:bodyPr>
            <a:normAutofit lnSpcReduction="10000"/>
          </a:bodyPr>
          <a:lstStyle/>
          <a:p>
            <a:r>
              <a:rPr lang="tr-TR" dirty="0"/>
              <a:t>The EU-</a:t>
            </a:r>
            <a:r>
              <a:rPr lang="tr-TR" dirty="0" err="1"/>
              <a:t>Thailand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is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1980 </a:t>
            </a:r>
            <a:r>
              <a:rPr lang="tr-TR" dirty="0" err="1"/>
              <a:t>framework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and EU-Thai </a:t>
            </a:r>
            <a:r>
              <a:rPr lang="tr-TR" dirty="0" err="1"/>
              <a:t>cooperation</a:t>
            </a:r>
            <a:r>
              <a:rPr lang="tr-TR" dirty="0"/>
              <a:t> is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 1980 EU-ASEAN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. </a:t>
            </a:r>
          </a:p>
          <a:p>
            <a:r>
              <a:rPr lang="tr-TR" dirty="0"/>
              <a:t>The </a:t>
            </a:r>
            <a:r>
              <a:rPr lang="tr-TR" dirty="0" err="1"/>
              <a:t>parties</a:t>
            </a:r>
            <a:r>
              <a:rPr lang="tr-TR" dirty="0"/>
              <a:t> </a:t>
            </a:r>
            <a:r>
              <a:rPr lang="tr-TR" dirty="0" err="1"/>
              <a:t>completed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partnership</a:t>
            </a:r>
            <a:r>
              <a:rPr lang="tr-TR" dirty="0"/>
              <a:t> and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(PCA) in </a:t>
            </a:r>
            <a:r>
              <a:rPr lang="tr-TR" dirty="0" err="1"/>
              <a:t>March</a:t>
            </a:r>
            <a:r>
              <a:rPr lang="tr-TR" dirty="0"/>
              <a:t> 2013, but it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halted</a:t>
            </a:r>
            <a:r>
              <a:rPr lang="tr-TR" dirty="0"/>
              <a:t>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coup</a:t>
            </a:r>
            <a:r>
              <a:rPr lang="tr-TR" dirty="0"/>
              <a:t> in 2014.</a:t>
            </a:r>
          </a:p>
          <a:p>
            <a:r>
              <a:rPr lang="tr-TR" b="1" dirty="0"/>
              <a:t>On 2 </a:t>
            </a:r>
            <a:r>
              <a:rPr lang="tr-TR" b="1" dirty="0" err="1"/>
              <a:t>September</a:t>
            </a:r>
            <a:r>
              <a:rPr lang="tr-TR" b="1" dirty="0"/>
              <a:t> 2022, </a:t>
            </a:r>
            <a:r>
              <a:rPr lang="tr-TR" b="1" dirty="0" err="1"/>
              <a:t>the</a:t>
            </a:r>
            <a:r>
              <a:rPr lang="tr-TR" b="1" dirty="0"/>
              <a:t> EU and </a:t>
            </a:r>
            <a:r>
              <a:rPr lang="tr-TR" b="1" dirty="0" err="1"/>
              <a:t>Thailand</a:t>
            </a:r>
            <a:r>
              <a:rPr lang="tr-TR" b="1" dirty="0"/>
              <a:t> </a:t>
            </a:r>
            <a:r>
              <a:rPr lang="tr-TR" b="1" dirty="0" err="1"/>
              <a:t>finalised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text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EU-</a:t>
            </a:r>
            <a:r>
              <a:rPr lang="tr-TR" b="1" dirty="0" err="1"/>
              <a:t>Thailand</a:t>
            </a:r>
            <a:r>
              <a:rPr lang="tr-TR" b="1" dirty="0"/>
              <a:t> PCA, </a:t>
            </a:r>
            <a:r>
              <a:rPr lang="tr-TR" b="1" dirty="0" err="1"/>
              <a:t>closing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negotiation</a:t>
            </a:r>
            <a:r>
              <a:rPr lang="tr-TR" b="1" dirty="0"/>
              <a:t> </a:t>
            </a:r>
            <a:r>
              <a:rPr lang="tr-TR" b="1" dirty="0" err="1"/>
              <a:t>process</a:t>
            </a:r>
            <a:r>
              <a:rPr lang="tr-TR" b="1" dirty="0"/>
              <a:t>. </a:t>
            </a:r>
            <a:r>
              <a:rPr lang="tr-TR" dirty="0"/>
              <a:t>The PCA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enhance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dialogue</a:t>
            </a:r>
            <a:r>
              <a:rPr lang="tr-TR" dirty="0"/>
              <a:t> and </a:t>
            </a:r>
            <a:r>
              <a:rPr lang="tr-TR" dirty="0" err="1"/>
              <a:t>cooperation</a:t>
            </a:r>
            <a:r>
              <a:rPr lang="tr-TR" dirty="0"/>
              <a:t> in a </a:t>
            </a:r>
            <a:r>
              <a:rPr lang="tr-TR" dirty="0" err="1"/>
              <a:t>wide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environment</a:t>
            </a:r>
            <a:r>
              <a:rPr lang="tr-TR" dirty="0"/>
              <a:t>, </a:t>
            </a:r>
            <a:r>
              <a:rPr lang="tr-TR" dirty="0" err="1"/>
              <a:t>energy</a:t>
            </a:r>
            <a:r>
              <a:rPr lang="tr-TR" dirty="0"/>
              <a:t>,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, transport, </a:t>
            </a:r>
            <a:r>
              <a:rPr lang="tr-TR" dirty="0" err="1"/>
              <a:t>science</a:t>
            </a:r>
            <a:r>
              <a:rPr lang="tr-TR" dirty="0"/>
              <a:t> and </a:t>
            </a:r>
            <a:r>
              <a:rPr lang="tr-TR" dirty="0" err="1"/>
              <a:t>technology</a:t>
            </a:r>
            <a:r>
              <a:rPr lang="tr-TR" dirty="0"/>
              <a:t>, </a:t>
            </a:r>
            <a:r>
              <a:rPr lang="tr-TR" dirty="0" err="1"/>
              <a:t>trade</a:t>
            </a:r>
            <a:r>
              <a:rPr lang="tr-TR" dirty="0"/>
              <a:t>, </a:t>
            </a:r>
            <a:r>
              <a:rPr lang="tr-TR" dirty="0" err="1"/>
              <a:t>employment</a:t>
            </a:r>
            <a:r>
              <a:rPr lang="tr-TR" dirty="0"/>
              <a:t> and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affairs</a:t>
            </a:r>
            <a:r>
              <a:rPr lang="tr-TR" dirty="0"/>
              <a:t>,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, </a:t>
            </a:r>
            <a:r>
              <a:rPr lang="tr-TR" dirty="0" err="1"/>
              <a:t>education</a:t>
            </a:r>
            <a:r>
              <a:rPr lang="tr-TR" dirty="0"/>
              <a:t>, </a:t>
            </a:r>
            <a:r>
              <a:rPr lang="tr-TR" dirty="0" err="1"/>
              <a:t>agriculture</a:t>
            </a:r>
            <a:r>
              <a:rPr lang="tr-TR" dirty="0"/>
              <a:t>, </a:t>
            </a:r>
            <a:r>
              <a:rPr lang="tr-TR" dirty="0" err="1"/>
              <a:t>non-proliferation</a:t>
            </a:r>
            <a:r>
              <a:rPr lang="tr-TR" dirty="0"/>
              <a:t>, </a:t>
            </a:r>
            <a:r>
              <a:rPr lang="tr-TR" dirty="0" err="1"/>
              <a:t>counterterrorism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fight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corruption</a:t>
            </a:r>
            <a:r>
              <a:rPr lang="tr-TR" dirty="0"/>
              <a:t> and </a:t>
            </a:r>
            <a:r>
              <a:rPr lang="tr-TR" dirty="0" err="1"/>
              <a:t>organised</a:t>
            </a:r>
            <a:r>
              <a:rPr lang="tr-TR" dirty="0"/>
              <a:t> </a:t>
            </a:r>
            <a:r>
              <a:rPr lang="tr-TR" dirty="0" err="1"/>
              <a:t>crime</a:t>
            </a:r>
            <a:r>
              <a:rPr lang="tr-TR" dirty="0"/>
              <a:t>, as </a:t>
            </a:r>
            <a:r>
              <a:rPr lang="tr-TR" dirty="0" err="1"/>
              <a:t>well</a:t>
            </a:r>
            <a:r>
              <a:rPr lang="tr-TR" dirty="0"/>
              <a:t> as </a:t>
            </a:r>
            <a:r>
              <a:rPr lang="tr-TR" dirty="0" err="1"/>
              <a:t>migration</a:t>
            </a:r>
            <a:r>
              <a:rPr lang="tr-TR" dirty="0"/>
              <a:t> and </a:t>
            </a:r>
            <a:r>
              <a:rPr lang="tr-TR" dirty="0" err="1"/>
              <a:t>culture</a:t>
            </a:r>
            <a:r>
              <a:rPr lang="tr-TR" dirty="0"/>
              <a:t>.</a:t>
            </a:r>
          </a:p>
          <a:p>
            <a:r>
              <a:rPr lang="tr-TR" dirty="0" err="1"/>
              <a:t>Steps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also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taken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resumption</a:t>
            </a:r>
            <a:r>
              <a:rPr lang="tr-TR" dirty="0"/>
              <a:t> of </a:t>
            </a:r>
            <a:r>
              <a:rPr lang="tr-TR" dirty="0" err="1"/>
              <a:t>negotiations</a:t>
            </a:r>
            <a:r>
              <a:rPr lang="tr-TR" dirty="0"/>
              <a:t> on an </a:t>
            </a:r>
            <a:r>
              <a:rPr lang="tr-TR" dirty="0" err="1"/>
              <a:t>ambitious</a:t>
            </a:r>
            <a:r>
              <a:rPr lang="tr-TR" dirty="0"/>
              <a:t> and </a:t>
            </a:r>
            <a:r>
              <a:rPr lang="tr-TR" dirty="0" err="1"/>
              <a:t>comprehensive</a:t>
            </a:r>
            <a:r>
              <a:rPr lang="tr-TR" dirty="0"/>
              <a:t> EU-</a:t>
            </a:r>
            <a:r>
              <a:rPr lang="tr-TR" dirty="0" err="1"/>
              <a:t>Thailand</a:t>
            </a:r>
            <a:r>
              <a:rPr lang="tr-TR" dirty="0"/>
              <a:t> FTA.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resumed</a:t>
            </a:r>
            <a:r>
              <a:rPr lang="tr-TR" dirty="0"/>
              <a:t> in </a:t>
            </a:r>
            <a:r>
              <a:rPr lang="tr-TR" dirty="0" err="1"/>
              <a:t>August</a:t>
            </a:r>
            <a:r>
              <a:rPr lang="tr-TR" dirty="0"/>
              <a:t> 2021,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talks</a:t>
            </a:r>
            <a:r>
              <a:rPr lang="tr-TR" dirty="0"/>
              <a:t> </a:t>
            </a:r>
            <a:r>
              <a:rPr lang="tr-TR" dirty="0" err="1"/>
              <a:t>collapsed</a:t>
            </a:r>
            <a:r>
              <a:rPr lang="tr-TR" dirty="0"/>
              <a:t> in 2014,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coup</a:t>
            </a:r>
            <a:r>
              <a:rPr lang="tr-TR" dirty="0"/>
              <a:t>. </a:t>
            </a:r>
          </a:p>
          <a:p>
            <a:r>
              <a:rPr lang="tr-TR" b="1" dirty="0"/>
              <a:t>The EU is </a:t>
            </a:r>
            <a:r>
              <a:rPr lang="tr-TR" b="1" dirty="0" err="1"/>
              <a:t>one</a:t>
            </a:r>
            <a:r>
              <a:rPr lang="tr-TR" b="1" dirty="0"/>
              <a:t> of </a:t>
            </a:r>
            <a:r>
              <a:rPr lang="tr-TR" b="1" dirty="0" err="1"/>
              <a:t>Thailand’s</a:t>
            </a:r>
            <a:r>
              <a:rPr lang="tr-TR" b="1" dirty="0"/>
              <a:t> </a:t>
            </a:r>
            <a:r>
              <a:rPr lang="tr-TR" b="1" dirty="0" err="1"/>
              <a:t>largest</a:t>
            </a:r>
            <a:r>
              <a:rPr lang="tr-TR" b="1" dirty="0"/>
              <a:t> </a:t>
            </a:r>
            <a:r>
              <a:rPr lang="tr-TR" b="1" dirty="0" err="1"/>
              <a:t>export</a:t>
            </a:r>
            <a:r>
              <a:rPr lang="tr-TR" b="1" dirty="0"/>
              <a:t> </a:t>
            </a:r>
            <a:r>
              <a:rPr lang="tr-TR" b="1" dirty="0" err="1"/>
              <a:t>markets</a:t>
            </a:r>
            <a:r>
              <a:rPr lang="tr-TR" b="1" dirty="0"/>
              <a:t>, and </a:t>
            </a:r>
            <a:r>
              <a:rPr lang="tr-TR" b="1" dirty="0" err="1"/>
              <a:t>Thailand</a:t>
            </a:r>
            <a:r>
              <a:rPr lang="tr-TR" b="1" dirty="0"/>
              <a:t> is </a:t>
            </a:r>
            <a:r>
              <a:rPr lang="tr-TR" b="1" dirty="0" err="1"/>
              <a:t>one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EU’s</a:t>
            </a:r>
            <a:r>
              <a:rPr lang="tr-TR" b="1" dirty="0"/>
              <a:t> main </a:t>
            </a:r>
            <a:r>
              <a:rPr lang="tr-TR" b="1" dirty="0" err="1"/>
              <a:t>trade</a:t>
            </a:r>
            <a:r>
              <a:rPr lang="tr-TR" b="1" dirty="0"/>
              <a:t> </a:t>
            </a:r>
            <a:r>
              <a:rPr lang="tr-TR" b="1" dirty="0" err="1"/>
              <a:t>partners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ASEAN </a:t>
            </a:r>
            <a:r>
              <a:rPr lang="tr-TR" b="1" dirty="0" err="1"/>
              <a:t>region</a:t>
            </a:r>
            <a:r>
              <a:rPr lang="tr-TR" b="1" dirty="0"/>
              <a:t>. </a:t>
            </a:r>
            <a:r>
              <a:rPr lang="tr-TR" dirty="0"/>
              <a:t>In 2020,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amounted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EUR 29 </a:t>
            </a:r>
            <a:r>
              <a:rPr lang="tr-TR" dirty="0" err="1"/>
              <a:t>billion</a:t>
            </a:r>
            <a:r>
              <a:rPr lang="tr-TR" dirty="0"/>
              <a:t>. </a:t>
            </a:r>
            <a:r>
              <a:rPr lang="tr-TR" dirty="0" err="1"/>
              <a:t>Thailand’s</a:t>
            </a:r>
            <a:r>
              <a:rPr lang="tr-TR" dirty="0"/>
              <a:t> </a:t>
            </a:r>
            <a:r>
              <a:rPr lang="tr-TR" dirty="0" err="1"/>
              <a:t>Minister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Minister</a:t>
            </a:r>
            <a:r>
              <a:rPr lang="tr-TR" dirty="0"/>
              <a:t> and EU </a:t>
            </a:r>
            <a:r>
              <a:rPr lang="tr-TR" dirty="0" err="1"/>
              <a:t>counterparts</a:t>
            </a:r>
            <a:r>
              <a:rPr lang="tr-TR" dirty="0"/>
              <a:t> </a:t>
            </a:r>
            <a:r>
              <a:rPr lang="tr-TR" dirty="0" err="1"/>
              <a:t>resumed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talks</a:t>
            </a:r>
            <a:r>
              <a:rPr lang="tr-TR" dirty="0"/>
              <a:t> in </a:t>
            </a:r>
            <a:r>
              <a:rPr lang="tr-TR" dirty="0" err="1"/>
              <a:t>June</a:t>
            </a:r>
            <a:r>
              <a:rPr lang="tr-TR" dirty="0"/>
              <a:t> 2021.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109098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3A6F736-4336-E344-A5D3-2C59AF82D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THAILAND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D322421-A578-1443-B1D3-1181A2F47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Since 2014,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has </a:t>
            </a:r>
            <a:r>
              <a:rPr lang="tr-TR" dirty="0" err="1"/>
              <a:t>suppressed</a:t>
            </a:r>
            <a:r>
              <a:rPr lang="tr-TR" dirty="0"/>
              <a:t> </a:t>
            </a:r>
            <a:r>
              <a:rPr lang="tr-TR" dirty="0" err="1"/>
              <a:t>opposition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imposing</a:t>
            </a:r>
            <a:r>
              <a:rPr lang="tr-TR" dirty="0"/>
              <a:t> </a:t>
            </a:r>
            <a:r>
              <a:rPr lang="tr-TR" dirty="0" err="1"/>
              <a:t>martial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, and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abuses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reported</a:t>
            </a:r>
            <a:r>
              <a:rPr lang="tr-TR" dirty="0"/>
              <a:t>. </a:t>
            </a:r>
            <a:r>
              <a:rPr lang="tr-TR" dirty="0" err="1"/>
              <a:t>King</a:t>
            </a:r>
            <a:r>
              <a:rPr lang="tr-TR" dirty="0"/>
              <a:t> </a:t>
            </a:r>
            <a:r>
              <a:rPr lang="tr-TR" dirty="0" err="1"/>
              <a:t>Maha</a:t>
            </a:r>
            <a:r>
              <a:rPr lang="tr-TR" dirty="0"/>
              <a:t> </a:t>
            </a:r>
            <a:r>
              <a:rPr lang="tr-TR" dirty="0" err="1"/>
              <a:t>Vajiralongkorn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crowned</a:t>
            </a:r>
            <a:r>
              <a:rPr lang="tr-TR" dirty="0"/>
              <a:t> in May 2019. The </a:t>
            </a:r>
            <a:r>
              <a:rPr lang="tr-TR" dirty="0" err="1"/>
              <a:t>pro-military</a:t>
            </a:r>
            <a:r>
              <a:rPr lang="tr-TR" dirty="0"/>
              <a:t> </a:t>
            </a:r>
            <a:r>
              <a:rPr lang="tr-TR" dirty="0" err="1"/>
              <a:t>party</a:t>
            </a:r>
            <a:r>
              <a:rPr lang="tr-TR" dirty="0"/>
              <a:t> </a:t>
            </a:r>
            <a:r>
              <a:rPr lang="tr-TR" dirty="0" err="1"/>
              <a:t>won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general </a:t>
            </a:r>
            <a:r>
              <a:rPr lang="tr-TR" dirty="0" err="1"/>
              <a:t>election</a:t>
            </a:r>
            <a:r>
              <a:rPr lang="tr-TR" dirty="0"/>
              <a:t> in </a:t>
            </a:r>
            <a:r>
              <a:rPr lang="tr-TR" dirty="0" err="1"/>
              <a:t>March</a:t>
            </a:r>
            <a:r>
              <a:rPr lang="tr-TR" dirty="0"/>
              <a:t> 2019, </a:t>
            </a:r>
            <a:r>
              <a:rPr lang="tr-TR" dirty="0" err="1"/>
              <a:t>amid</a:t>
            </a:r>
            <a:r>
              <a:rPr lang="tr-TR" dirty="0"/>
              <a:t> </a:t>
            </a:r>
            <a:r>
              <a:rPr lang="tr-TR" dirty="0" err="1"/>
              <a:t>claims</a:t>
            </a:r>
            <a:r>
              <a:rPr lang="tr-TR" dirty="0"/>
              <a:t> of </a:t>
            </a:r>
            <a:r>
              <a:rPr lang="tr-TR" dirty="0" err="1"/>
              <a:t>manipulation</a:t>
            </a:r>
            <a:r>
              <a:rPr lang="tr-TR" dirty="0"/>
              <a:t>. </a:t>
            </a:r>
            <a:r>
              <a:rPr lang="tr-TR" dirty="0" err="1"/>
              <a:t>Prayuth</a:t>
            </a:r>
            <a:r>
              <a:rPr lang="tr-TR" dirty="0"/>
              <a:t> </a:t>
            </a:r>
            <a:r>
              <a:rPr lang="tr-TR" dirty="0" err="1"/>
              <a:t>Chan-ocha</a:t>
            </a:r>
            <a:r>
              <a:rPr lang="tr-TR" dirty="0"/>
              <a:t>, </a:t>
            </a:r>
            <a:r>
              <a:rPr lang="tr-TR" dirty="0" err="1"/>
              <a:t>already</a:t>
            </a:r>
            <a:r>
              <a:rPr lang="tr-TR" dirty="0"/>
              <a:t> prime </a:t>
            </a:r>
            <a:r>
              <a:rPr lang="tr-TR" dirty="0" err="1"/>
              <a:t>minister</a:t>
            </a:r>
            <a:r>
              <a:rPr lang="tr-TR" dirty="0"/>
              <a:t> (PM) </a:t>
            </a:r>
            <a:r>
              <a:rPr lang="tr-TR" dirty="0" err="1"/>
              <a:t>from</a:t>
            </a:r>
            <a:r>
              <a:rPr lang="tr-TR" dirty="0"/>
              <a:t> 2014 </a:t>
            </a:r>
            <a:r>
              <a:rPr lang="tr-TR" dirty="0" err="1"/>
              <a:t>to</a:t>
            </a:r>
            <a:r>
              <a:rPr lang="tr-TR" dirty="0"/>
              <a:t> 2019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National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Peace</a:t>
            </a:r>
            <a:r>
              <a:rPr lang="tr-TR" dirty="0"/>
              <a:t> and </a:t>
            </a:r>
            <a:r>
              <a:rPr lang="tr-TR" dirty="0" err="1"/>
              <a:t>Order</a:t>
            </a:r>
            <a:r>
              <a:rPr lang="tr-TR" dirty="0"/>
              <a:t> (NCPO),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appointed</a:t>
            </a:r>
            <a:r>
              <a:rPr lang="tr-TR" dirty="0"/>
              <a:t> PM in </a:t>
            </a:r>
            <a:r>
              <a:rPr lang="tr-TR" dirty="0" err="1"/>
              <a:t>June</a:t>
            </a:r>
            <a:r>
              <a:rPr lang="tr-TR" dirty="0"/>
              <a:t> 2019. </a:t>
            </a:r>
            <a:r>
              <a:rPr lang="tr-TR" b="1" dirty="0" err="1"/>
              <a:t>Although</a:t>
            </a:r>
            <a:r>
              <a:rPr lang="tr-TR" b="1" dirty="0"/>
              <a:t> </a:t>
            </a:r>
            <a:r>
              <a:rPr lang="tr-TR" b="1" dirty="0" err="1"/>
              <a:t>rule</a:t>
            </a:r>
            <a:r>
              <a:rPr lang="tr-TR" b="1" dirty="0"/>
              <a:t> </a:t>
            </a:r>
            <a:r>
              <a:rPr lang="tr-TR" b="1" dirty="0" err="1"/>
              <a:t>by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junta</a:t>
            </a:r>
            <a:r>
              <a:rPr lang="tr-TR" b="1" dirty="0"/>
              <a:t> </a:t>
            </a:r>
            <a:r>
              <a:rPr lang="tr-TR" b="1" dirty="0" err="1"/>
              <a:t>officially</a:t>
            </a:r>
            <a:r>
              <a:rPr lang="tr-TR" b="1" dirty="0"/>
              <a:t> </a:t>
            </a:r>
            <a:r>
              <a:rPr lang="tr-TR" b="1" dirty="0" err="1"/>
              <a:t>ended</a:t>
            </a:r>
            <a:r>
              <a:rPr lang="tr-TR" b="1" dirty="0"/>
              <a:t> in </a:t>
            </a:r>
            <a:r>
              <a:rPr lang="tr-TR" b="1" dirty="0" err="1"/>
              <a:t>July</a:t>
            </a:r>
            <a:r>
              <a:rPr lang="tr-TR" b="1" dirty="0"/>
              <a:t> 2019,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military</a:t>
            </a:r>
            <a:r>
              <a:rPr lang="tr-TR" b="1" dirty="0"/>
              <a:t> </a:t>
            </a:r>
            <a:r>
              <a:rPr lang="tr-TR" b="1" dirty="0" err="1"/>
              <a:t>still</a:t>
            </a:r>
            <a:r>
              <a:rPr lang="tr-TR" b="1" dirty="0"/>
              <a:t> has </a:t>
            </a:r>
            <a:r>
              <a:rPr lang="tr-TR" b="1" dirty="0" err="1"/>
              <a:t>influence</a:t>
            </a:r>
            <a:r>
              <a:rPr lang="tr-TR" b="1" dirty="0"/>
              <a:t> </a:t>
            </a:r>
            <a:r>
              <a:rPr lang="tr-TR" b="1" dirty="0" err="1"/>
              <a:t>over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government</a:t>
            </a:r>
            <a:r>
              <a:rPr lang="tr-T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49939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D98C857-A206-114A-ABE0-33E09BCAD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thaıland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7DB47F-F137-0C49-AEDC-F617DA221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Thai </a:t>
            </a:r>
            <a:r>
              <a:rPr lang="tr-TR" dirty="0" err="1"/>
              <a:t>protests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included</a:t>
            </a:r>
            <a:r>
              <a:rPr lang="tr-TR" dirty="0"/>
              <a:t> </a:t>
            </a:r>
            <a:r>
              <a:rPr lang="tr-TR" dirty="0" err="1"/>
              <a:t>demands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reform of </a:t>
            </a:r>
            <a:r>
              <a:rPr lang="tr-TR" dirty="0" err="1"/>
              <a:t>the</a:t>
            </a:r>
            <a:r>
              <a:rPr lang="tr-TR" dirty="0"/>
              <a:t> Thai </a:t>
            </a:r>
            <a:r>
              <a:rPr lang="tr-TR" dirty="0" err="1"/>
              <a:t>monarchy</a:t>
            </a:r>
            <a:r>
              <a:rPr lang="tr-TR" dirty="0"/>
              <a:t>. In </a:t>
            </a:r>
            <a:r>
              <a:rPr lang="tr-TR" dirty="0" err="1"/>
              <a:t>February</a:t>
            </a:r>
            <a:r>
              <a:rPr lang="tr-TR" dirty="0"/>
              <a:t> 2020,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wave</a:t>
            </a:r>
            <a:r>
              <a:rPr lang="tr-TR" dirty="0"/>
              <a:t> of </a:t>
            </a:r>
            <a:r>
              <a:rPr lang="tr-TR" dirty="0" err="1"/>
              <a:t>protests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triggered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Constitutional</a:t>
            </a:r>
            <a:r>
              <a:rPr lang="tr-TR" dirty="0"/>
              <a:t> </a:t>
            </a:r>
            <a:r>
              <a:rPr lang="tr-TR" dirty="0" err="1"/>
              <a:t>Court’s</a:t>
            </a:r>
            <a:r>
              <a:rPr lang="tr-TR" dirty="0"/>
              <a:t> </a:t>
            </a:r>
            <a:r>
              <a:rPr lang="tr-TR" dirty="0" err="1"/>
              <a:t>decision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disband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Future</a:t>
            </a:r>
            <a:r>
              <a:rPr lang="tr-TR" dirty="0"/>
              <a:t> </a:t>
            </a:r>
            <a:r>
              <a:rPr lang="tr-TR" dirty="0" err="1"/>
              <a:t>Forward</a:t>
            </a:r>
            <a:r>
              <a:rPr lang="tr-TR" dirty="0"/>
              <a:t> </a:t>
            </a:r>
            <a:r>
              <a:rPr lang="tr-TR" dirty="0" err="1"/>
              <a:t>Party</a:t>
            </a:r>
            <a:r>
              <a:rPr lang="tr-TR" dirty="0"/>
              <a:t>, an </a:t>
            </a:r>
            <a:r>
              <a:rPr lang="tr-TR" dirty="0" err="1"/>
              <a:t>opposition</a:t>
            </a:r>
            <a:r>
              <a:rPr lang="tr-TR" dirty="0"/>
              <a:t> </a:t>
            </a:r>
            <a:r>
              <a:rPr lang="tr-TR" dirty="0" err="1"/>
              <a:t>party</a:t>
            </a:r>
            <a:r>
              <a:rPr lang="tr-TR" dirty="0"/>
              <a:t> popular </a:t>
            </a:r>
            <a:r>
              <a:rPr lang="tr-TR" dirty="0" err="1"/>
              <a:t>among</a:t>
            </a:r>
            <a:r>
              <a:rPr lang="tr-TR" dirty="0"/>
              <a:t> </a:t>
            </a:r>
            <a:r>
              <a:rPr lang="tr-TR" dirty="0" err="1"/>
              <a:t>young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third-largest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dirty="0" err="1"/>
              <a:t>seats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House of </a:t>
            </a:r>
            <a:r>
              <a:rPr lang="tr-TR" dirty="0" err="1"/>
              <a:t>Representatives</a:t>
            </a:r>
            <a:r>
              <a:rPr lang="tr-TR" dirty="0"/>
              <a:t>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elections</a:t>
            </a:r>
            <a:r>
              <a:rPr lang="tr-TR" dirty="0"/>
              <a:t> in </a:t>
            </a:r>
            <a:r>
              <a:rPr lang="tr-TR" dirty="0" err="1"/>
              <a:t>March</a:t>
            </a:r>
            <a:r>
              <a:rPr lang="tr-TR" dirty="0"/>
              <a:t> 2019. </a:t>
            </a:r>
          </a:p>
          <a:p>
            <a:r>
              <a:rPr lang="tr-TR" dirty="0"/>
              <a:t>The Thai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declared</a:t>
            </a:r>
            <a:r>
              <a:rPr lang="tr-TR" dirty="0"/>
              <a:t> a </a:t>
            </a:r>
            <a:r>
              <a:rPr lang="tr-TR" dirty="0" err="1"/>
              <a:t>state</a:t>
            </a:r>
            <a:r>
              <a:rPr lang="tr-TR" dirty="0"/>
              <a:t> of </a:t>
            </a:r>
            <a:r>
              <a:rPr lang="tr-TR" dirty="0" err="1"/>
              <a:t>emergency</a:t>
            </a:r>
            <a:r>
              <a:rPr lang="tr-TR" dirty="0"/>
              <a:t> in </a:t>
            </a:r>
            <a:r>
              <a:rPr lang="tr-TR" dirty="0" err="1"/>
              <a:t>October</a:t>
            </a:r>
            <a:r>
              <a:rPr lang="tr-TR" dirty="0"/>
              <a:t> 2020, </a:t>
            </a:r>
            <a:r>
              <a:rPr lang="tr-TR" dirty="0" err="1"/>
              <a:t>reserving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right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impose</a:t>
            </a:r>
            <a:r>
              <a:rPr lang="tr-TR" dirty="0"/>
              <a:t> a </a:t>
            </a:r>
            <a:r>
              <a:rPr lang="tr-TR" dirty="0" err="1"/>
              <a:t>curfew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martial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. In </a:t>
            </a:r>
            <a:r>
              <a:rPr lang="tr-TR" dirty="0" err="1"/>
              <a:t>September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Thai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extended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 of </a:t>
            </a:r>
            <a:r>
              <a:rPr lang="tr-TR" dirty="0" err="1"/>
              <a:t>emergency</a:t>
            </a:r>
            <a:r>
              <a:rPr lang="tr-TR" dirty="0"/>
              <a:t>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fourteenth</a:t>
            </a:r>
            <a:r>
              <a:rPr lang="tr-TR" dirty="0"/>
              <a:t> </a:t>
            </a:r>
            <a:r>
              <a:rPr lang="tr-TR" dirty="0" err="1"/>
              <a:t>consecutive</a:t>
            </a:r>
            <a:r>
              <a:rPr lang="tr-TR" dirty="0"/>
              <a:t> time, </a:t>
            </a:r>
            <a:r>
              <a:rPr lang="tr-TR" dirty="0" err="1"/>
              <a:t>until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of November 2021. </a:t>
            </a:r>
          </a:p>
          <a:p>
            <a:r>
              <a:rPr lang="tr-TR" dirty="0" err="1"/>
              <a:t>Despite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of COVID-19 </a:t>
            </a:r>
            <a:r>
              <a:rPr lang="tr-TR" dirty="0" err="1"/>
              <a:t>infections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Thai PM </a:t>
            </a:r>
            <a:r>
              <a:rPr lang="tr-TR" dirty="0" err="1"/>
              <a:t>announced</a:t>
            </a:r>
            <a:r>
              <a:rPr lang="tr-TR" dirty="0"/>
              <a:t> </a:t>
            </a:r>
            <a:r>
              <a:rPr lang="tr-TR" dirty="0" err="1"/>
              <a:t>plans</a:t>
            </a:r>
            <a:r>
              <a:rPr lang="tr-TR" dirty="0"/>
              <a:t> on 11 </a:t>
            </a:r>
            <a:r>
              <a:rPr lang="tr-TR" dirty="0" err="1"/>
              <a:t>October</a:t>
            </a:r>
            <a:r>
              <a:rPr lang="tr-TR" dirty="0"/>
              <a:t> 2021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reopen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in November 2021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vaccinated</a:t>
            </a:r>
            <a:r>
              <a:rPr lang="tr-TR" dirty="0"/>
              <a:t> </a:t>
            </a:r>
            <a:r>
              <a:rPr lang="tr-TR" dirty="0" err="1"/>
              <a:t>visitors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specific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. </a:t>
            </a:r>
            <a:r>
              <a:rPr lang="tr-TR" dirty="0" err="1"/>
              <a:t>Although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extension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 of </a:t>
            </a:r>
            <a:r>
              <a:rPr lang="tr-TR" dirty="0" err="1"/>
              <a:t>emergency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rising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of </a:t>
            </a:r>
            <a:r>
              <a:rPr lang="tr-TR" i="1" dirty="0" err="1"/>
              <a:t>lèse-majesté</a:t>
            </a:r>
            <a:r>
              <a:rPr lang="tr-TR" i="1" dirty="0"/>
              <a:t> </a:t>
            </a:r>
            <a:r>
              <a:rPr lang="tr-TR" dirty="0" err="1"/>
              <a:t>prosecutions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protesters</a:t>
            </a:r>
            <a:r>
              <a:rPr lang="tr-TR" dirty="0"/>
              <a:t> has </a:t>
            </a:r>
            <a:r>
              <a:rPr lang="tr-TR" dirty="0" err="1"/>
              <a:t>slowed</a:t>
            </a:r>
            <a:r>
              <a:rPr lang="tr-TR" dirty="0"/>
              <a:t> </a:t>
            </a:r>
            <a:r>
              <a:rPr lang="tr-TR" dirty="0" err="1"/>
              <a:t>down</a:t>
            </a:r>
            <a:r>
              <a:rPr lang="tr-TR" dirty="0"/>
              <a:t> </a:t>
            </a:r>
            <a:r>
              <a:rPr lang="tr-TR" dirty="0" err="1"/>
              <a:t>protests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student-led</a:t>
            </a:r>
            <a:r>
              <a:rPr lang="tr-TR" dirty="0"/>
              <a:t> </a:t>
            </a:r>
            <a:r>
              <a:rPr lang="tr-TR" dirty="0" err="1"/>
              <a:t>movement</a:t>
            </a:r>
            <a:r>
              <a:rPr lang="tr-TR" dirty="0"/>
              <a:t> </a:t>
            </a:r>
            <a:r>
              <a:rPr lang="tr-TR" dirty="0" err="1"/>
              <a:t>continues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mobilise</a:t>
            </a:r>
            <a:r>
              <a:rPr lang="tr-TR" dirty="0"/>
              <a:t> </a:t>
            </a:r>
            <a:r>
              <a:rPr lang="tr-TR" dirty="0" err="1"/>
              <a:t>periodically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6393561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D0B3083-6399-9847-9BBB-2A8EB6794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thaıland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6F9B99-A310-D348-8F5B-4DB2F5759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 </a:t>
            </a:r>
            <a:r>
              <a:rPr lang="tr-TR" dirty="0" err="1"/>
              <a:t>January</a:t>
            </a:r>
            <a:r>
              <a:rPr lang="tr-TR" dirty="0"/>
              <a:t> 2020 in Kuala Lumpur, </a:t>
            </a:r>
            <a:r>
              <a:rPr lang="tr-TR" dirty="0" err="1"/>
              <a:t>Thailand</a:t>
            </a:r>
            <a:r>
              <a:rPr lang="tr-TR" dirty="0"/>
              <a:t> </a:t>
            </a:r>
            <a:r>
              <a:rPr lang="tr-TR" dirty="0" err="1"/>
              <a:t>officially</a:t>
            </a:r>
            <a:r>
              <a:rPr lang="tr-TR" dirty="0"/>
              <a:t> </a:t>
            </a:r>
            <a:r>
              <a:rPr lang="tr-TR" dirty="0" err="1"/>
              <a:t>launched</a:t>
            </a:r>
            <a:r>
              <a:rPr lang="tr-TR" dirty="0"/>
              <a:t> a </a:t>
            </a:r>
            <a:r>
              <a:rPr lang="tr-TR" dirty="0" err="1"/>
              <a:t>peace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insurgent</a:t>
            </a:r>
            <a:r>
              <a:rPr lang="tr-TR" dirty="0"/>
              <a:t> </a:t>
            </a:r>
            <a:r>
              <a:rPr lang="tr-TR" dirty="0" err="1"/>
              <a:t>groups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southern</a:t>
            </a:r>
            <a:r>
              <a:rPr lang="tr-TR" dirty="0"/>
              <a:t> </a:t>
            </a:r>
            <a:r>
              <a:rPr lang="tr-TR" dirty="0" err="1"/>
              <a:t>Muslim-majority</a:t>
            </a:r>
            <a:r>
              <a:rPr lang="tr-TR" dirty="0"/>
              <a:t> </a:t>
            </a:r>
            <a:r>
              <a:rPr lang="tr-TR" dirty="0" err="1"/>
              <a:t>provinces</a:t>
            </a:r>
            <a:r>
              <a:rPr lang="tr-TR" dirty="0"/>
              <a:t>. The </a:t>
            </a:r>
            <a:r>
              <a:rPr lang="tr-TR" dirty="0" err="1"/>
              <a:t>negotiations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mediated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Malaysia</a:t>
            </a:r>
            <a:r>
              <a:rPr lang="tr-TR" dirty="0"/>
              <a:t>. </a:t>
            </a:r>
            <a:r>
              <a:rPr lang="tr-TR" dirty="0" err="1"/>
              <a:t>Despite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declaration</a:t>
            </a:r>
            <a:r>
              <a:rPr lang="tr-TR" dirty="0"/>
              <a:t> of a </a:t>
            </a:r>
            <a:r>
              <a:rPr lang="tr-TR" dirty="0" err="1"/>
              <a:t>ceasefire</a:t>
            </a:r>
            <a:r>
              <a:rPr lang="tr-TR" dirty="0"/>
              <a:t> in April 2020,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bombings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occurred</a:t>
            </a:r>
            <a:r>
              <a:rPr lang="tr-TR" dirty="0"/>
              <a:t> in 2021 </a:t>
            </a:r>
            <a:r>
              <a:rPr lang="tr-TR" dirty="0" err="1"/>
              <a:t>and</a:t>
            </a:r>
            <a:r>
              <a:rPr lang="tr-TR" dirty="0"/>
              <a:t> 2022.</a:t>
            </a:r>
          </a:p>
          <a:p>
            <a:r>
              <a:rPr lang="tr-TR" dirty="0"/>
              <a:t>In </a:t>
            </a:r>
            <a:r>
              <a:rPr lang="tr-TR" dirty="0" err="1"/>
              <a:t>September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Thai </a:t>
            </a:r>
            <a:r>
              <a:rPr lang="tr-TR" dirty="0" err="1"/>
              <a:t>Parliament</a:t>
            </a:r>
            <a:r>
              <a:rPr lang="tr-TR" dirty="0"/>
              <a:t> </a:t>
            </a:r>
            <a:r>
              <a:rPr lang="tr-TR" dirty="0" err="1"/>
              <a:t>gave</a:t>
            </a:r>
            <a:r>
              <a:rPr lang="tr-TR" dirty="0"/>
              <a:t> </a:t>
            </a:r>
            <a:r>
              <a:rPr lang="tr-TR" dirty="0" err="1"/>
              <a:t>initial</a:t>
            </a:r>
            <a:r>
              <a:rPr lang="tr-TR" dirty="0"/>
              <a:t> </a:t>
            </a:r>
            <a:r>
              <a:rPr lang="tr-TR" dirty="0" err="1"/>
              <a:t>approval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bill</a:t>
            </a:r>
            <a:r>
              <a:rPr lang="tr-TR" dirty="0"/>
              <a:t> on </a:t>
            </a:r>
            <a:r>
              <a:rPr lang="tr-TR" dirty="0" err="1"/>
              <a:t>protection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suppression</a:t>
            </a:r>
            <a:r>
              <a:rPr lang="tr-TR" dirty="0"/>
              <a:t> of </a:t>
            </a:r>
            <a:r>
              <a:rPr lang="tr-TR" dirty="0" err="1"/>
              <a:t>torture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enforced</a:t>
            </a:r>
            <a:r>
              <a:rPr lang="tr-TR" dirty="0"/>
              <a:t> </a:t>
            </a:r>
            <a:r>
              <a:rPr lang="tr-TR" dirty="0" err="1"/>
              <a:t>disappearance,having</a:t>
            </a:r>
            <a:r>
              <a:rPr lang="tr-TR" dirty="0"/>
              <a:t> </a:t>
            </a:r>
            <a:r>
              <a:rPr lang="tr-TR" dirty="0" err="1"/>
              <a:t>delayed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introduction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 14 </a:t>
            </a:r>
            <a:r>
              <a:rPr lang="tr-TR" dirty="0" err="1"/>
              <a:t>years</a:t>
            </a:r>
            <a:r>
              <a:rPr lang="tr-TR" dirty="0"/>
              <a:t>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Thailand’s</a:t>
            </a:r>
            <a:r>
              <a:rPr lang="tr-TR" dirty="0"/>
              <a:t> </a:t>
            </a:r>
            <a:r>
              <a:rPr lang="tr-TR" dirty="0" err="1"/>
              <a:t>signature</a:t>
            </a:r>
            <a:r>
              <a:rPr lang="tr-TR" dirty="0"/>
              <a:t>, in 2007,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Convention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Torture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Cruel</a:t>
            </a:r>
            <a:r>
              <a:rPr lang="tr-TR" dirty="0"/>
              <a:t>, </a:t>
            </a:r>
            <a:r>
              <a:rPr lang="tr-TR" dirty="0" err="1"/>
              <a:t>Inhuman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Degrading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Punishment</a:t>
            </a:r>
            <a:r>
              <a:rPr lang="tr-TR" dirty="0"/>
              <a:t>. </a:t>
            </a:r>
            <a:r>
              <a:rPr lang="tr-TR" dirty="0" err="1"/>
              <a:t>Parliament</a:t>
            </a:r>
            <a:r>
              <a:rPr lang="tr-TR" dirty="0"/>
              <a:t> has </a:t>
            </a:r>
            <a:r>
              <a:rPr lang="tr-TR" dirty="0" err="1"/>
              <a:t>adopted</a:t>
            </a:r>
            <a:r>
              <a:rPr lang="tr-TR" dirty="0"/>
              <a:t> </a:t>
            </a:r>
            <a:r>
              <a:rPr lang="tr-TR" dirty="0" err="1"/>
              <a:t>several</a:t>
            </a:r>
            <a:r>
              <a:rPr lang="tr-TR" dirty="0"/>
              <a:t> </a:t>
            </a:r>
            <a:r>
              <a:rPr lang="tr-TR" dirty="0" err="1"/>
              <a:t>resolutions</a:t>
            </a:r>
            <a:r>
              <a:rPr lang="tr-TR" dirty="0"/>
              <a:t> on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, </a:t>
            </a:r>
            <a:r>
              <a:rPr lang="tr-TR" dirty="0" err="1"/>
              <a:t>migrant</a:t>
            </a:r>
            <a:r>
              <a:rPr lang="tr-TR" dirty="0"/>
              <a:t> </a:t>
            </a:r>
            <a:r>
              <a:rPr lang="tr-TR" dirty="0" err="1"/>
              <a:t>workers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labour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in </a:t>
            </a:r>
            <a:r>
              <a:rPr lang="tr-TR" dirty="0" err="1"/>
              <a:t>Thailand</a:t>
            </a:r>
            <a:r>
              <a:rPr lang="tr-TR" dirty="0"/>
              <a:t>.</a:t>
            </a:r>
            <a:br>
              <a:rPr lang="tr-TR" dirty="0"/>
            </a:b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932481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52C00C2-ACFD-4846-90FF-452F3909A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CAMBODIA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2CB423-45F4-EE4E-92B9-A5927BE9C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The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Cambodia</a:t>
            </a:r>
            <a:r>
              <a:rPr lang="tr-TR" dirty="0"/>
              <a:t> </a:t>
            </a:r>
            <a:r>
              <a:rPr lang="tr-TR" dirty="0" err="1"/>
              <a:t>date</a:t>
            </a:r>
            <a:r>
              <a:rPr lang="tr-TR" dirty="0"/>
              <a:t> </a:t>
            </a:r>
            <a:r>
              <a:rPr lang="tr-TR" dirty="0" err="1"/>
              <a:t>back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1977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. The EU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country’s</a:t>
            </a:r>
            <a:r>
              <a:rPr lang="tr-TR" dirty="0"/>
              <a:t> </a:t>
            </a:r>
            <a:r>
              <a:rPr lang="tr-TR" dirty="0" err="1"/>
              <a:t>biggest</a:t>
            </a:r>
            <a:r>
              <a:rPr lang="tr-TR" dirty="0"/>
              <a:t> </a:t>
            </a:r>
            <a:r>
              <a:rPr lang="tr-TR" dirty="0" err="1"/>
              <a:t>donor</a:t>
            </a:r>
            <a:r>
              <a:rPr lang="tr-TR" dirty="0"/>
              <a:t>, </a:t>
            </a:r>
            <a:r>
              <a:rPr lang="tr-TR" dirty="0" err="1"/>
              <a:t>having</a:t>
            </a:r>
            <a:r>
              <a:rPr lang="tr-TR" dirty="0"/>
              <a:t> </a:t>
            </a:r>
            <a:r>
              <a:rPr lang="tr-TR" dirty="0" err="1"/>
              <a:t>allocated</a:t>
            </a:r>
            <a:r>
              <a:rPr lang="tr-TR" dirty="0"/>
              <a:t> EUR 410 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2014-2020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improving</a:t>
            </a:r>
            <a:r>
              <a:rPr lang="tr-TR" dirty="0"/>
              <a:t> </a:t>
            </a:r>
            <a:r>
              <a:rPr lang="tr-TR" dirty="0" err="1"/>
              <a:t>governance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rule</a:t>
            </a:r>
            <a:r>
              <a:rPr lang="tr-TR" dirty="0"/>
              <a:t> of </a:t>
            </a:r>
            <a:r>
              <a:rPr lang="tr-TR" dirty="0" err="1"/>
              <a:t>law</a:t>
            </a:r>
            <a:r>
              <a:rPr lang="tr-TR" dirty="0"/>
              <a:t>, as </a:t>
            </a:r>
            <a:r>
              <a:rPr lang="tr-TR" dirty="0" err="1"/>
              <a:t>well</a:t>
            </a:r>
            <a:r>
              <a:rPr lang="tr-TR" dirty="0"/>
              <a:t> as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Khmer</a:t>
            </a:r>
            <a:r>
              <a:rPr lang="tr-TR" dirty="0"/>
              <a:t> </a:t>
            </a:r>
            <a:r>
              <a:rPr lang="tr-TR" dirty="0" err="1"/>
              <a:t>Rouge</a:t>
            </a:r>
            <a:r>
              <a:rPr lang="tr-TR" dirty="0"/>
              <a:t> </a:t>
            </a:r>
            <a:r>
              <a:rPr lang="tr-TR" dirty="0" err="1"/>
              <a:t>Tribunal</a:t>
            </a:r>
            <a:r>
              <a:rPr lang="tr-TR" dirty="0"/>
              <a:t>. </a:t>
            </a:r>
            <a:r>
              <a:rPr lang="tr-TR" u="sng" dirty="0">
                <a:hlinkClick r:id="rId2"/>
              </a:rPr>
              <a:t>The EU’s 2021-2027 Multi-Annual Indicative Programme for </a:t>
            </a:r>
            <a:r>
              <a:rPr lang="tr-TR" u="sng" dirty="0" err="1">
                <a:hlinkClick r:id="rId2"/>
              </a:rPr>
              <a:t>Cambodia</a:t>
            </a:r>
            <a:r>
              <a:rPr lang="tr-TR" dirty="0" err="1"/>
              <a:t>provides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USD 510 </a:t>
            </a:r>
            <a:r>
              <a:rPr lang="tr-TR" dirty="0" err="1"/>
              <a:t>million</a:t>
            </a:r>
            <a:r>
              <a:rPr lang="tr-TR" dirty="0"/>
              <a:t> in </a:t>
            </a:r>
            <a:r>
              <a:rPr lang="tr-TR" dirty="0" err="1"/>
              <a:t>aid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Cambodia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</a:t>
            </a:r>
            <a:r>
              <a:rPr lang="tr-TR" dirty="0" err="1"/>
              <a:t>boost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. In 2020, total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partners</a:t>
            </a:r>
            <a:r>
              <a:rPr lang="tr-TR" dirty="0"/>
              <a:t> </a:t>
            </a:r>
            <a:r>
              <a:rPr lang="tr-TR" dirty="0" err="1"/>
              <a:t>amounted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EUR 4.3 </a:t>
            </a:r>
            <a:r>
              <a:rPr lang="tr-TR" dirty="0" err="1"/>
              <a:t>billion</a:t>
            </a:r>
            <a:r>
              <a:rPr lang="tr-TR" dirty="0"/>
              <a:t>. The EU is </a:t>
            </a:r>
            <a:r>
              <a:rPr lang="tr-TR" dirty="0" err="1"/>
              <a:t>Cambodia’s</a:t>
            </a:r>
            <a:r>
              <a:rPr lang="tr-TR" dirty="0"/>
              <a:t> </a:t>
            </a:r>
            <a:r>
              <a:rPr lang="tr-TR" dirty="0" err="1"/>
              <a:t>third-largest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partner,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US, </a:t>
            </a:r>
            <a:r>
              <a:rPr lang="tr-TR" dirty="0" err="1"/>
              <a:t>accounting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 10.6%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country’s</a:t>
            </a:r>
            <a:r>
              <a:rPr lang="tr-TR" dirty="0"/>
              <a:t> total </a:t>
            </a:r>
            <a:r>
              <a:rPr lang="tr-TR" dirty="0" err="1"/>
              <a:t>trade</a:t>
            </a:r>
            <a:r>
              <a:rPr lang="tr-TR" dirty="0"/>
              <a:t>.</a:t>
            </a:r>
          </a:p>
          <a:p>
            <a:r>
              <a:rPr lang="tr-TR" dirty="0" err="1"/>
              <a:t>Years</a:t>
            </a:r>
            <a:r>
              <a:rPr lang="tr-TR" dirty="0"/>
              <a:t> of </a:t>
            </a:r>
            <a:r>
              <a:rPr lang="tr-TR" dirty="0" err="1"/>
              <a:t>civil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</a:t>
            </a:r>
            <a:r>
              <a:rPr lang="tr-TR" dirty="0" err="1"/>
              <a:t>left</a:t>
            </a:r>
            <a:r>
              <a:rPr lang="tr-TR" dirty="0"/>
              <a:t> </a:t>
            </a:r>
            <a:r>
              <a:rPr lang="tr-TR" dirty="0" err="1"/>
              <a:t>Cambodia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poorest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 in </a:t>
            </a:r>
            <a:r>
              <a:rPr lang="tr-TR" dirty="0" err="1"/>
              <a:t>Southeast</a:t>
            </a:r>
            <a:r>
              <a:rPr lang="tr-TR" dirty="0"/>
              <a:t> </a:t>
            </a:r>
            <a:r>
              <a:rPr lang="tr-TR" dirty="0" err="1"/>
              <a:t>Asia</a:t>
            </a:r>
            <a:r>
              <a:rPr lang="tr-TR" dirty="0"/>
              <a:t>.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1991 Paris </a:t>
            </a:r>
            <a:r>
              <a:rPr lang="tr-TR" dirty="0" err="1"/>
              <a:t>Peace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, </a:t>
            </a:r>
            <a:r>
              <a:rPr lang="tr-TR" dirty="0" err="1"/>
              <a:t>Cambodia</a:t>
            </a:r>
            <a:r>
              <a:rPr lang="tr-TR" dirty="0"/>
              <a:t> </a:t>
            </a:r>
            <a:r>
              <a:rPr lang="tr-TR" dirty="0" err="1"/>
              <a:t>adopted</a:t>
            </a:r>
            <a:r>
              <a:rPr lang="tr-TR" dirty="0"/>
              <a:t> a </a:t>
            </a:r>
            <a:r>
              <a:rPr lang="tr-TR" dirty="0" err="1"/>
              <a:t>constitution</a:t>
            </a:r>
            <a:r>
              <a:rPr lang="tr-TR" dirty="0"/>
              <a:t> in 1993, </a:t>
            </a:r>
            <a:r>
              <a:rPr lang="tr-TR" dirty="0" err="1"/>
              <a:t>laying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foundations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liberal, </a:t>
            </a:r>
            <a:r>
              <a:rPr lang="tr-TR" dirty="0" err="1"/>
              <a:t>multi-party</a:t>
            </a:r>
            <a:r>
              <a:rPr lang="tr-TR" dirty="0"/>
              <a:t> </a:t>
            </a:r>
            <a:r>
              <a:rPr lang="tr-TR" dirty="0" err="1"/>
              <a:t>democratic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. In </a:t>
            </a:r>
            <a:r>
              <a:rPr lang="tr-TR" dirty="0" err="1"/>
              <a:t>February</a:t>
            </a:r>
            <a:r>
              <a:rPr lang="tr-TR" dirty="0"/>
              <a:t> 2018,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 </a:t>
            </a:r>
            <a:r>
              <a:rPr lang="tr-TR" dirty="0" err="1"/>
              <a:t>adopted</a:t>
            </a:r>
            <a:r>
              <a:rPr lang="tr-TR" dirty="0"/>
              <a:t> </a:t>
            </a:r>
            <a:r>
              <a:rPr lang="tr-TR" dirty="0" err="1"/>
              <a:t>conclusions</a:t>
            </a:r>
            <a:r>
              <a:rPr lang="tr-TR" dirty="0"/>
              <a:t> on </a:t>
            </a:r>
            <a:r>
              <a:rPr lang="tr-TR" dirty="0" err="1"/>
              <a:t>Cambodia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light</a:t>
            </a:r>
            <a:r>
              <a:rPr lang="tr-TR" dirty="0"/>
              <a:t> of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developments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continuing</a:t>
            </a:r>
            <a:r>
              <a:rPr lang="tr-TR" dirty="0"/>
              <a:t> </a:t>
            </a:r>
            <a:r>
              <a:rPr lang="tr-TR" dirty="0" err="1"/>
              <a:t>deterioration</a:t>
            </a:r>
            <a:r>
              <a:rPr lang="tr-TR" dirty="0"/>
              <a:t> of </a:t>
            </a:r>
            <a:r>
              <a:rPr lang="tr-TR" dirty="0" err="1"/>
              <a:t>democracy</a:t>
            </a:r>
            <a:r>
              <a:rPr lang="tr-TR" dirty="0"/>
              <a:t>.</a:t>
            </a:r>
          </a:p>
          <a:p>
            <a:pPr marL="0" indent="0">
              <a:buNone/>
            </a:pP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897564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89C6C14-8E62-FF4C-A0C5-650A191CC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CAMBODIA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F94ED2-B7FE-CA48-8E32-6BE83CE3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PM Hun Sen and his </a:t>
            </a:r>
            <a:r>
              <a:rPr lang="tr-TR" dirty="0" err="1"/>
              <a:t>ruling</a:t>
            </a:r>
            <a:r>
              <a:rPr lang="tr-TR" dirty="0"/>
              <a:t> </a:t>
            </a:r>
            <a:r>
              <a:rPr lang="tr-TR" dirty="0" err="1"/>
              <a:t>Cambodian</a:t>
            </a:r>
            <a:r>
              <a:rPr lang="tr-TR" dirty="0"/>
              <a:t> </a:t>
            </a:r>
            <a:r>
              <a:rPr lang="tr-TR" dirty="0" err="1"/>
              <a:t>People’s</a:t>
            </a:r>
            <a:r>
              <a:rPr lang="tr-TR" dirty="0"/>
              <a:t> </a:t>
            </a:r>
            <a:r>
              <a:rPr lang="tr-TR" dirty="0" err="1"/>
              <a:t>Party</a:t>
            </a:r>
            <a:r>
              <a:rPr lang="tr-TR" dirty="0"/>
              <a:t> (CPP) </a:t>
            </a:r>
            <a:r>
              <a:rPr lang="tr-TR" dirty="0" err="1"/>
              <a:t>won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general </a:t>
            </a:r>
            <a:r>
              <a:rPr lang="tr-TR" dirty="0" err="1"/>
              <a:t>election</a:t>
            </a:r>
            <a:r>
              <a:rPr lang="tr-TR" dirty="0"/>
              <a:t> in </a:t>
            </a:r>
            <a:r>
              <a:rPr lang="tr-TR" dirty="0" err="1"/>
              <a:t>July</a:t>
            </a:r>
            <a:r>
              <a:rPr lang="tr-TR" dirty="0"/>
              <a:t> 2018, but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opposition</a:t>
            </a:r>
            <a:r>
              <a:rPr lang="tr-TR" dirty="0"/>
              <a:t> </a:t>
            </a:r>
            <a:r>
              <a:rPr lang="tr-TR" dirty="0" err="1"/>
              <a:t>claimed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electoral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 had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neither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nor</a:t>
            </a:r>
            <a:r>
              <a:rPr lang="tr-TR" dirty="0"/>
              <a:t> </a:t>
            </a:r>
            <a:r>
              <a:rPr lang="tr-TR" dirty="0" err="1"/>
              <a:t>fair</a:t>
            </a:r>
            <a:r>
              <a:rPr lang="tr-TR" dirty="0"/>
              <a:t>. The </a:t>
            </a:r>
            <a:r>
              <a:rPr lang="tr-TR" dirty="0" err="1"/>
              <a:t>leader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opposition</a:t>
            </a:r>
            <a:r>
              <a:rPr lang="tr-TR" dirty="0"/>
              <a:t> </a:t>
            </a:r>
            <a:r>
              <a:rPr lang="tr-TR" dirty="0" err="1"/>
              <a:t>Cambodia</a:t>
            </a:r>
            <a:r>
              <a:rPr lang="tr-TR" dirty="0"/>
              <a:t> </a:t>
            </a:r>
            <a:r>
              <a:rPr lang="tr-TR" dirty="0" err="1"/>
              <a:t>National</a:t>
            </a:r>
            <a:r>
              <a:rPr lang="tr-TR" dirty="0"/>
              <a:t> </a:t>
            </a:r>
            <a:r>
              <a:rPr lang="tr-TR" dirty="0" err="1"/>
              <a:t>Rescue</a:t>
            </a:r>
            <a:r>
              <a:rPr lang="tr-TR" dirty="0"/>
              <a:t> </a:t>
            </a:r>
            <a:r>
              <a:rPr lang="tr-TR" dirty="0" err="1"/>
              <a:t>Party</a:t>
            </a:r>
            <a:r>
              <a:rPr lang="tr-TR" dirty="0"/>
              <a:t> (CNRP), Kem </a:t>
            </a:r>
            <a:r>
              <a:rPr lang="tr-TR" dirty="0" err="1"/>
              <a:t>Sokha</a:t>
            </a:r>
            <a:r>
              <a:rPr lang="tr-TR" dirty="0"/>
              <a:t>,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arrested</a:t>
            </a:r>
            <a:r>
              <a:rPr lang="tr-TR" dirty="0"/>
              <a:t> in </a:t>
            </a:r>
            <a:r>
              <a:rPr lang="tr-TR" dirty="0" err="1"/>
              <a:t>September</a:t>
            </a:r>
            <a:r>
              <a:rPr lang="tr-TR" dirty="0"/>
              <a:t> 2017 and </a:t>
            </a:r>
            <a:r>
              <a:rPr lang="tr-TR" dirty="0" err="1"/>
              <a:t>former</a:t>
            </a:r>
            <a:r>
              <a:rPr lang="tr-TR" dirty="0"/>
              <a:t> CNRP </a:t>
            </a:r>
            <a:r>
              <a:rPr lang="tr-TR" dirty="0" err="1"/>
              <a:t>leader</a:t>
            </a:r>
            <a:r>
              <a:rPr lang="tr-TR" dirty="0"/>
              <a:t> Sam </a:t>
            </a:r>
            <a:r>
              <a:rPr lang="tr-TR" dirty="0" err="1"/>
              <a:t>Rainsy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in self-</a:t>
            </a:r>
            <a:r>
              <a:rPr lang="tr-TR" dirty="0" err="1"/>
              <a:t>imposed</a:t>
            </a:r>
            <a:r>
              <a:rPr lang="tr-TR" dirty="0"/>
              <a:t> </a:t>
            </a:r>
            <a:r>
              <a:rPr lang="tr-TR" dirty="0" err="1"/>
              <a:t>exile</a:t>
            </a:r>
            <a:r>
              <a:rPr lang="tr-TR" dirty="0"/>
              <a:t> since 2015. The CNRP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dissolved</a:t>
            </a:r>
            <a:r>
              <a:rPr lang="tr-TR" dirty="0"/>
              <a:t> in November 2017. In </a:t>
            </a:r>
            <a:r>
              <a:rPr lang="tr-TR" dirty="0" err="1"/>
              <a:t>March</a:t>
            </a:r>
            <a:r>
              <a:rPr lang="tr-TR" dirty="0"/>
              <a:t> 2021, a Phnom Penh </a:t>
            </a:r>
            <a:r>
              <a:rPr lang="tr-TR" dirty="0" err="1"/>
              <a:t>Municipal</a:t>
            </a:r>
            <a:r>
              <a:rPr lang="tr-TR" dirty="0"/>
              <a:t> Court </a:t>
            </a:r>
            <a:r>
              <a:rPr lang="tr-TR" dirty="0" err="1"/>
              <a:t>sentenced</a:t>
            </a:r>
            <a:r>
              <a:rPr lang="tr-TR" dirty="0"/>
              <a:t> Sam </a:t>
            </a:r>
            <a:r>
              <a:rPr lang="tr-TR" dirty="0" err="1"/>
              <a:t>Rainsy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 25 </a:t>
            </a:r>
            <a:r>
              <a:rPr lang="tr-TR" dirty="0" err="1"/>
              <a:t>years</a:t>
            </a:r>
            <a:r>
              <a:rPr lang="tr-TR" dirty="0"/>
              <a:t> in </a:t>
            </a:r>
            <a:r>
              <a:rPr lang="tr-TR" dirty="0" err="1"/>
              <a:t>jail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an </a:t>
            </a:r>
            <a:r>
              <a:rPr lang="tr-TR" dirty="0" err="1"/>
              <a:t>alleged</a:t>
            </a:r>
            <a:r>
              <a:rPr lang="tr-TR" dirty="0"/>
              <a:t> </a:t>
            </a:r>
            <a:r>
              <a:rPr lang="tr-TR" dirty="0" err="1"/>
              <a:t>plot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overthrow</a:t>
            </a:r>
            <a:r>
              <a:rPr lang="tr-TR" dirty="0"/>
              <a:t> PM Hun </a:t>
            </a:r>
            <a:r>
              <a:rPr lang="tr-TR" dirty="0" err="1"/>
              <a:t>Sen’s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. </a:t>
            </a:r>
            <a:r>
              <a:rPr lang="tr-TR" dirty="0" err="1"/>
              <a:t>It</a:t>
            </a:r>
            <a:r>
              <a:rPr lang="tr-TR" dirty="0"/>
              <a:t> also </a:t>
            </a:r>
            <a:r>
              <a:rPr lang="tr-TR" dirty="0" err="1"/>
              <a:t>disallowed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voting</a:t>
            </a:r>
            <a:r>
              <a:rPr lang="tr-TR" dirty="0"/>
              <a:t> and </a:t>
            </a:r>
            <a:r>
              <a:rPr lang="tr-TR" dirty="0" err="1"/>
              <a:t>standing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election</a:t>
            </a:r>
            <a:r>
              <a:rPr lang="tr-TR" dirty="0"/>
              <a:t>. </a:t>
            </a:r>
            <a:r>
              <a:rPr lang="tr-TR" dirty="0" err="1"/>
              <a:t>Eight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ex</a:t>
            </a:r>
            <a:r>
              <a:rPr lang="tr-TR" dirty="0"/>
              <a:t>-CNRP </a:t>
            </a:r>
            <a:r>
              <a:rPr lang="tr-TR" dirty="0" err="1"/>
              <a:t>politicians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lengthy</a:t>
            </a:r>
            <a:r>
              <a:rPr lang="tr-TR" dirty="0"/>
              <a:t> </a:t>
            </a:r>
            <a:r>
              <a:rPr lang="tr-TR" dirty="0" err="1"/>
              <a:t>prison</a:t>
            </a:r>
            <a:r>
              <a:rPr lang="tr-TR" dirty="0"/>
              <a:t> </a:t>
            </a:r>
            <a:r>
              <a:rPr lang="tr-TR" dirty="0" err="1"/>
              <a:t>terms</a:t>
            </a:r>
            <a:r>
              <a:rPr lang="tr-TR" dirty="0"/>
              <a:t> </a:t>
            </a:r>
            <a:r>
              <a:rPr lang="tr-TR" i="1" dirty="0"/>
              <a:t>in </a:t>
            </a:r>
            <a:r>
              <a:rPr lang="tr-TR" i="1" dirty="0" err="1"/>
              <a:t>absentia</a:t>
            </a:r>
            <a:r>
              <a:rPr lang="tr-TR" dirty="0"/>
              <a:t>.</a:t>
            </a:r>
          </a:p>
          <a:p>
            <a:r>
              <a:rPr lang="tr-TR" dirty="0"/>
              <a:t>In </a:t>
            </a:r>
            <a:r>
              <a:rPr lang="tr-TR" dirty="0" err="1"/>
              <a:t>February</a:t>
            </a:r>
            <a:r>
              <a:rPr lang="tr-TR" dirty="0"/>
              <a:t> 2020,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decided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withdraw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tariff</a:t>
            </a:r>
            <a:r>
              <a:rPr lang="tr-TR" dirty="0"/>
              <a:t> </a:t>
            </a:r>
            <a:r>
              <a:rPr lang="tr-TR" dirty="0" err="1"/>
              <a:t>preferences</a:t>
            </a:r>
            <a:r>
              <a:rPr lang="tr-TR" dirty="0"/>
              <a:t> </a:t>
            </a:r>
            <a:r>
              <a:rPr lang="tr-TR" dirty="0" err="1"/>
              <a:t>granted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Cambodia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EBA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scheme</a:t>
            </a:r>
            <a:r>
              <a:rPr lang="tr-TR" dirty="0"/>
              <a:t> on </a:t>
            </a:r>
            <a:r>
              <a:rPr lang="tr-TR" dirty="0" err="1"/>
              <a:t>account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serious</a:t>
            </a:r>
            <a:r>
              <a:rPr lang="tr-TR" dirty="0"/>
              <a:t> and </a:t>
            </a:r>
            <a:r>
              <a:rPr lang="tr-TR" dirty="0" err="1"/>
              <a:t>systematic</a:t>
            </a:r>
            <a:r>
              <a:rPr lang="tr-TR" dirty="0"/>
              <a:t> </a:t>
            </a:r>
            <a:r>
              <a:rPr lang="tr-TR" dirty="0" err="1"/>
              <a:t>violations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principles</a:t>
            </a:r>
            <a:r>
              <a:rPr lang="tr-TR" dirty="0"/>
              <a:t> </a:t>
            </a:r>
            <a:r>
              <a:rPr lang="tr-TR" dirty="0" err="1"/>
              <a:t>enshrined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International </a:t>
            </a:r>
            <a:r>
              <a:rPr lang="tr-TR" dirty="0" err="1"/>
              <a:t>Covenant</a:t>
            </a:r>
            <a:r>
              <a:rPr lang="tr-TR" dirty="0"/>
              <a:t> on </a:t>
            </a:r>
            <a:r>
              <a:rPr lang="tr-TR" dirty="0" err="1"/>
              <a:t>Civil</a:t>
            </a:r>
            <a:r>
              <a:rPr lang="tr-TR" dirty="0"/>
              <a:t> and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. The </a:t>
            </a:r>
            <a:r>
              <a:rPr lang="tr-TR" dirty="0" err="1"/>
              <a:t>relevant</a:t>
            </a:r>
            <a:r>
              <a:rPr lang="tr-TR" dirty="0"/>
              <a:t> </a:t>
            </a:r>
            <a:r>
              <a:rPr lang="tr-TR" dirty="0" err="1"/>
              <a:t>regulation</a:t>
            </a:r>
            <a:r>
              <a:rPr lang="tr-TR" dirty="0"/>
              <a:t> </a:t>
            </a:r>
            <a:r>
              <a:rPr lang="tr-TR" dirty="0" err="1"/>
              <a:t>came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effect</a:t>
            </a:r>
            <a:r>
              <a:rPr lang="tr-TR" dirty="0"/>
              <a:t> in </a:t>
            </a:r>
            <a:r>
              <a:rPr lang="tr-TR" dirty="0" err="1"/>
              <a:t>August</a:t>
            </a:r>
            <a:r>
              <a:rPr lang="tr-TR" dirty="0"/>
              <a:t> 2020. </a:t>
            </a:r>
            <a:r>
              <a:rPr lang="tr-TR" dirty="0" err="1"/>
              <a:t>Cambodia’s</a:t>
            </a:r>
            <a:r>
              <a:rPr lang="tr-TR" dirty="0"/>
              <a:t> </a:t>
            </a:r>
            <a:r>
              <a:rPr lang="tr-TR" dirty="0" err="1"/>
              <a:t>economy</a:t>
            </a:r>
            <a:r>
              <a:rPr lang="tr-TR" dirty="0"/>
              <a:t> is </a:t>
            </a:r>
            <a:r>
              <a:rPr lang="tr-TR" dirty="0" err="1"/>
              <a:t>dependent</a:t>
            </a:r>
            <a:r>
              <a:rPr lang="tr-TR" dirty="0"/>
              <a:t> on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aid</a:t>
            </a:r>
            <a:r>
              <a:rPr lang="tr-TR" dirty="0"/>
              <a:t> and </a:t>
            </a:r>
            <a:r>
              <a:rPr lang="tr-TR" dirty="0" err="1"/>
              <a:t>garment</a:t>
            </a:r>
            <a:r>
              <a:rPr lang="tr-TR" dirty="0"/>
              <a:t> </a:t>
            </a:r>
            <a:r>
              <a:rPr lang="tr-TR" dirty="0" err="1"/>
              <a:t>exports</a:t>
            </a:r>
            <a:r>
              <a:rPr lang="tr-TR" dirty="0"/>
              <a:t>, and is </a:t>
            </a:r>
            <a:r>
              <a:rPr lang="tr-TR" dirty="0" err="1"/>
              <a:t>highly</a:t>
            </a:r>
            <a:r>
              <a:rPr lang="tr-TR" dirty="0"/>
              <a:t> </a:t>
            </a:r>
            <a:r>
              <a:rPr lang="tr-TR" dirty="0" err="1"/>
              <a:t>sensitive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labour</a:t>
            </a:r>
            <a:r>
              <a:rPr lang="tr-TR" dirty="0"/>
              <a:t> </a:t>
            </a:r>
            <a:r>
              <a:rPr lang="tr-TR" dirty="0" err="1"/>
              <a:t>costs</a:t>
            </a:r>
            <a:r>
              <a:rPr lang="tr-TR" dirty="0"/>
              <a:t>. The </a:t>
            </a:r>
            <a:r>
              <a:rPr lang="tr-TR" dirty="0" err="1"/>
              <a:t>withdrawal</a:t>
            </a:r>
            <a:r>
              <a:rPr lang="tr-TR" dirty="0"/>
              <a:t> of </a:t>
            </a:r>
            <a:r>
              <a:rPr lang="tr-TR" dirty="0" err="1"/>
              <a:t>tariff</a:t>
            </a:r>
            <a:r>
              <a:rPr lang="tr-TR" dirty="0"/>
              <a:t> </a:t>
            </a:r>
            <a:r>
              <a:rPr lang="tr-TR" dirty="0" err="1"/>
              <a:t>preferences</a:t>
            </a:r>
            <a:r>
              <a:rPr lang="tr-TR" dirty="0"/>
              <a:t>, and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replacement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standard</a:t>
            </a:r>
            <a:r>
              <a:rPr lang="tr-TR" dirty="0"/>
              <a:t> </a:t>
            </a:r>
            <a:r>
              <a:rPr lang="tr-TR" dirty="0" err="1"/>
              <a:t>tariffs</a:t>
            </a:r>
            <a:r>
              <a:rPr lang="tr-TR" dirty="0"/>
              <a:t>, </a:t>
            </a:r>
            <a:r>
              <a:rPr lang="tr-TR" dirty="0" err="1"/>
              <a:t>mainly</a:t>
            </a:r>
            <a:r>
              <a:rPr lang="tr-TR" dirty="0"/>
              <a:t> </a:t>
            </a:r>
            <a:r>
              <a:rPr lang="tr-TR" dirty="0" err="1"/>
              <a:t>affect</a:t>
            </a:r>
            <a:r>
              <a:rPr lang="tr-TR" dirty="0"/>
              <a:t> </a:t>
            </a:r>
            <a:r>
              <a:rPr lang="tr-TR" dirty="0" err="1"/>
              <a:t>garment</a:t>
            </a:r>
            <a:r>
              <a:rPr lang="tr-TR" dirty="0"/>
              <a:t> and </a:t>
            </a:r>
            <a:r>
              <a:rPr lang="tr-TR" dirty="0" err="1"/>
              <a:t>footwear</a:t>
            </a:r>
            <a:r>
              <a:rPr lang="tr-TR" dirty="0"/>
              <a:t> </a:t>
            </a:r>
            <a:r>
              <a:rPr lang="tr-TR" dirty="0" err="1"/>
              <a:t>products</a:t>
            </a:r>
            <a:r>
              <a:rPr lang="tr-TR" dirty="0"/>
              <a:t>. The </a:t>
            </a:r>
            <a:r>
              <a:rPr lang="tr-TR" dirty="0" err="1"/>
              <a:t>withdrawal</a:t>
            </a:r>
            <a:r>
              <a:rPr lang="tr-TR" dirty="0"/>
              <a:t> </a:t>
            </a:r>
            <a:r>
              <a:rPr lang="tr-TR" dirty="0" err="1"/>
              <a:t>amounts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around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fifth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EUR 1 </a:t>
            </a:r>
            <a:r>
              <a:rPr lang="tr-TR" dirty="0" err="1"/>
              <a:t>billion</a:t>
            </a:r>
            <a:r>
              <a:rPr lang="tr-TR" dirty="0"/>
              <a:t> of </a:t>
            </a:r>
            <a:r>
              <a:rPr lang="tr-TR" dirty="0" err="1"/>
              <a:t>Cambodia’s</a:t>
            </a:r>
            <a:r>
              <a:rPr lang="tr-TR" dirty="0"/>
              <a:t> </a:t>
            </a:r>
            <a:r>
              <a:rPr lang="tr-TR" dirty="0" err="1"/>
              <a:t>yearly</a:t>
            </a:r>
            <a:r>
              <a:rPr lang="tr-TR" dirty="0"/>
              <a:t> </a:t>
            </a:r>
            <a:r>
              <a:rPr lang="tr-TR" dirty="0" err="1"/>
              <a:t>exports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EU.</a:t>
            </a:r>
          </a:p>
          <a:p>
            <a:r>
              <a:rPr lang="tr-TR" dirty="0"/>
              <a:t>In </a:t>
            </a:r>
            <a:r>
              <a:rPr lang="tr-TR" u="sng" dirty="0">
                <a:hlinkClick r:id="rId2"/>
              </a:rPr>
              <a:t>September 2017, Parliament adopted a resolution</a:t>
            </a:r>
            <a:r>
              <a:rPr lang="tr-TR" dirty="0"/>
              <a:t> </a:t>
            </a:r>
            <a:r>
              <a:rPr lang="tr-TR" dirty="0" err="1"/>
              <a:t>calling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Cambodian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Kem </a:t>
            </a:r>
            <a:r>
              <a:rPr lang="tr-TR" dirty="0" err="1"/>
              <a:t>Sokha’s</a:t>
            </a:r>
            <a:r>
              <a:rPr lang="tr-TR" dirty="0"/>
              <a:t> </a:t>
            </a:r>
            <a:r>
              <a:rPr lang="tr-TR" dirty="0" err="1"/>
              <a:t>politically</a:t>
            </a:r>
            <a:r>
              <a:rPr lang="tr-TR" dirty="0"/>
              <a:t> </a:t>
            </a:r>
            <a:r>
              <a:rPr lang="tr-TR" dirty="0" err="1"/>
              <a:t>motivated</a:t>
            </a:r>
            <a:r>
              <a:rPr lang="tr-TR" dirty="0"/>
              <a:t> </a:t>
            </a:r>
            <a:r>
              <a:rPr lang="tr-TR" dirty="0" err="1"/>
              <a:t>prosecution</a:t>
            </a:r>
            <a:r>
              <a:rPr lang="tr-TR" dirty="0"/>
              <a:t>. In </a:t>
            </a:r>
            <a:r>
              <a:rPr lang="tr-TR" u="sng" dirty="0">
                <a:hlinkClick r:id="rId3"/>
              </a:rPr>
              <a:t>September 2018, it adopted a second </a:t>
            </a:r>
            <a:r>
              <a:rPr lang="tr-TR" u="sng" dirty="0" err="1">
                <a:hlinkClick r:id="rId3"/>
              </a:rPr>
              <a:t>resolution</a:t>
            </a:r>
            <a:r>
              <a:rPr lang="tr-TR" dirty="0" err="1"/>
              <a:t>calling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charges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Kem </a:t>
            </a:r>
            <a:r>
              <a:rPr lang="tr-TR" dirty="0" err="1"/>
              <a:t>Sokha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dropped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64276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E4CA489-F451-4747-8F16-A7B3FAA67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CAMBODIA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C23379-F736-BD49-8968-52D73B8F3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In </a:t>
            </a:r>
            <a:r>
              <a:rPr lang="tr-TR" dirty="0" err="1"/>
              <a:t>March</a:t>
            </a:r>
            <a:r>
              <a:rPr lang="tr-TR" dirty="0"/>
              <a:t> 2021, </a:t>
            </a:r>
            <a:r>
              <a:rPr lang="tr-TR" dirty="0" err="1"/>
              <a:t>Parliament</a:t>
            </a:r>
            <a:r>
              <a:rPr lang="tr-TR" dirty="0"/>
              <a:t> </a:t>
            </a:r>
            <a:r>
              <a:rPr lang="tr-TR" dirty="0" err="1"/>
              <a:t>adopted</a:t>
            </a:r>
            <a:r>
              <a:rPr lang="tr-TR" dirty="0"/>
              <a:t> </a:t>
            </a:r>
            <a:r>
              <a:rPr lang="tr-TR" u="sng" dirty="0">
                <a:hlinkClick r:id="rId2"/>
              </a:rPr>
              <a:t>a resolution</a:t>
            </a:r>
            <a:r>
              <a:rPr lang="tr-TR" dirty="0"/>
              <a:t> </a:t>
            </a:r>
            <a:r>
              <a:rPr lang="tr-TR" dirty="0" err="1"/>
              <a:t>condemning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escalating</a:t>
            </a:r>
            <a:r>
              <a:rPr lang="tr-TR" dirty="0"/>
              <a:t> </a:t>
            </a:r>
            <a:r>
              <a:rPr lang="tr-TR" dirty="0" err="1"/>
              <a:t>violations</a:t>
            </a:r>
            <a:r>
              <a:rPr lang="tr-TR" dirty="0"/>
              <a:t> of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in </a:t>
            </a:r>
            <a:r>
              <a:rPr lang="tr-TR" dirty="0" err="1"/>
              <a:t>Cambodia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repression</a:t>
            </a:r>
            <a:r>
              <a:rPr lang="tr-TR" dirty="0"/>
              <a:t> </a:t>
            </a:r>
            <a:r>
              <a:rPr lang="tr-TR" dirty="0" err="1"/>
              <a:t>carried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guise</a:t>
            </a:r>
            <a:r>
              <a:rPr lang="tr-TR" dirty="0"/>
              <a:t> of COVID-19 </a:t>
            </a:r>
            <a:r>
              <a:rPr lang="tr-TR" dirty="0" err="1"/>
              <a:t>protection</a:t>
            </a:r>
            <a:r>
              <a:rPr lang="tr-TR" dirty="0"/>
              <a:t>.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called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forces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refrain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unnecessary</a:t>
            </a:r>
            <a:r>
              <a:rPr lang="tr-TR" dirty="0"/>
              <a:t> and </a:t>
            </a:r>
            <a:r>
              <a:rPr lang="tr-TR" dirty="0" err="1"/>
              <a:t>excessive</a:t>
            </a:r>
            <a:r>
              <a:rPr lang="tr-TR" dirty="0"/>
              <a:t> </a:t>
            </a:r>
            <a:r>
              <a:rPr lang="tr-TR" dirty="0" err="1"/>
              <a:t>force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peaceful</a:t>
            </a:r>
            <a:r>
              <a:rPr lang="tr-TR" dirty="0"/>
              <a:t> </a:t>
            </a:r>
            <a:r>
              <a:rPr lang="tr-TR" dirty="0" err="1"/>
              <a:t>protesters</a:t>
            </a:r>
            <a:r>
              <a:rPr lang="tr-TR" dirty="0"/>
              <a:t> and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cease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forms</a:t>
            </a:r>
            <a:r>
              <a:rPr lang="tr-TR" dirty="0"/>
              <a:t> of </a:t>
            </a:r>
            <a:r>
              <a:rPr lang="tr-TR" dirty="0" err="1"/>
              <a:t>harassment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judicial</a:t>
            </a:r>
            <a:r>
              <a:rPr lang="tr-TR" dirty="0"/>
              <a:t> </a:t>
            </a:r>
            <a:r>
              <a:rPr lang="tr-TR" dirty="0" err="1"/>
              <a:t>harassment</a:t>
            </a:r>
            <a:r>
              <a:rPr lang="tr-TR" dirty="0"/>
              <a:t>.</a:t>
            </a:r>
          </a:p>
          <a:p>
            <a:r>
              <a:rPr lang="tr-TR" dirty="0"/>
              <a:t>In </a:t>
            </a:r>
            <a:r>
              <a:rPr lang="tr-TR" dirty="0" err="1"/>
              <a:t>February</a:t>
            </a:r>
            <a:r>
              <a:rPr lang="tr-TR" dirty="0"/>
              <a:t> 2022,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postponed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entry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force</a:t>
            </a:r>
            <a:r>
              <a:rPr lang="tr-TR" dirty="0"/>
              <a:t> of a </a:t>
            </a:r>
            <a:r>
              <a:rPr lang="tr-TR" dirty="0" err="1"/>
              <a:t>controversial</a:t>
            </a:r>
            <a:r>
              <a:rPr lang="tr-TR" dirty="0"/>
              <a:t> ‘</a:t>
            </a:r>
            <a:r>
              <a:rPr lang="tr-TR" dirty="0" err="1"/>
              <a:t>national</a:t>
            </a:r>
            <a:r>
              <a:rPr lang="tr-TR" dirty="0"/>
              <a:t> internet </a:t>
            </a:r>
            <a:r>
              <a:rPr lang="tr-TR" dirty="0" err="1"/>
              <a:t>gateway</a:t>
            </a:r>
            <a:r>
              <a:rPr lang="tr-TR" dirty="0"/>
              <a:t>’,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routed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internet </a:t>
            </a:r>
            <a:r>
              <a:rPr lang="tr-TR" dirty="0" err="1"/>
              <a:t>traffic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a </a:t>
            </a:r>
            <a:r>
              <a:rPr lang="tr-TR" dirty="0" err="1"/>
              <a:t>Chinese-style</a:t>
            </a:r>
            <a:r>
              <a:rPr lang="tr-TR" dirty="0"/>
              <a:t> firewall. The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blamed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postponement</a:t>
            </a:r>
            <a:r>
              <a:rPr lang="tr-TR" dirty="0"/>
              <a:t> on </a:t>
            </a:r>
            <a:r>
              <a:rPr lang="tr-TR" dirty="0" err="1"/>
              <a:t>pandemic-related</a:t>
            </a:r>
            <a:r>
              <a:rPr lang="tr-TR" dirty="0"/>
              <a:t> </a:t>
            </a:r>
            <a:r>
              <a:rPr lang="tr-TR" dirty="0" err="1"/>
              <a:t>delays</a:t>
            </a:r>
            <a:r>
              <a:rPr lang="tr-TR" dirty="0"/>
              <a:t> and </a:t>
            </a:r>
            <a:r>
              <a:rPr lang="tr-TR" dirty="0" err="1"/>
              <a:t>denied</a:t>
            </a:r>
            <a:r>
              <a:rPr lang="tr-TR" dirty="0"/>
              <a:t> it had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influenced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severe </a:t>
            </a:r>
            <a:r>
              <a:rPr lang="tr-TR" dirty="0" err="1"/>
              <a:t>criticism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speech</a:t>
            </a:r>
            <a:r>
              <a:rPr lang="tr-TR" dirty="0"/>
              <a:t> </a:t>
            </a:r>
            <a:r>
              <a:rPr lang="tr-TR" dirty="0" err="1"/>
              <a:t>advocates</a:t>
            </a:r>
            <a:r>
              <a:rPr lang="tr-TR" dirty="0"/>
              <a:t>.</a:t>
            </a:r>
          </a:p>
          <a:p>
            <a:r>
              <a:rPr lang="tr-TR" dirty="0"/>
              <a:t>A </a:t>
            </a:r>
            <a:r>
              <a:rPr lang="tr-TR" dirty="0" err="1"/>
              <a:t>Cambodian</a:t>
            </a:r>
            <a:r>
              <a:rPr lang="tr-TR" dirty="0"/>
              <a:t> </a:t>
            </a:r>
            <a:r>
              <a:rPr lang="tr-TR" dirty="0" err="1"/>
              <a:t>court</a:t>
            </a:r>
            <a:r>
              <a:rPr lang="tr-TR" dirty="0"/>
              <a:t> </a:t>
            </a:r>
            <a:r>
              <a:rPr lang="tr-TR" dirty="0" err="1"/>
              <a:t>convicted</a:t>
            </a:r>
            <a:r>
              <a:rPr lang="tr-TR" dirty="0"/>
              <a:t> 20 </a:t>
            </a:r>
            <a:r>
              <a:rPr lang="tr-TR" dirty="0" err="1"/>
              <a:t>opposition</a:t>
            </a:r>
            <a:r>
              <a:rPr lang="tr-TR" dirty="0"/>
              <a:t> </a:t>
            </a:r>
            <a:r>
              <a:rPr lang="tr-TR" dirty="0" err="1"/>
              <a:t>politicians</a:t>
            </a:r>
            <a:r>
              <a:rPr lang="tr-TR" dirty="0"/>
              <a:t> and </a:t>
            </a:r>
            <a:r>
              <a:rPr lang="tr-TR" dirty="0" err="1"/>
              <a:t>activists</a:t>
            </a:r>
            <a:r>
              <a:rPr lang="tr-TR" dirty="0"/>
              <a:t> in a </a:t>
            </a:r>
            <a:r>
              <a:rPr lang="tr-TR" dirty="0" err="1"/>
              <a:t>trial</a:t>
            </a:r>
            <a:r>
              <a:rPr lang="tr-TR" dirty="0"/>
              <a:t> </a:t>
            </a:r>
            <a:r>
              <a:rPr lang="tr-TR" u="sng" dirty="0">
                <a:hlinkClick r:id="rId3"/>
              </a:rPr>
              <a:t>described by Human Rights Watch</a:t>
            </a:r>
            <a:r>
              <a:rPr lang="tr-TR" dirty="0"/>
              <a:t> as ‘a </a:t>
            </a:r>
            <a:r>
              <a:rPr lang="tr-TR" dirty="0" err="1"/>
              <a:t>witch</a:t>
            </a:r>
            <a:r>
              <a:rPr lang="tr-TR" dirty="0"/>
              <a:t> </a:t>
            </a:r>
            <a:r>
              <a:rPr lang="tr-TR" dirty="0" err="1"/>
              <a:t>hunt</a:t>
            </a:r>
            <a:r>
              <a:rPr lang="tr-TR" dirty="0"/>
              <a:t>’.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convicted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March</a:t>
            </a:r>
            <a:r>
              <a:rPr lang="tr-TR" dirty="0"/>
              <a:t> 2022 </a:t>
            </a:r>
            <a:r>
              <a:rPr lang="tr-TR" dirty="0" err="1"/>
              <a:t>sentencing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exiled</a:t>
            </a:r>
            <a:r>
              <a:rPr lang="tr-TR" dirty="0"/>
              <a:t> </a:t>
            </a:r>
            <a:r>
              <a:rPr lang="tr-TR" dirty="0" err="1"/>
              <a:t>opposition</a:t>
            </a:r>
            <a:r>
              <a:rPr lang="tr-TR" dirty="0"/>
              <a:t> </a:t>
            </a:r>
            <a:r>
              <a:rPr lang="tr-TR" dirty="0" err="1"/>
              <a:t>leaders</a:t>
            </a:r>
            <a:r>
              <a:rPr lang="tr-TR" dirty="0"/>
              <a:t> Sam </a:t>
            </a:r>
            <a:r>
              <a:rPr lang="tr-TR" dirty="0" err="1"/>
              <a:t>Rainsy</a:t>
            </a:r>
            <a:r>
              <a:rPr lang="tr-TR" dirty="0"/>
              <a:t>, </a:t>
            </a:r>
            <a:r>
              <a:rPr lang="tr-TR" dirty="0" err="1"/>
              <a:t>Eng</a:t>
            </a:r>
            <a:r>
              <a:rPr lang="tr-TR" dirty="0"/>
              <a:t> </a:t>
            </a:r>
            <a:r>
              <a:rPr lang="tr-TR" dirty="0" err="1"/>
              <a:t>Chai</a:t>
            </a:r>
            <a:r>
              <a:rPr lang="tr-TR" dirty="0"/>
              <a:t> </a:t>
            </a:r>
            <a:r>
              <a:rPr lang="tr-TR" dirty="0" err="1"/>
              <a:t>Eang</a:t>
            </a:r>
            <a:r>
              <a:rPr lang="tr-TR" dirty="0"/>
              <a:t>, Mu </a:t>
            </a:r>
            <a:r>
              <a:rPr lang="tr-TR" dirty="0" err="1"/>
              <a:t>Sochua</a:t>
            </a:r>
            <a:r>
              <a:rPr lang="tr-TR" dirty="0"/>
              <a:t> and </a:t>
            </a:r>
            <a:r>
              <a:rPr lang="tr-TR" dirty="0" err="1"/>
              <a:t>others</a:t>
            </a:r>
            <a:r>
              <a:rPr lang="tr-TR" dirty="0"/>
              <a:t>. The </a:t>
            </a:r>
            <a:r>
              <a:rPr lang="tr-TR" u="sng" dirty="0">
                <a:hlinkClick r:id="rId4"/>
              </a:rPr>
              <a:t>European Parliament has called for the charges to be unconditionally annulled</a:t>
            </a:r>
            <a:r>
              <a:rPr lang="tr-TR" dirty="0"/>
              <a:t>. </a:t>
            </a:r>
            <a:r>
              <a:rPr lang="tr-TR" dirty="0" err="1"/>
              <a:t>Parliament</a:t>
            </a:r>
            <a:r>
              <a:rPr lang="tr-TR" dirty="0"/>
              <a:t> </a:t>
            </a:r>
            <a:r>
              <a:rPr lang="tr-TR" dirty="0" err="1"/>
              <a:t>passed</a:t>
            </a:r>
            <a:r>
              <a:rPr lang="tr-TR" dirty="0"/>
              <a:t> a </a:t>
            </a:r>
            <a:r>
              <a:rPr lang="tr-TR" u="sng" dirty="0">
                <a:hlinkClick r:id="rId5"/>
              </a:rPr>
              <a:t>resolution in May 2022 on the continuous crackdown of political opposition in Cambodia</a:t>
            </a:r>
            <a:r>
              <a:rPr lang="tr-TR" dirty="0"/>
              <a:t>.</a:t>
            </a:r>
          </a:p>
          <a:p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7365324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2B3E1A1-CE05-5E41-B68F-1478650AF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Sıngapore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592CF2-53F0-7440-A826-50BF71C6F5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9838" y="1828800"/>
            <a:ext cx="6030410" cy="4710896"/>
          </a:xfrm>
        </p:spPr>
        <p:txBody>
          <a:bodyPr>
            <a:normAutofit fontScale="92500" lnSpcReduction="20000"/>
          </a:bodyPr>
          <a:lstStyle/>
          <a:p>
            <a:r>
              <a:rPr lang="tr-TR" b="1" dirty="0"/>
              <a:t>The EU and Singapore </a:t>
            </a:r>
            <a:r>
              <a:rPr lang="tr-TR" b="1" dirty="0" err="1"/>
              <a:t>cooperate</a:t>
            </a:r>
            <a:r>
              <a:rPr lang="tr-TR" b="1" dirty="0"/>
              <a:t> </a:t>
            </a:r>
            <a:r>
              <a:rPr lang="tr-TR" b="1" dirty="0" err="1"/>
              <a:t>very</a:t>
            </a:r>
            <a:r>
              <a:rPr lang="tr-TR" b="1" dirty="0"/>
              <a:t> </a:t>
            </a:r>
            <a:r>
              <a:rPr lang="tr-TR" b="1" dirty="0" err="1"/>
              <a:t>closely</a:t>
            </a:r>
            <a:r>
              <a:rPr lang="tr-TR" b="1" dirty="0"/>
              <a:t> in </a:t>
            </a:r>
            <a:r>
              <a:rPr lang="tr-TR" b="1" dirty="0" err="1"/>
              <a:t>business</a:t>
            </a:r>
            <a:r>
              <a:rPr lang="tr-TR" b="1" dirty="0"/>
              <a:t>, </a:t>
            </a:r>
            <a:r>
              <a:rPr lang="tr-TR" b="1" dirty="0" err="1"/>
              <a:t>science</a:t>
            </a:r>
            <a:r>
              <a:rPr lang="tr-TR" b="1" dirty="0"/>
              <a:t> and </a:t>
            </a:r>
            <a:r>
              <a:rPr lang="tr-TR" b="1" dirty="0" err="1"/>
              <a:t>technology</a:t>
            </a:r>
            <a:r>
              <a:rPr lang="tr-TR" b="1" dirty="0"/>
              <a:t>. In </a:t>
            </a:r>
            <a:r>
              <a:rPr lang="tr-TR" b="1" dirty="0" err="1"/>
              <a:t>February</a:t>
            </a:r>
            <a:r>
              <a:rPr lang="tr-TR" b="1" dirty="0"/>
              <a:t> 2019, </a:t>
            </a:r>
            <a:r>
              <a:rPr lang="tr-TR" b="1" dirty="0" err="1"/>
              <a:t>the</a:t>
            </a:r>
            <a:r>
              <a:rPr lang="tr-TR" b="1" dirty="0"/>
              <a:t> EU and Singapore </a:t>
            </a:r>
            <a:r>
              <a:rPr lang="tr-TR" b="1" dirty="0" err="1"/>
              <a:t>ratified</a:t>
            </a:r>
            <a:r>
              <a:rPr lang="tr-TR" b="1" dirty="0"/>
              <a:t> </a:t>
            </a:r>
            <a:r>
              <a:rPr lang="tr-TR" b="1" dirty="0" err="1"/>
              <a:t>three</a:t>
            </a:r>
            <a:r>
              <a:rPr lang="tr-TR" b="1" dirty="0"/>
              <a:t> ‘</a:t>
            </a:r>
            <a:r>
              <a:rPr lang="tr-TR" b="1" dirty="0" err="1"/>
              <a:t>new</a:t>
            </a:r>
            <a:r>
              <a:rPr lang="tr-TR" b="1" dirty="0"/>
              <a:t> </a:t>
            </a:r>
            <a:r>
              <a:rPr lang="tr-TR" b="1" dirty="0" err="1"/>
              <a:t>generation</a:t>
            </a:r>
            <a:r>
              <a:rPr lang="tr-TR" b="1" dirty="0"/>
              <a:t>’ </a:t>
            </a:r>
            <a:r>
              <a:rPr lang="tr-TR" b="1" dirty="0" err="1"/>
              <a:t>agreements</a:t>
            </a:r>
            <a:r>
              <a:rPr lang="tr-TR" b="1" dirty="0"/>
              <a:t>: </a:t>
            </a:r>
            <a:r>
              <a:rPr lang="tr-TR" b="1" dirty="0" err="1"/>
              <a:t>the</a:t>
            </a:r>
            <a:r>
              <a:rPr lang="tr-TR" b="1" dirty="0"/>
              <a:t> EU-Singapore </a:t>
            </a:r>
            <a:r>
              <a:rPr lang="tr-TR" b="1" dirty="0" err="1"/>
              <a:t>Partnership</a:t>
            </a:r>
            <a:r>
              <a:rPr lang="tr-TR" b="1" dirty="0"/>
              <a:t> and </a:t>
            </a:r>
            <a:r>
              <a:rPr lang="tr-TR" b="1" dirty="0" err="1"/>
              <a:t>Cooperation</a:t>
            </a:r>
            <a:r>
              <a:rPr lang="tr-TR" b="1" dirty="0"/>
              <a:t> </a:t>
            </a:r>
            <a:r>
              <a:rPr lang="tr-TR" b="1" dirty="0" err="1"/>
              <a:t>Agreement</a:t>
            </a:r>
            <a:r>
              <a:rPr lang="tr-TR" b="1" dirty="0"/>
              <a:t> (EUSPCA), </a:t>
            </a:r>
            <a:r>
              <a:rPr lang="tr-TR" b="1" dirty="0" err="1"/>
              <a:t>the</a:t>
            </a:r>
            <a:r>
              <a:rPr lang="tr-TR" b="1" dirty="0"/>
              <a:t> EU-Singapore </a:t>
            </a:r>
            <a:r>
              <a:rPr lang="tr-TR" b="1" dirty="0" err="1"/>
              <a:t>Free</a:t>
            </a:r>
            <a:r>
              <a:rPr lang="tr-TR" b="1" dirty="0"/>
              <a:t> </a:t>
            </a:r>
            <a:r>
              <a:rPr lang="tr-TR" b="1" dirty="0" err="1"/>
              <a:t>Trade</a:t>
            </a:r>
            <a:r>
              <a:rPr lang="tr-TR" b="1" dirty="0"/>
              <a:t> </a:t>
            </a:r>
            <a:r>
              <a:rPr lang="tr-TR" b="1" dirty="0" err="1"/>
              <a:t>Agreement</a:t>
            </a:r>
            <a:r>
              <a:rPr lang="tr-TR" b="1" dirty="0"/>
              <a:t> (EUSFTA) and </a:t>
            </a:r>
            <a:r>
              <a:rPr lang="tr-TR" b="1" dirty="0" err="1"/>
              <a:t>the</a:t>
            </a:r>
            <a:r>
              <a:rPr lang="tr-TR" b="1" dirty="0"/>
              <a:t> EU-Singapore IPA (EUSIPA).</a:t>
            </a:r>
            <a:r>
              <a:rPr lang="tr-TR" dirty="0"/>
              <a:t> </a:t>
            </a:r>
          </a:p>
          <a:p>
            <a:r>
              <a:rPr lang="tr-TR" dirty="0"/>
              <a:t>The FTA </a:t>
            </a:r>
            <a:r>
              <a:rPr lang="tr-TR" dirty="0" err="1"/>
              <a:t>with</a:t>
            </a:r>
            <a:r>
              <a:rPr lang="tr-TR" dirty="0"/>
              <a:t> Singapore </a:t>
            </a:r>
            <a:r>
              <a:rPr lang="tr-TR" dirty="0" err="1"/>
              <a:t>entered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force</a:t>
            </a:r>
            <a:r>
              <a:rPr lang="tr-TR" dirty="0"/>
              <a:t> in November 2019.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designed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boost</a:t>
            </a:r>
            <a:r>
              <a:rPr lang="tr-TR" dirty="0"/>
              <a:t> </a:t>
            </a:r>
            <a:r>
              <a:rPr lang="tr-TR" dirty="0" err="1"/>
              <a:t>political</a:t>
            </a:r>
            <a:r>
              <a:rPr lang="tr-TR" dirty="0"/>
              <a:t>, </a:t>
            </a:r>
            <a:r>
              <a:rPr lang="tr-TR" dirty="0" err="1"/>
              <a:t>economic</a:t>
            </a:r>
            <a:r>
              <a:rPr lang="tr-TR" dirty="0"/>
              <a:t> and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ties</a:t>
            </a:r>
            <a:r>
              <a:rPr lang="tr-TR" dirty="0"/>
              <a:t>, and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significantly</a:t>
            </a:r>
            <a:r>
              <a:rPr lang="tr-TR" dirty="0"/>
              <a:t> </a:t>
            </a:r>
            <a:r>
              <a:rPr lang="tr-TR" dirty="0" err="1"/>
              <a:t>reduce</a:t>
            </a:r>
            <a:r>
              <a:rPr lang="tr-TR" dirty="0"/>
              <a:t> </a:t>
            </a:r>
            <a:r>
              <a:rPr lang="tr-TR" dirty="0" err="1"/>
              <a:t>customs</a:t>
            </a:r>
            <a:r>
              <a:rPr lang="tr-TR" dirty="0"/>
              <a:t> </a:t>
            </a:r>
            <a:r>
              <a:rPr lang="tr-TR" dirty="0" err="1"/>
              <a:t>duties</a:t>
            </a:r>
            <a:r>
              <a:rPr lang="tr-TR" dirty="0"/>
              <a:t>. Technical and </a:t>
            </a:r>
            <a:r>
              <a:rPr lang="tr-TR" dirty="0" err="1"/>
              <a:t>non-tariff</a:t>
            </a:r>
            <a:r>
              <a:rPr lang="tr-TR" dirty="0"/>
              <a:t> </a:t>
            </a:r>
            <a:r>
              <a:rPr lang="tr-TR" dirty="0" err="1"/>
              <a:t>barriers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removed</a:t>
            </a:r>
            <a:r>
              <a:rPr lang="tr-TR" dirty="0"/>
              <a:t> </a:t>
            </a:r>
            <a:r>
              <a:rPr lang="tr-TR" dirty="0" err="1"/>
              <a:t>across</a:t>
            </a:r>
            <a:r>
              <a:rPr lang="tr-TR" dirty="0"/>
              <a:t> a </a:t>
            </a:r>
            <a:r>
              <a:rPr lang="tr-TR" dirty="0" err="1"/>
              <a:t>wide</a:t>
            </a:r>
            <a:r>
              <a:rPr lang="tr-TR" dirty="0"/>
              <a:t> </a:t>
            </a:r>
            <a:r>
              <a:rPr lang="tr-TR" dirty="0" err="1"/>
              <a:t>range</a:t>
            </a:r>
            <a:r>
              <a:rPr lang="tr-TR" dirty="0"/>
              <a:t> of </a:t>
            </a:r>
            <a:r>
              <a:rPr lang="tr-TR" dirty="0" err="1"/>
              <a:t>sectors</a:t>
            </a:r>
            <a:r>
              <a:rPr lang="tr-TR" dirty="0"/>
              <a:t>.</a:t>
            </a:r>
          </a:p>
          <a:p>
            <a:r>
              <a:rPr lang="tr-TR" dirty="0"/>
              <a:t>In 2021, EU-Singapore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reached</a:t>
            </a:r>
            <a:r>
              <a:rPr lang="tr-TR" dirty="0"/>
              <a:t> EUR 42.9 </a:t>
            </a:r>
            <a:r>
              <a:rPr lang="tr-TR" dirty="0" err="1"/>
              <a:t>billion</a:t>
            </a:r>
            <a:r>
              <a:rPr lang="tr-TR" dirty="0"/>
              <a:t>, an </a:t>
            </a:r>
            <a:r>
              <a:rPr lang="tr-TR" dirty="0" err="1"/>
              <a:t>increase</a:t>
            </a:r>
            <a:r>
              <a:rPr lang="tr-TR" dirty="0"/>
              <a:t> of 4.5% </a:t>
            </a:r>
            <a:r>
              <a:rPr lang="tr-TR" dirty="0" err="1"/>
              <a:t>from</a:t>
            </a:r>
            <a:r>
              <a:rPr lang="tr-TR" dirty="0"/>
              <a:t> 2020. </a:t>
            </a:r>
          </a:p>
          <a:p>
            <a:r>
              <a:rPr lang="tr-TR" dirty="0"/>
              <a:t>EU </a:t>
            </a:r>
            <a:r>
              <a:rPr lang="tr-TR" dirty="0" err="1"/>
              <a:t>exports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Singapore </a:t>
            </a:r>
            <a:r>
              <a:rPr lang="tr-TR" dirty="0" err="1"/>
              <a:t>amounted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EUR 27.3 </a:t>
            </a:r>
            <a:r>
              <a:rPr lang="tr-TR" dirty="0" err="1"/>
              <a:t>billion</a:t>
            </a:r>
            <a:r>
              <a:rPr lang="tr-TR" dirty="0"/>
              <a:t>,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imports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Singapore </a:t>
            </a:r>
            <a:r>
              <a:rPr lang="tr-TR" dirty="0" err="1"/>
              <a:t>totalled</a:t>
            </a:r>
            <a:r>
              <a:rPr lang="tr-TR" dirty="0"/>
              <a:t> EUR 15.6 </a:t>
            </a:r>
            <a:r>
              <a:rPr lang="tr-TR" dirty="0" err="1"/>
              <a:t>billion</a:t>
            </a:r>
            <a:r>
              <a:rPr lang="tr-TR" dirty="0"/>
              <a:t>. 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4339A442-D249-0A43-9D53-A0AEBC7FB7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70248" y="1527859"/>
            <a:ext cx="4658000" cy="362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92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5824AC3-F3CF-C64B-876B-748176D1E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Sıngapore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8543B3-CBCB-4049-8E0E-DAC4D2BDC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045" y="1805651"/>
            <a:ext cx="6887325" cy="4710896"/>
          </a:xfrm>
        </p:spPr>
        <p:txBody>
          <a:bodyPr>
            <a:normAutofit fontScale="85000" lnSpcReduction="10000"/>
          </a:bodyPr>
          <a:lstStyle/>
          <a:p>
            <a:r>
              <a:rPr lang="tr-TR" dirty="0"/>
              <a:t>Singapore </a:t>
            </a:r>
            <a:r>
              <a:rPr lang="tr-TR" dirty="0" err="1"/>
              <a:t>ranked</a:t>
            </a:r>
            <a:r>
              <a:rPr lang="tr-TR" dirty="0"/>
              <a:t> </a:t>
            </a:r>
            <a:r>
              <a:rPr lang="tr-TR" dirty="0" err="1"/>
              <a:t>globally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 20th-largest </a:t>
            </a:r>
            <a:r>
              <a:rPr lang="tr-TR" dirty="0" err="1"/>
              <a:t>merchandise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partner in 2021. EU-Singapore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services</a:t>
            </a:r>
            <a:r>
              <a:rPr lang="tr-TR" dirty="0"/>
              <a:t> </a:t>
            </a:r>
            <a:r>
              <a:rPr lang="tr-TR" dirty="0" err="1"/>
              <a:t>amounted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EUR 50.3 </a:t>
            </a:r>
            <a:r>
              <a:rPr lang="tr-TR" dirty="0" err="1"/>
              <a:t>billion</a:t>
            </a:r>
            <a:r>
              <a:rPr lang="tr-TR" dirty="0"/>
              <a:t> in 2020, </a:t>
            </a:r>
            <a:r>
              <a:rPr lang="tr-TR" dirty="0" err="1"/>
              <a:t>ranking</a:t>
            </a:r>
            <a:r>
              <a:rPr lang="tr-TR" dirty="0"/>
              <a:t> Singapore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fifth-largest</a:t>
            </a:r>
            <a:r>
              <a:rPr lang="tr-TR" dirty="0"/>
              <a:t> partner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services</a:t>
            </a:r>
            <a:r>
              <a:rPr lang="tr-TR" dirty="0"/>
              <a:t>. Total EU-Singapore </a:t>
            </a:r>
            <a:r>
              <a:rPr lang="tr-TR" dirty="0" err="1"/>
              <a:t>trade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services</a:t>
            </a:r>
            <a:r>
              <a:rPr lang="tr-TR" dirty="0"/>
              <a:t>, </a:t>
            </a:r>
            <a:r>
              <a:rPr lang="tr-TR" dirty="0" err="1"/>
              <a:t>reached</a:t>
            </a:r>
            <a:r>
              <a:rPr lang="tr-TR" dirty="0"/>
              <a:t> EUR 91 </a:t>
            </a:r>
            <a:r>
              <a:rPr lang="tr-TR" dirty="0" err="1"/>
              <a:t>billion</a:t>
            </a:r>
            <a:r>
              <a:rPr lang="tr-TR" dirty="0"/>
              <a:t> in 2020, </a:t>
            </a:r>
            <a:r>
              <a:rPr lang="tr-TR" dirty="0" err="1"/>
              <a:t>ranking</a:t>
            </a:r>
            <a:r>
              <a:rPr lang="tr-TR" dirty="0"/>
              <a:t> Singapore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largest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partner in ASEAN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11th-largest </a:t>
            </a:r>
            <a:r>
              <a:rPr lang="tr-TR" dirty="0" err="1"/>
              <a:t>trade</a:t>
            </a:r>
            <a:r>
              <a:rPr lang="tr-TR" dirty="0"/>
              <a:t> partner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.</a:t>
            </a:r>
          </a:p>
          <a:p>
            <a:r>
              <a:rPr lang="tr-TR" b="1" dirty="0"/>
              <a:t>Singapore </a:t>
            </a:r>
            <a:r>
              <a:rPr lang="tr-TR" b="1" dirty="0" err="1"/>
              <a:t>remains</a:t>
            </a:r>
            <a:r>
              <a:rPr lang="tr-TR" b="1" dirty="0"/>
              <a:t> an </a:t>
            </a:r>
            <a:r>
              <a:rPr lang="tr-TR" b="1" dirty="0" err="1"/>
              <a:t>important</a:t>
            </a:r>
            <a:r>
              <a:rPr lang="tr-TR" b="1" dirty="0"/>
              <a:t> </a:t>
            </a:r>
            <a:r>
              <a:rPr lang="tr-TR" b="1" dirty="0" err="1"/>
              <a:t>destination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FDI </a:t>
            </a:r>
            <a:r>
              <a:rPr lang="tr-TR" b="1" dirty="0" err="1"/>
              <a:t>from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EU. </a:t>
            </a:r>
            <a:r>
              <a:rPr lang="tr-TR" dirty="0"/>
              <a:t>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of 2020, EU FDI </a:t>
            </a:r>
            <a:r>
              <a:rPr lang="tr-TR" dirty="0" err="1"/>
              <a:t>stocks</a:t>
            </a:r>
            <a:r>
              <a:rPr lang="tr-TR" dirty="0"/>
              <a:t> </a:t>
            </a:r>
            <a:r>
              <a:rPr lang="tr-TR" dirty="0" err="1"/>
              <a:t>held</a:t>
            </a:r>
            <a:r>
              <a:rPr lang="tr-TR" dirty="0"/>
              <a:t> in Singapore </a:t>
            </a:r>
            <a:r>
              <a:rPr lang="tr-TR" dirty="0" err="1"/>
              <a:t>reached</a:t>
            </a:r>
            <a:r>
              <a:rPr lang="tr-TR" dirty="0"/>
              <a:t> EUR 255.6 </a:t>
            </a:r>
            <a:r>
              <a:rPr lang="tr-TR" dirty="0" err="1"/>
              <a:t>billion</a:t>
            </a:r>
            <a:r>
              <a:rPr lang="tr-TR" dirty="0"/>
              <a:t>, an </a:t>
            </a:r>
            <a:r>
              <a:rPr lang="tr-TR" dirty="0" err="1"/>
              <a:t>increase</a:t>
            </a:r>
            <a:r>
              <a:rPr lang="tr-TR" dirty="0"/>
              <a:t> of 15.4% since 2019. </a:t>
            </a:r>
            <a:r>
              <a:rPr lang="tr-TR" b="1" dirty="0"/>
              <a:t>Singapore </a:t>
            </a:r>
            <a:r>
              <a:rPr lang="tr-TR" b="1" dirty="0" err="1"/>
              <a:t>ranked</a:t>
            </a:r>
            <a:r>
              <a:rPr lang="tr-TR" b="1" dirty="0"/>
              <a:t> </a:t>
            </a:r>
            <a:r>
              <a:rPr lang="tr-TR" b="1" dirty="0" err="1"/>
              <a:t>globally</a:t>
            </a:r>
            <a:r>
              <a:rPr lang="tr-TR" b="1" dirty="0"/>
              <a:t> as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EU’s</a:t>
            </a:r>
            <a:r>
              <a:rPr lang="tr-TR" b="1" dirty="0"/>
              <a:t> </a:t>
            </a:r>
            <a:r>
              <a:rPr lang="tr-TR" b="1" dirty="0" err="1"/>
              <a:t>seventh-largest</a:t>
            </a:r>
            <a:r>
              <a:rPr lang="tr-TR" b="1" dirty="0"/>
              <a:t> </a:t>
            </a:r>
            <a:r>
              <a:rPr lang="tr-TR" b="1" dirty="0" err="1"/>
              <a:t>destination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FDI </a:t>
            </a:r>
            <a:r>
              <a:rPr lang="tr-TR" b="1" dirty="0" err="1"/>
              <a:t>stocks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largest</a:t>
            </a:r>
            <a:r>
              <a:rPr lang="tr-TR" b="1" dirty="0"/>
              <a:t> </a:t>
            </a:r>
            <a:r>
              <a:rPr lang="tr-TR" b="1" dirty="0" err="1"/>
              <a:t>investment</a:t>
            </a:r>
            <a:r>
              <a:rPr lang="tr-TR" b="1" dirty="0"/>
              <a:t> </a:t>
            </a:r>
            <a:r>
              <a:rPr lang="tr-TR" b="1" dirty="0" err="1"/>
              <a:t>destination</a:t>
            </a:r>
            <a:r>
              <a:rPr lang="tr-TR" b="1" dirty="0"/>
              <a:t> in ASEAN</a:t>
            </a:r>
            <a:r>
              <a:rPr lang="tr-TR" dirty="0"/>
              <a:t>. </a:t>
            </a:r>
            <a:r>
              <a:rPr lang="tr-TR" dirty="0" err="1"/>
              <a:t>Conversely</a:t>
            </a:r>
            <a:r>
              <a:rPr lang="tr-TR" dirty="0"/>
              <a:t>, FDI </a:t>
            </a:r>
            <a:r>
              <a:rPr lang="tr-TR" dirty="0" err="1"/>
              <a:t>stocks</a:t>
            </a:r>
            <a:r>
              <a:rPr lang="tr-TR" dirty="0"/>
              <a:t> </a:t>
            </a:r>
            <a:r>
              <a:rPr lang="tr-TR" dirty="0" err="1"/>
              <a:t>held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Singapore in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amounted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EUR 150 </a:t>
            </a:r>
            <a:r>
              <a:rPr lang="tr-TR" dirty="0" err="1"/>
              <a:t>billion</a:t>
            </a:r>
            <a:r>
              <a:rPr lang="tr-TR" dirty="0"/>
              <a:t> in 2020, a </a:t>
            </a:r>
            <a:r>
              <a:rPr lang="tr-TR" dirty="0" err="1"/>
              <a:t>significant</a:t>
            </a:r>
            <a:r>
              <a:rPr lang="tr-TR" dirty="0"/>
              <a:t> 26.6% </a:t>
            </a:r>
            <a:r>
              <a:rPr lang="tr-TR" dirty="0" err="1"/>
              <a:t>increase</a:t>
            </a:r>
            <a:r>
              <a:rPr lang="tr-TR" dirty="0"/>
              <a:t> </a:t>
            </a:r>
            <a:r>
              <a:rPr lang="tr-TR" dirty="0" err="1"/>
              <a:t>compared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 2019. </a:t>
            </a:r>
          </a:p>
          <a:p>
            <a:r>
              <a:rPr lang="tr-TR" dirty="0"/>
              <a:t>In </a:t>
            </a:r>
            <a:r>
              <a:rPr lang="tr-TR" dirty="0" err="1"/>
              <a:t>early</a:t>
            </a:r>
            <a:r>
              <a:rPr lang="tr-TR" dirty="0"/>
              <a:t> </a:t>
            </a:r>
            <a:r>
              <a:rPr lang="tr-TR" dirty="0" err="1"/>
              <a:t>December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and</a:t>
            </a:r>
            <a:r>
              <a:rPr lang="tr-TR" dirty="0"/>
              <a:t> Singapore </a:t>
            </a:r>
            <a:r>
              <a:rPr lang="tr-TR" dirty="0" err="1"/>
              <a:t>held</a:t>
            </a:r>
            <a:r>
              <a:rPr lang="tr-TR" dirty="0"/>
              <a:t> </a:t>
            </a:r>
            <a:r>
              <a:rPr lang="tr-TR" dirty="0" err="1"/>
              <a:t>talks</a:t>
            </a:r>
            <a:r>
              <a:rPr lang="tr-TR" dirty="0"/>
              <a:t> on </a:t>
            </a:r>
            <a:r>
              <a:rPr lang="tr-TR" dirty="0" err="1"/>
              <a:t>strengthening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advancing</a:t>
            </a:r>
            <a:r>
              <a:rPr lang="tr-TR" dirty="0"/>
              <a:t> a </a:t>
            </a:r>
            <a:r>
              <a:rPr lang="tr-TR" dirty="0" err="1"/>
              <a:t>comprehensive</a:t>
            </a:r>
            <a:r>
              <a:rPr lang="tr-TR" dirty="0"/>
              <a:t> EU-Singapore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enhancing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 on </a:t>
            </a:r>
            <a:r>
              <a:rPr lang="tr-TR" dirty="0" err="1"/>
              <a:t>artificial</a:t>
            </a:r>
            <a:r>
              <a:rPr lang="tr-TR" dirty="0"/>
              <a:t> </a:t>
            </a:r>
            <a:r>
              <a:rPr lang="tr-TR" dirty="0" err="1"/>
              <a:t>intelligence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data </a:t>
            </a:r>
            <a:r>
              <a:rPr lang="tr-TR" dirty="0" err="1"/>
              <a:t>governance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2B39DF59-448D-8342-A7D9-CF5450AB4F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68601" y="1580467"/>
            <a:ext cx="3640417" cy="39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46327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8A4D401-136D-C94B-AA70-7B38A92C0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SINGAPORE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DA0A69-56B3-6E4B-A320-DDCE35420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Singapore </a:t>
            </a:r>
            <a:r>
              <a:rPr lang="tr-TR" dirty="0" err="1"/>
              <a:t>held</a:t>
            </a:r>
            <a:r>
              <a:rPr lang="tr-TR" dirty="0"/>
              <a:t> general </a:t>
            </a:r>
            <a:r>
              <a:rPr lang="tr-TR" dirty="0" err="1"/>
              <a:t>elections</a:t>
            </a:r>
            <a:r>
              <a:rPr lang="tr-TR" dirty="0"/>
              <a:t> in </a:t>
            </a:r>
            <a:r>
              <a:rPr lang="tr-TR" dirty="0" err="1"/>
              <a:t>July</a:t>
            </a:r>
            <a:r>
              <a:rPr lang="tr-TR" dirty="0"/>
              <a:t> 2020. </a:t>
            </a:r>
          </a:p>
          <a:p>
            <a:r>
              <a:rPr lang="tr-TR" dirty="0"/>
              <a:t>PM Lee </a:t>
            </a:r>
            <a:r>
              <a:rPr lang="tr-TR" dirty="0" err="1"/>
              <a:t>Hsien</a:t>
            </a:r>
            <a:r>
              <a:rPr lang="tr-TR" dirty="0"/>
              <a:t> </a:t>
            </a:r>
            <a:r>
              <a:rPr lang="tr-TR" dirty="0" err="1"/>
              <a:t>Loong’s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tackle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COVID-19 </a:t>
            </a:r>
            <a:r>
              <a:rPr lang="tr-TR" dirty="0" err="1"/>
              <a:t>pandemic</a:t>
            </a:r>
            <a:r>
              <a:rPr lang="tr-TR" dirty="0"/>
              <a:t>,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challenges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country’s</a:t>
            </a:r>
            <a:r>
              <a:rPr lang="tr-TR" dirty="0"/>
              <a:t> </a:t>
            </a:r>
            <a:r>
              <a:rPr lang="tr-TR" dirty="0" err="1"/>
              <a:t>recovery</a:t>
            </a:r>
            <a:r>
              <a:rPr lang="tr-TR" dirty="0"/>
              <a:t>. In </a:t>
            </a:r>
            <a:r>
              <a:rPr lang="tr-TR" dirty="0" err="1"/>
              <a:t>October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announced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Singapore </a:t>
            </a:r>
            <a:r>
              <a:rPr lang="tr-TR" dirty="0" err="1"/>
              <a:t>would</a:t>
            </a:r>
            <a:r>
              <a:rPr lang="tr-TR" dirty="0"/>
              <a:t> be </a:t>
            </a:r>
            <a:r>
              <a:rPr lang="tr-TR" dirty="0" err="1"/>
              <a:t>open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month</a:t>
            </a:r>
            <a:r>
              <a:rPr lang="tr-TR" dirty="0"/>
              <a:t> </a:t>
            </a:r>
            <a:r>
              <a:rPr lang="tr-TR" dirty="0" err="1"/>
              <a:t>onward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quarantine-free</a:t>
            </a:r>
            <a:r>
              <a:rPr lang="tr-TR" dirty="0"/>
              <a:t> </a:t>
            </a:r>
            <a:r>
              <a:rPr lang="tr-TR" dirty="0" err="1"/>
              <a:t>travel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fully</a:t>
            </a:r>
            <a:r>
              <a:rPr lang="tr-TR" dirty="0"/>
              <a:t> </a:t>
            </a:r>
            <a:r>
              <a:rPr lang="tr-TR" dirty="0" err="1"/>
              <a:t>vaccinated</a:t>
            </a:r>
            <a:r>
              <a:rPr lang="tr-TR" dirty="0"/>
              <a:t>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eight</a:t>
            </a:r>
            <a:r>
              <a:rPr lang="tr-TR" dirty="0"/>
              <a:t> </a:t>
            </a:r>
            <a:r>
              <a:rPr lang="tr-TR" dirty="0" err="1"/>
              <a:t>countries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EU </a:t>
            </a:r>
            <a:r>
              <a:rPr lang="tr-TR" dirty="0" err="1"/>
              <a:t>countries</a:t>
            </a:r>
            <a:r>
              <a:rPr lang="tr-TR" dirty="0"/>
              <a:t>.</a:t>
            </a:r>
          </a:p>
          <a:p>
            <a:pPr marL="0" indent="0">
              <a:buNone/>
            </a:pP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3897660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81F603D-E95B-644A-9C00-528AA163D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SINGAPORE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5C4F1B-1422-DD49-BAE4-1622A220A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Also</a:t>
            </a:r>
            <a:r>
              <a:rPr lang="tr-TR" dirty="0"/>
              <a:t> in </a:t>
            </a:r>
            <a:r>
              <a:rPr lang="tr-TR" dirty="0" err="1"/>
              <a:t>October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Parliament</a:t>
            </a:r>
            <a:r>
              <a:rPr lang="tr-TR" dirty="0"/>
              <a:t> of Singapore </a:t>
            </a:r>
            <a:r>
              <a:rPr lang="tr-TR" dirty="0" err="1"/>
              <a:t>passed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Interference</a:t>
            </a:r>
            <a:r>
              <a:rPr lang="tr-TR" dirty="0"/>
              <a:t> (</a:t>
            </a:r>
            <a:r>
              <a:rPr lang="tr-TR" dirty="0" err="1"/>
              <a:t>Countermeasures</a:t>
            </a:r>
            <a:r>
              <a:rPr lang="tr-TR" dirty="0"/>
              <a:t>) </a:t>
            </a:r>
            <a:r>
              <a:rPr lang="tr-TR" dirty="0" err="1"/>
              <a:t>Act</a:t>
            </a:r>
            <a:r>
              <a:rPr lang="tr-TR" dirty="0"/>
              <a:t>, </a:t>
            </a:r>
            <a:r>
              <a:rPr lang="tr-TR" dirty="0" err="1"/>
              <a:t>aiming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tackle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meddling</a:t>
            </a:r>
            <a:r>
              <a:rPr lang="tr-TR" dirty="0"/>
              <a:t> in </a:t>
            </a:r>
            <a:r>
              <a:rPr lang="tr-TR" dirty="0" err="1"/>
              <a:t>domestic</a:t>
            </a:r>
            <a:r>
              <a:rPr lang="tr-TR" dirty="0"/>
              <a:t> </a:t>
            </a:r>
            <a:r>
              <a:rPr lang="tr-TR" dirty="0" err="1"/>
              <a:t>politics</a:t>
            </a:r>
            <a:r>
              <a:rPr lang="tr-TR" dirty="0"/>
              <a:t>.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supporting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work</a:t>
            </a:r>
            <a:r>
              <a:rPr lang="tr-TR" dirty="0"/>
              <a:t> of </a:t>
            </a:r>
            <a:r>
              <a:rPr lang="tr-TR" dirty="0" err="1"/>
              <a:t>civil</a:t>
            </a:r>
            <a:r>
              <a:rPr lang="tr-TR" dirty="0"/>
              <a:t> </a:t>
            </a:r>
            <a:r>
              <a:rPr lang="tr-TR" dirty="0" err="1"/>
              <a:t>society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European </a:t>
            </a:r>
            <a:r>
              <a:rPr lang="tr-TR" dirty="0" err="1"/>
              <a:t>Parliament</a:t>
            </a:r>
            <a:r>
              <a:rPr lang="tr-TR" dirty="0"/>
              <a:t> has </a:t>
            </a:r>
            <a:r>
              <a:rPr lang="tr-TR" dirty="0" err="1"/>
              <a:t>called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abolition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penalty</a:t>
            </a:r>
            <a:r>
              <a:rPr lang="tr-TR" dirty="0"/>
              <a:t>.</a:t>
            </a:r>
          </a:p>
          <a:p>
            <a:r>
              <a:rPr lang="tr-TR" dirty="0"/>
              <a:t>In </a:t>
            </a:r>
            <a:r>
              <a:rPr lang="tr-TR" dirty="0" err="1"/>
              <a:t>June</a:t>
            </a:r>
            <a:r>
              <a:rPr lang="tr-TR" dirty="0"/>
              <a:t> 2022, Finance </a:t>
            </a:r>
            <a:r>
              <a:rPr lang="tr-TR" dirty="0" err="1"/>
              <a:t>Minister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Deputy</a:t>
            </a:r>
            <a:r>
              <a:rPr lang="tr-TR" dirty="0"/>
              <a:t> PM Lawrence </a:t>
            </a:r>
            <a:r>
              <a:rPr lang="tr-TR" dirty="0" err="1"/>
              <a:t>Wong</a:t>
            </a:r>
            <a:r>
              <a:rPr lang="tr-TR" dirty="0"/>
              <a:t> </a:t>
            </a:r>
            <a:r>
              <a:rPr lang="tr-TR" dirty="0" err="1"/>
              <a:t>announced</a:t>
            </a:r>
            <a:r>
              <a:rPr lang="tr-TR" dirty="0"/>
              <a:t> a USD 1.1 </a:t>
            </a:r>
            <a:r>
              <a:rPr lang="tr-TR" dirty="0" err="1"/>
              <a:t>billion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package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mitigate</a:t>
            </a:r>
            <a:r>
              <a:rPr lang="tr-TR" dirty="0"/>
              <a:t> </a:t>
            </a:r>
            <a:r>
              <a:rPr lang="tr-TR" dirty="0" err="1"/>
              <a:t>cost</a:t>
            </a:r>
            <a:r>
              <a:rPr lang="tr-TR" dirty="0"/>
              <a:t> of </a:t>
            </a:r>
            <a:r>
              <a:rPr lang="tr-TR" dirty="0" err="1"/>
              <a:t>living</a:t>
            </a:r>
            <a:r>
              <a:rPr lang="tr-TR" dirty="0"/>
              <a:t> </a:t>
            </a:r>
            <a:r>
              <a:rPr lang="tr-TR" dirty="0" err="1"/>
              <a:t>pressures</a:t>
            </a:r>
            <a:r>
              <a:rPr lang="tr-TR" dirty="0"/>
              <a:t>. </a:t>
            </a:r>
            <a:r>
              <a:rPr lang="tr-TR" dirty="0" err="1"/>
              <a:t>Wong</a:t>
            </a:r>
            <a:r>
              <a:rPr lang="tr-TR" dirty="0"/>
              <a:t> </a:t>
            </a:r>
            <a:r>
              <a:rPr lang="tr-TR" dirty="0" err="1"/>
              <a:t>stated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move</a:t>
            </a:r>
            <a:r>
              <a:rPr lang="tr-TR" dirty="0"/>
              <a:t> had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especially</a:t>
            </a:r>
            <a:r>
              <a:rPr lang="tr-TR" dirty="0"/>
              <a:t> </a:t>
            </a:r>
            <a:r>
              <a:rPr lang="tr-TR" dirty="0" err="1"/>
              <a:t>designed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low-income</a:t>
            </a:r>
            <a:r>
              <a:rPr lang="tr-TR" dirty="0"/>
              <a:t> </a:t>
            </a:r>
            <a:r>
              <a:rPr lang="tr-TR" dirty="0" err="1"/>
              <a:t>groups</a:t>
            </a:r>
            <a:r>
              <a:rPr lang="tr-TR" dirty="0"/>
              <a:t>, as Singapore is </a:t>
            </a:r>
            <a:r>
              <a:rPr lang="tr-TR" dirty="0" err="1"/>
              <a:t>suffering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inflation</a:t>
            </a:r>
            <a:r>
              <a:rPr lang="tr-TR" dirty="0"/>
              <a:t>.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factors</a:t>
            </a:r>
            <a:r>
              <a:rPr lang="tr-TR" dirty="0"/>
              <a:t> </a:t>
            </a:r>
            <a:r>
              <a:rPr lang="tr-TR" dirty="0" err="1"/>
              <a:t>behind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surge</a:t>
            </a:r>
            <a:r>
              <a:rPr lang="tr-TR" dirty="0"/>
              <a:t> in </a:t>
            </a:r>
            <a:r>
              <a:rPr lang="tr-TR" dirty="0" err="1"/>
              <a:t>prices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disruption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global </a:t>
            </a:r>
            <a:r>
              <a:rPr lang="tr-TR" dirty="0" err="1"/>
              <a:t>supply</a:t>
            </a:r>
            <a:r>
              <a:rPr lang="tr-TR" dirty="0"/>
              <a:t> </a:t>
            </a:r>
            <a:r>
              <a:rPr lang="tr-TR" dirty="0" err="1"/>
              <a:t>chains</a:t>
            </a:r>
            <a:r>
              <a:rPr lang="tr-TR" dirty="0"/>
              <a:t>,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commodity</a:t>
            </a:r>
            <a:r>
              <a:rPr lang="tr-TR" dirty="0"/>
              <a:t> </a:t>
            </a:r>
            <a:r>
              <a:rPr lang="tr-TR" dirty="0" err="1"/>
              <a:t>prices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Russia’s</a:t>
            </a:r>
            <a:r>
              <a:rPr lang="tr-TR" dirty="0"/>
              <a:t> </a:t>
            </a:r>
            <a:r>
              <a:rPr lang="tr-TR" dirty="0" err="1"/>
              <a:t>invasion</a:t>
            </a:r>
            <a:r>
              <a:rPr lang="tr-TR" dirty="0"/>
              <a:t> of </a:t>
            </a:r>
            <a:r>
              <a:rPr lang="tr-TR" dirty="0" err="1"/>
              <a:t>Ukraine</a:t>
            </a:r>
            <a:r>
              <a:rPr lang="tr-TR" dirty="0"/>
              <a:t>. Singapore has </a:t>
            </a:r>
            <a:r>
              <a:rPr lang="tr-TR" dirty="0" err="1"/>
              <a:t>tightened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monetary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three</a:t>
            </a:r>
            <a:r>
              <a:rPr lang="tr-TR" dirty="0"/>
              <a:t> </a:t>
            </a:r>
            <a:r>
              <a:rPr lang="tr-TR" dirty="0" err="1"/>
              <a:t>times</a:t>
            </a:r>
            <a:r>
              <a:rPr lang="tr-TR" dirty="0"/>
              <a:t> since </a:t>
            </a:r>
            <a:r>
              <a:rPr lang="tr-TR" dirty="0" err="1"/>
              <a:t>October</a:t>
            </a:r>
            <a:r>
              <a:rPr lang="tr-TR" dirty="0"/>
              <a:t> 2021.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583690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094F154-1CF0-AC48-9C34-2C002394C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bruneı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BF1FE4C-0BA1-7346-87DC-AE53DCD8AA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/>
              <a:t>The Sultan of </a:t>
            </a:r>
            <a:r>
              <a:rPr lang="tr-TR" dirty="0" err="1"/>
              <a:t>Brunei</a:t>
            </a:r>
            <a:r>
              <a:rPr lang="tr-TR" dirty="0"/>
              <a:t>, </a:t>
            </a:r>
            <a:r>
              <a:rPr lang="tr-TR" dirty="0" err="1"/>
              <a:t>Hassanal</a:t>
            </a:r>
            <a:r>
              <a:rPr lang="tr-TR" dirty="0"/>
              <a:t> </a:t>
            </a:r>
            <a:r>
              <a:rPr lang="tr-TR" dirty="0" err="1"/>
              <a:t>Bolkiah</a:t>
            </a:r>
            <a:r>
              <a:rPr lang="tr-TR" dirty="0"/>
              <a:t>, </a:t>
            </a:r>
            <a:r>
              <a:rPr lang="tr-TR" dirty="0" err="1"/>
              <a:t>rules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Prince</a:t>
            </a:r>
            <a:r>
              <a:rPr lang="tr-TR" dirty="0"/>
              <a:t> Billah </a:t>
            </a:r>
            <a:r>
              <a:rPr lang="tr-TR" dirty="0" err="1"/>
              <a:t>Bolkiah</a:t>
            </a:r>
            <a:r>
              <a:rPr lang="tr-TR" dirty="0"/>
              <a:t> is </a:t>
            </a:r>
            <a:r>
              <a:rPr lang="tr-TR" dirty="0" err="1"/>
              <a:t>taking</a:t>
            </a:r>
            <a:r>
              <a:rPr lang="tr-TR" dirty="0"/>
              <a:t> on </a:t>
            </a:r>
            <a:r>
              <a:rPr lang="tr-TR" dirty="0" err="1"/>
              <a:t>responsibilities</a:t>
            </a:r>
            <a:r>
              <a:rPr lang="tr-TR" dirty="0"/>
              <a:t>.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liberalisation</a:t>
            </a:r>
            <a:r>
              <a:rPr lang="tr-TR" dirty="0"/>
              <a:t> is </a:t>
            </a:r>
            <a:r>
              <a:rPr lang="tr-TR" dirty="0" err="1"/>
              <a:t>non-existent</a:t>
            </a:r>
            <a:r>
              <a:rPr lang="tr-TR" dirty="0"/>
              <a:t>. The </a:t>
            </a:r>
            <a:r>
              <a:rPr lang="tr-TR" dirty="0" err="1"/>
              <a:t>penal</a:t>
            </a:r>
            <a:r>
              <a:rPr lang="tr-TR" dirty="0"/>
              <a:t> </a:t>
            </a:r>
            <a:r>
              <a:rPr lang="tr-TR" dirty="0" err="1"/>
              <a:t>code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reformed</a:t>
            </a:r>
            <a:r>
              <a:rPr lang="tr-TR" dirty="0"/>
              <a:t> in 2014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incorporate</a:t>
            </a:r>
            <a:r>
              <a:rPr lang="tr-TR" dirty="0"/>
              <a:t> a </a:t>
            </a:r>
            <a:r>
              <a:rPr lang="tr-TR" dirty="0" err="1"/>
              <a:t>Sharia-based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. In April 2019, a </a:t>
            </a:r>
            <a:r>
              <a:rPr lang="tr-TR" dirty="0" err="1"/>
              <a:t>penal</a:t>
            </a:r>
            <a:r>
              <a:rPr lang="tr-TR" dirty="0"/>
              <a:t> </a:t>
            </a:r>
            <a:r>
              <a:rPr lang="tr-TR" dirty="0" err="1"/>
              <a:t>code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enacted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impose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forms</a:t>
            </a:r>
            <a:r>
              <a:rPr lang="tr-TR" dirty="0"/>
              <a:t> of </a:t>
            </a:r>
            <a:r>
              <a:rPr lang="tr-TR" dirty="0" err="1"/>
              <a:t>punishment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stoning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gay</a:t>
            </a:r>
            <a:r>
              <a:rPr lang="tr-TR" dirty="0"/>
              <a:t> </a:t>
            </a:r>
            <a:r>
              <a:rPr lang="tr-TR" dirty="0" err="1"/>
              <a:t>sex</a:t>
            </a:r>
            <a:r>
              <a:rPr lang="tr-TR" dirty="0"/>
              <a:t> and </a:t>
            </a:r>
            <a:r>
              <a:rPr lang="tr-TR" dirty="0" err="1"/>
              <a:t>adultery</a:t>
            </a:r>
            <a:r>
              <a:rPr lang="tr-TR" dirty="0"/>
              <a:t>, and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amputation</a:t>
            </a:r>
            <a:r>
              <a:rPr lang="tr-TR" dirty="0"/>
              <a:t> of </a:t>
            </a:r>
            <a:r>
              <a:rPr lang="tr-TR" dirty="0" err="1"/>
              <a:t>limbs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theft</a:t>
            </a:r>
            <a:r>
              <a:rPr lang="tr-TR" dirty="0"/>
              <a:t>. </a:t>
            </a:r>
            <a:r>
              <a:rPr lang="tr-TR" dirty="0" err="1"/>
              <a:t>Following</a:t>
            </a:r>
            <a:r>
              <a:rPr lang="tr-TR" dirty="0"/>
              <a:t> an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outcry</a:t>
            </a:r>
            <a:r>
              <a:rPr lang="tr-TR" dirty="0"/>
              <a:t>, </a:t>
            </a:r>
            <a:r>
              <a:rPr lang="tr-TR" dirty="0" err="1"/>
              <a:t>Brunei</a:t>
            </a:r>
            <a:r>
              <a:rPr lang="tr-TR" dirty="0"/>
              <a:t> </a:t>
            </a:r>
            <a:r>
              <a:rPr lang="tr-TR" dirty="0" err="1"/>
              <a:t>extended</a:t>
            </a:r>
            <a:r>
              <a:rPr lang="tr-TR" dirty="0"/>
              <a:t> a </a:t>
            </a:r>
            <a:r>
              <a:rPr lang="tr-TR" dirty="0" err="1"/>
              <a:t>moratorium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penalty</a:t>
            </a:r>
            <a:r>
              <a:rPr lang="tr-TR" dirty="0"/>
              <a:t>.</a:t>
            </a:r>
          </a:p>
          <a:p>
            <a:r>
              <a:rPr lang="tr-TR" dirty="0"/>
              <a:t>The EU is </a:t>
            </a:r>
            <a:r>
              <a:rPr lang="tr-TR" dirty="0" err="1"/>
              <a:t>actively</a:t>
            </a:r>
            <a:r>
              <a:rPr lang="tr-TR" dirty="0"/>
              <a:t> </a:t>
            </a:r>
            <a:r>
              <a:rPr lang="tr-TR" dirty="0" err="1"/>
              <a:t>enhancing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Brunei</a:t>
            </a:r>
            <a:r>
              <a:rPr lang="tr-TR" dirty="0"/>
              <a:t>, but </a:t>
            </a:r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framework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. An EU-</a:t>
            </a:r>
            <a:r>
              <a:rPr lang="tr-TR" dirty="0" err="1"/>
              <a:t>Brunei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and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(PCA) is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 of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negotiated</a:t>
            </a:r>
            <a:r>
              <a:rPr lang="tr-TR" dirty="0"/>
              <a:t> and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cover</a:t>
            </a:r>
            <a:r>
              <a:rPr lang="tr-TR" dirty="0"/>
              <a:t> a </a:t>
            </a:r>
            <a:r>
              <a:rPr lang="tr-TR" dirty="0" err="1"/>
              <a:t>range</a:t>
            </a:r>
            <a:r>
              <a:rPr lang="tr-TR" dirty="0"/>
              <a:t> of </a:t>
            </a:r>
            <a:r>
              <a:rPr lang="tr-TR" dirty="0" err="1"/>
              <a:t>political</a:t>
            </a:r>
            <a:r>
              <a:rPr lang="tr-TR" dirty="0"/>
              <a:t> and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. In 2020, </a:t>
            </a:r>
            <a:r>
              <a:rPr lang="tr-TR" dirty="0" err="1"/>
              <a:t>the</a:t>
            </a:r>
            <a:r>
              <a:rPr lang="tr-TR" dirty="0"/>
              <a:t> total </a:t>
            </a:r>
            <a:r>
              <a:rPr lang="tr-TR" dirty="0" err="1"/>
              <a:t>trade</a:t>
            </a:r>
            <a:r>
              <a:rPr lang="tr-TR" dirty="0"/>
              <a:t> in </a:t>
            </a:r>
            <a:r>
              <a:rPr lang="tr-TR" dirty="0" err="1"/>
              <a:t>goods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Brunei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stood</a:t>
            </a:r>
            <a:r>
              <a:rPr lang="tr-TR" dirty="0"/>
              <a:t> at EUR 153 </a:t>
            </a:r>
            <a:r>
              <a:rPr lang="tr-TR" dirty="0" err="1"/>
              <a:t>million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surplus</a:t>
            </a:r>
            <a:r>
              <a:rPr lang="tr-TR" dirty="0"/>
              <a:t> of EUR 142 </a:t>
            </a:r>
            <a:r>
              <a:rPr lang="tr-TR" dirty="0" err="1"/>
              <a:t>million</a:t>
            </a:r>
            <a:r>
              <a:rPr lang="tr-TR" dirty="0"/>
              <a:t> in </a:t>
            </a:r>
            <a:r>
              <a:rPr lang="tr-TR" dirty="0" err="1"/>
              <a:t>favour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EU.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and </a:t>
            </a:r>
            <a:r>
              <a:rPr lang="tr-TR" dirty="0" err="1"/>
              <a:t>Brunei</a:t>
            </a:r>
            <a:r>
              <a:rPr lang="tr-TR" dirty="0"/>
              <a:t> is </a:t>
            </a:r>
            <a:r>
              <a:rPr lang="tr-TR" dirty="0" err="1"/>
              <a:t>mainly</a:t>
            </a:r>
            <a:r>
              <a:rPr lang="tr-TR" dirty="0"/>
              <a:t> in </a:t>
            </a:r>
            <a:r>
              <a:rPr lang="tr-TR" dirty="0" err="1"/>
              <a:t>machinery</a:t>
            </a:r>
            <a:r>
              <a:rPr lang="tr-TR" dirty="0"/>
              <a:t>, motor </a:t>
            </a:r>
            <a:r>
              <a:rPr lang="tr-TR" dirty="0" err="1"/>
              <a:t>vehicles</a:t>
            </a:r>
            <a:r>
              <a:rPr lang="tr-TR" dirty="0"/>
              <a:t> and </a:t>
            </a:r>
            <a:r>
              <a:rPr lang="tr-TR" dirty="0" err="1"/>
              <a:t>chemicals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pic>
        <p:nvPicPr>
          <p:cNvPr id="5" name="İçerik Yer Tutucusu 10">
            <a:extLst>
              <a:ext uri="{FF2B5EF4-FFF2-40B4-BE49-F238E27FC236}">
                <a16:creationId xmlns:a16="http://schemas.microsoft.com/office/drawing/2014/main" id="{90C4974A-5BCE-7948-8603-EF48E57E72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64141" y="2193925"/>
            <a:ext cx="4154856" cy="39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321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075934F-7EC9-7144-903A-32ADB0270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laos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93A8024-6615-4146-ABD9-FAEA51E653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4563" y="1678329"/>
            <a:ext cx="5810490" cy="4493871"/>
          </a:xfrm>
        </p:spPr>
        <p:txBody>
          <a:bodyPr>
            <a:normAutofit fontScale="85000" lnSpcReduction="20000"/>
          </a:bodyPr>
          <a:lstStyle/>
          <a:p>
            <a:r>
              <a:rPr lang="tr-TR" b="1" dirty="0"/>
              <a:t>EU-Laos </a:t>
            </a:r>
            <a:r>
              <a:rPr lang="tr-TR" b="1" dirty="0" err="1"/>
              <a:t>relations</a:t>
            </a:r>
            <a:r>
              <a:rPr lang="tr-TR" b="1" dirty="0"/>
              <a:t> </a:t>
            </a:r>
            <a:r>
              <a:rPr lang="tr-TR" b="1" dirty="0" err="1"/>
              <a:t>are</a:t>
            </a:r>
            <a:r>
              <a:rPr lang="tr-TR" b="1" dirty="0"/>
              <a:t> </a:t>
            </a:r>
            <a:r>
              <a:rPr lang="tr-TR" b="1" dirty="0" err="1"/>
              <a:t>based</a:t>
            </a:r>
            <a:r>
              <a:rPr lang="tr-TR" b="1" dirty="0"/>
              <a:t> on </a:t>
            </a:r>
            <a:r>
              <a:rPr lang="tr-TR" b="1" dirty="0" err="1"/>
              <a:t>the</a:t>
            </a:r>
            <a:r>
              <a:rPr lang="tr-TR" b="1" dirty="0"/>
              <a:t> 1997 </a:t>
            </a:r>
            <a:r>
              <a:rPr lang="tr-TR" b="1" dirty="0" err="1"/>
              <a:t>Cooperation</a:t>
            </a:r>
            <a:r>
              <a:rPr lang="tr-TR" b="1" dirty="0"/>
              <a:t> </a:t>
            </a:r>
            <a:r>
              <a:rPr lang="tr-TR" b="1" dirty="0" err="1"/>
              <a:t>Agreement</a:t>
            </a:r>
            <a:r>
              <a:rPr lang="tr-TR" b="1" dirty="0"/>
              <a:t>. </a:t>
            </a:r>
            <a:r>
              <a:rPr lang="tr-TR" dirty="0"/>
              <a:t>The EU </a:t>
            </a:r>
            <a:r>
              <a:rPr lang="tr-TR" dirty="0" err="1"/>
              <a:t>provided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EUR 500 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2016-2020 </a:t>
            </a:r>
            <a:r>
              <a:rPr lang="tr-TR" dirty="0" err="1"/>
              <a:t>period</a:t>
            </a:r>
            <a:r>
              <a:rPr lang="tr-TR" dirty="0"/>
              <a:t>, </a:t>
            </a:r>
            <a:r>
              <a:rPr lang="tr-TR" dirty="0" err="1"/>
              <a:t>supporting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Lao </a:t>
            </a:r>
            <a:r>
              <a:rPr lang="tr-TR" dirty="0" err="1"/>
              <a:t>Eighth</a:t>
            </a:r>
            <a:r>
              <a:rPr lang="tr-TR" dirty="0"/>
              <a:t> </a:t>
            </a:r>
            <a:r>
              <a:rPr lang="tr-TR" dirty="0" err="1"/>
              <a:t>National</a:t>
            </a:r>
            <a:r>
              <a:rPr lang="tr-TR" dirty="0"/>
              <a:t> </a:t>
            </a:r>
            <a:r>
              <a:rPr lang="tr-TR" dirty="0" err="1"/>
              <a:t>Socio-Economic</a:t>
            </a:r>
            <a:r>
              <a:rPr lang="tr-TR" dirty="0"/>
              <a:t> Development Plan,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focused</a:t>
            </a:r>
            <a:r>
              <a:rPr lang="tr-TR" dirty="0"/>
              <a:t> on </a:t>
            </a:r>
            <a:r>
              <a:rPr lang="tr-TR" dirty="0" err="1"/>
              <a:t>achieving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an </a:t>
            </a:r>
            <a:r>
              <a:rPr lang="tr-TR" dirty="0" err="1"/>
              <a:t>overall</a:t>
            </a:r>
            <a:r>
              <a:rPr lang="tr-TR" dirty="0"/>
              <a:t> </a:t>
            </a:r>
            <a:r>
              <a:rPr lang="tr-TR" dirty="0" err="1"/>
              <a:t>target</a:t>
            </a:r>
            <a:r>
              <a:rPr lang="tr-TR" dirty="0"/>
              <a:t> of </a:t>
            </a:r>
            <a:r>
              <a:rPr lang="tr-TR" dirty="0" err="1"/>
              <a:t>graduating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least</a:t>
            </a:r>
            <a:r>
              <a:rPr lang="tr-TR" dirty="0"/>
              <a:t> </a:t>
            </a:r>
            <a:r>
              <a:rPr lang="tr-TR" dirty="0" err="1"/>
              <a:t>developed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</a:t>
            </a:r>
            <a:r>
              <a:rPr lang="tr-TR" dirty="0" err="1"/>
              <a:t>status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 2020. In </a:t>
            </a:r>
            <a:r>
              <a:rPr lang="tr-TR" dirty="0" err="1"/>
              <a:t>March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EU, in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World </a:t>
            </a:r>
            <a:r>
              <a:rPr lang="tr-TR" dirty="0" err="1"/>
              <a:t>Health</a:t>
            </a:r>
            <a:r>
              <a:rPr lang="tr-TR" dirty="0"/>
              <a:t> </a:t>
            </a:r>
            <a:r>
              <a:rPr lang="tr-TR" dirty="0" err="1"/>
              <a:t>Oorganization</a:t>
            </a:r>
            <a:r>
              <a:rPr lang="tr-TR" dirty="0"/>
              <a:t>, </a:t>
            </a:r>
            <a:r>
              <a:rPr lang="tr-TR" dirty="0" err="1"/>
              <a:t>provided</a:t>
            </a:r>
            <a:r>
              <a:rPr lang="tr-TR" dirty="0"/>
              <a:t> EUR 2.8 </a:t>
            </a:r>
            <a:r>
              <a:rPr lang="tr-TR" dirty="0" err="1"/>
              <a:t>million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Laos’ </a:t>
            </a:r>
            <a:r>
              <a:rPr lang="tr-TR" dirty="0" err="1"/>
              <a:t>health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strengthen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capacity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preparedness</a:t>
            </a:r>
            <a:r>
              <a:rPr lang="tr-TR" dirty="0"/>
              <a:t> and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respond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COVID-19 and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pandemics</a:t>
            </a:r>
            <a:r>
              <a:rPr lang="tr-TR" dirty="0"/>
              <a:t>.</a:t>
            </a:r>
          </a:p>
          <a:p>
            <a:r>
              <a:rPr lang="tr-TR" dirty="0"/>
              <a:t>In </a:t>
            </a:r>
            <a:r>
              <a:rPr lang="tr-TR" dirty="0" err="1"/>
              <a:t>October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</a:t>
            </a:r>
            <a:r>
              <a:rPr lang="tr-TR" dirty="0" err="1"/>
              <a:t>launched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national</a:t>
            </a:r>
            <a:r>
              <a:rPr lang="tr-TR" dirty="0"/>
              <a:t> </a:t>
            </a:r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teaching</a:t>
            </a:r>
            <a:r>
              <a:rPr lang="tr-TR" dirty="0"/>
              <a:t> and </a:t>
            </a:r>
            <a:r>
              <a:rPr lang="tr-TR" dirty="0" err="1"/>
              <a:t>learning</a:t>
            </a:r>
            <a:r>
              <a:rPr lang="tr-TR" dirty="0"/>
              <a:t> platform, </a:t>
            </a:r>
            <a:r>
              <a:rPr lang="tr-TR" dirty="0" err="1"/>
              <a:t>thanks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EU, UNICEF and </a:t>
            </a:r>
            <a:r>
              <a:rPr lang="tr-TR" dirty="0" err="1"/>
              <a:t>the</a:t>
            </a:r>
            <a:r>
              <a:rPr lang="tr-TR" dirty="0"/>
              <a:t> Global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Education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facilitate</a:t>
            </a:r>
            <a:r>
              <a:rPr lang="tr-TR" dirty="0"/>
              <a:t> </a:t>
            </a:r>
            <a:r>
              <a:rPr lang="tr-TR" dirty="0" err="1"/>
              <a:t>distance</a:t>
            </a:r>
            <a:r>
              <a:rPr lang="tr-TR" dirty="0"/>
              <a:t> </a:t>
            </a:r>
            <a:r>
              <a:rPr lang="tr-TR" dirty="0" err="1"/>
              <a:t>learning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students</a:t>
            </a:r>
            <a:r>
              <a:rPr lang="tr-TR" dirty="0"/>
              <a:t> and </a:t>
            </a:r>
            <a:r>
              <a:rPr lang="tr-TR" dirty="0" err="1"/>
              <a:t>teachers</a:t>
            </a:r>
            <a:r>
              <a:rPr lang="tr-TR" dirty="0"/>
              <a:t>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COVID-19 </a:t>
            </a:r>
            <a:r>
              <a:rPr lang="tr-TR" dirty="0" err="1"/>
              <a:t>pandemic</a:t>
            </a:r>
            <a:r>
              <a:rPr lang="tr-TR" dirty="0"/>
              <a:t>. </a:t>
            </a:r>
            <a:r>
              <a:rPr lang="tr-TR" u="sng" dirty="0">
                <a:hlinkClick r:id="rId2"/>
              </a:rPr>
              <a:t>The EU’s 2021-2027 Multi-Annual Indicative Programme for Laos</a:t>
            </a:r>
            <a:r>
              <a:rPr lang="tr-TR" dirty="0"/>
              <a:t> </a:t>
            </a:r>
            <a:r>
              <a:rPr lang="tr-TR" dirty="0" err="1"/>
              <a:t>provides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total </a:t>
            </a:r>
            <a:r>
              <a:rPr lang="tr-TR" dirty="0" err="1"/>
              <a:t>indicative</a:t>
            </a:r>
            <a:r>
              <a:rPr lang="tr-TR" dirty="0"/>
              <a:t> </a:t>
            </a:r>
            <a:r>
              <a:rPr lang="tr-TR" dirty="0" err="1"/>
              <a:t>allocation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phase</a:t>
            </a:r>
            <a:r>
              <a:rPr lang="tr-TR" dirty="0"/>
              <a:t> 2021-2024 of EUR 83 </a:t>
            </a:r>
            <a:r>
              <a:rPr lang="tr-TR" dirty="0" err="1"/>
              <a:t>million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6FBA2D4F-DDDB-0749-ADD4-ECD5ADB357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67018" y="1551008"/>
            <a:ext cx="4803493" cy="376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003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590C532-5EB2-DA4E-94E1-0A1BBC903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LAOS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93AD6A-C018-2446-A654-D17BFD1DC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The EU is Laos’ </a:t>
            </a:r>
            <a:r>
              <a:rPr lang="tr-TR" dirty="0" err="1"/>
              <a:t>fourth-largest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partner (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Thailand</a:t>
            </a:r>
            <a:r>
              <a:rPr lang="tr-TR" dirty="0"/>
              <a:t>, </a:t>
            </a:r>
            <a:r>
              <a:rPr lang="tr-TR" dirty="0" err="1"/>
              <a:t>China</a:t>
            </a:r>
            <a:r>
              <a:rPr lang="tr-TR" dirty="0"/>
              <a:t> and Vietnam), </a:t>
            </a:r>
            <a:r>
              <a:rPr lang="tr-TR" dirty="0" err="1"/>
              <a:t>accounting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 3.6%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country’s</a:t>
            </a:r>
            <a:r>
              <a:rPr lang="tr-TR" dirty="0"/>
              <a:t> total </a:t>
            </a:r>
            <a:r>
              <a:rPr lang="tr-TR" dirty="0" err="1"/>
              <a:t>trade</a:t>
            </a:r>
            <a:r>
              <a:rPr lang="tr-TR" dirty="0"/>
              <a:t>. EU-Laos total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amounted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EUR 436 </a:t>
            </a:r>
            <a:r>
              <a:rPr lang="tr-TR" dirty="0" err="1"/>
              <a:t>million</a:t>
            </a:r>
            <a:r>
              <a:rPr lang="tr-TR" dirty="0"/>
              <a:t> in 2020. </a:t>
            </a:r>
            <a:r>
              <a:rPr lang="tr-TR" dirty="0" err="1"/>
              <a:t>Despite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reforms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is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poor</a:t>
            </a:r>
            <a:r>
              <a:rPr lang="tr-TR" dirty="0"/>
              <a:t> and </a:t>
            </a:r>
            <a:r>
              <a:rPr lang="tr-TR" dirty="0" err="1"/>
              <a:t>dependent</a:t>
            </a:r>
            <a:r>
              <a:rPr lang="tr-TR" dirty="0"/>
              <a:t> on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aid</a:t>
            </a:r>
            <a:r>
              <a:rPr lang="tr-TR" dirty="0"/>
              <a:t>. As a </a:t>
            </a:r>
            <a:r>
              <a:rPr lang="tr-TR" dirty="0" err="1"/>
              <a:t>least</a:t>
            </a:r>
            <a:r>
              <a:rPr lang="tr-TR" dirty="0"/>
              <a:t> </a:t>
            </a:r>
            <a:r>
              <a:rPr lang="tr-TR" dirty="0" err="1"/>
              <a:t>developed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, it </a:t>
            </a:r>
            <a:r>
              <a:rPr lang="tr-TR" dirty="0" err="1"/>
              <a:t>benefits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Everything</a:t>
            </a:r>
            <a:r>
              <a:rPr lang="tr-TR" dirty="0"/>
              <a:t> But </a:t>
            </a:r>
            <a:r>
              <a:rPr lang="tr-TR" dirty="0" err="1"/>
              <a:t>Arms</a:t>
            </a:r>
            <a:r>
              <a:rPr lang="tr-TR" dirty="0"/>
              <a:t> (EBA)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scheme</a:t>
            </a:r>
            <a:r>
              <a:rPr lang="tr-TR" dirty="0"/>
              <a:t>.</a:t>
            </a:r>
          </a:p>
          <a:p>
            <a:r>
              <a:rPr lang="tr-TR" dirty="0"/>
              <a:t>Laos is a </a:t>
            </a:r>
            <a:r>
              <a:rPr lang="tr-TR" dirty="0" err="1"/>
              <a:t>one-party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. The Lao </a:t>
            </a:r>
            <a:r>
              <a:rPr lang="tr-TR" dirty="0" err="1"/>
              <a:t>People’s</a:t>
            </a:r>
            <a:r>
              <a:rPr lang="tr-TR" dirty="0"/>
              <a:t> </a:t>
            </a:r>
            <a:r>
              <a:rPr lang="tr-TR" dirty="0" err="1"/>
              <a:t>Revolutionary</a:t>
            </a:r>
            <a:r>
              <a:rPr lang="tr-TR" dirty="0"/>
              <a:t> </a:t>
            </a:r>
            <a:r>
              <a:rPr lang="tr-TR" dirty="0" err="1"/>
              <a:t>Party</a:t>
            </a:r>
            <a:r>
              <a:rPr lang="tr-TR" dirty="0"/>
              <a:t> (LPRP), in </a:t>
            </a:r>
            <a:r>
              <a:rPr lang="tr-TR" dirty="0" err="1"/>
              <a:t>power</a:t>
            </a:r>
            <a:r>
              <a:rPr lang="tr-TR" dirty="0"/>
              <a:t> since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civil</a:t>
            </a:r>
            <a:r>
              <a:rPr lang="tr-TR" dirty="0"/>
              <a:t> </a:t>
            </a:r>
            <a:r>
              <a:rPr lang="tr-TR" dirty="0" err="1"/>
              <a:t>war</a:t>
            </a:r>
            <a:r>
              <a:rPr lang="tr-TR" dirty="0"/>
              <a:t> in 1975, </a:t>
            </a:r>
            <a:r>
              <a:rPr lang="tr-TR" dirty="0" err="1"/>
              <a:t>rules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an </a:t>
            </a:r>
            <a:r>
              <a:rPr lang="tr-TR" dirty="0" err="1"/>
              <a:t>iron</a:t>
            </a:r>
            <a:r>
              <a:rPr lang="tr-TR" dirty="0"/>
              <a:t> grip, </a:t>
            </a:r>
            <a:r>
              <a:rPr lang="tr-TR" dirty="0" err="1"/>
              <a:t>allowing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opposition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challenge</a:t>
            </a:r>
            <a:r>
              <a:rPr lang="tr-TR" dirty="0"/>
              <a:t> it. Laos </a:t>
            </a:r>
            <a:r>
              <a:rPr lang="tr-TR" dirty="0" err="1"/>
              <a:t>held</a:t>
            </a:r>
            <a:r>
              <a:rPr lang="tr-TR" dirty="0"/>
              <a:t> </a:t>
            </a:r>
            <a:r>
              <a:rPr lang="tr-TR" dirty="0" err="1"/>
              <a:t>parliamentary</a:t>
            </a:r>
            <a:r>
              <a:rPr lang="tr-TR" dirty="0"/>
              <a:t> </a:t>
            </a:r>
            <a:r>
              <a:rPr lang="tr-TR" dirty="0" err="1"/>
              <a:t>elections</a:t>
            </a:r>
            <a:r>
              <a:rPr lang="tr-TR" dirty="0"/>
              <a:t> in </a:t>
            </a:r>
            <a:r>
              <a:rPr lang="tr-TR" dirty="0" err="1"/>
              <a:t>February</a:t>
            </a:r>
            <a:r>
              <a:rPr lang="tr-TR" dirty="0"/>
              <a:t> 2021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ninth</a:t>
            </a:r>
            <a:r>
              <a:rPr lang="tr-TR" dirty="0"/>
              <a:t> </a:t>
            </a:r>
            <a:r>
              <a:rPr lang="tr-TR" dirty="0" err="1"/>
              <a:t>National</a:t>
            </a:r>
            <a:r>
              <a:rPr lang="tr-TR" dirty="0"/>
              <a:t> Assembly, </a:t>
            </a:r>
            <a:r>
              <a:rPr lang="tr-TR" dirty="0" err="1"/>
              <a:t>consisting</a:t>
            </a:r>
            <a:r>
              <a:rPr lang="tr-TR" dirty="0"/>
              <a:t> of 164 </a:t>
            </a:r>
            <a:r>
              <a:rPr lang="tr-TR" dirty="0" err="1"/>
              <a:t>seats</a:t>
            </a:r>
            <a:r>
              <a:rPr lang="tr-TR" dirty="0"/>
              <a:t>, of </a:t>
            </a:r>
            <a:r>
              <a:rPr lang="tr-TR" dirty="0" err="1"/>
              <a:t>which</a:t>
            </a:r>
            <a:r>
              <a:rPr lang="tr-TR" dirty="0"/>
              <a:t> 158 </a:t>
            </a:r>
            <a:r>
              <a:rPr lang="tr-TR" dirty="0" err="1"/>
              <a:t>went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ruling</a:t>
            </a:r>
            <a:r>
              <a:rPr lang="tr-TR" dirty="0"/>
              <a:t> LPRP and </a:t>
            </a:r>
            <a:r>
              <a:rPr lang="tr-TR" dirty="0" err="1"/>
              <a:t>six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claimed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independent</a:t>
            </a:r>
            <a:r>
              <a:rPr lang="tr-TR" dirty="0"/>
              <a:t> </a:t>
            </a:r>
            <a:r>
              <a:rPr lang="tr-TR" dirty="0" err="1"/>
              <a:t>candidates</a:t>
            </a:r>
            <a:r>
              <a:rPr lang="tr-TR" dirty="0"/>
              <a:t>. In </a:t>
            </a:r>
            <a:r>
              <a:rPr lang="tr-TR" dirty="0" err="1"/>
              <a:t>March</a:t>
            </a:r>
            <a:r>
              <a:rPr lang="tr-TR" dirty="0"/>
              <a:t> 2021,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opening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National</a:t>
            </a:r>
            <a:r>
              <a:rPr lang="tr-TR" dirty="0"/>
              <a:t> Assembly, Laos </a:t>
            </a:r>
            <a:r>
              <a:rPr lang="tr-TR" dirty="0" err="1"/>
              <a:t>elected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President</a:t>
            </a:r>
            <a:r>
              <a:rPr lang="tr-TR" dirty="0"/>
              <a:t>, </a:t>
            </a:r>
            <a:r>
              <a:rPr lang="tr-TR" dirty="0" err="1"/>
              <a:t>Thongloun</a:t>
            </a:r>
            <a:r>
              <a:rPr lang="tr-TR" dirty="0"/>
              <a:t> </a:t>
            </a:r>
            <a:r>
              <a:rPr lang="tr-TR" dirty="0" err="1"/>
              <a:t>Sisoulith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Secretary</a:t>
            </a:r>
            <a:r>
              <a:rPr lang="tr-TR" dirty="0"/>
              <a:t>-General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ruling</a:t>
            </a:r>
            <a:r>
              <a:rPr lang="tr-TR" dirty="0"/>
              <a:t> LPRP, </a:t>
            </a:r>
            <a:r>
              <a:rPr lang="tr-TR" dirty="0" err="1"/>
              <a:t>who</a:t>
            </a:r>
            <a:r>
              <a:rPr lang="tr-TR" dirty="0"/>
              <a:t> had </a:t>
            </a:r>
            <a:r>
              <a:rPr lang="tr-TR" dirty="0" err="1"/>
              <a:t>earlier</a:t>
            </a:r>
            <a:r>
              <a:rPr lang="tr-TR" dirty="0"/>
              <a:t> </a:t>
            </a:r>
            <a:r>
              <a:rPr lang="tr-TR" dirty="0" err="1"/>
              <a:t>served</a:t>
            </a:r>
            <a:r>
              <a:rPr lang="tr-TR" dirty="0"/>
              <a:t> as PM </a:t>
            </a:r>
            <a:r>
              <a:rPr lang="tr-TR" dirty="0" err="1"/>
              <a:t>from</a:t>
            </a:r>
            <a:r>
              <a:rPr lang="tr-TR" dirty="0"/>
              <a:t> April 2016.</a:t>
            </a:r>
          </a:p>
          <a:p>
            <a:r>
              <a:rPr lang="tr-TR" dirty="0"/>
              <a:t>Laos is </a:t>
            </a:r>
            <a:r>
              <a:rPr lang="tr-TR" dirty="0" err="1"/>
              <a:t>deepening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relations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and ASEAN, </a:t>
            </a:r>
            <a:r>
              <a:rPr lang="tr-TR" dirty="0" err="1"/>
              <a:t>seeking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attract</a:t>
            </a:r>
            <a:r>
              <a:rPr lang="tr-TR" dirty="0"/>
              <a:t> </a:t>
            </a:r>
            <a:r>
              <a:rPr lang="tr-TR" dirty="0" err="1"/>
              <a:t>greater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.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reforms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led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sustained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of </a:t>
            </a:r>
            <a:r>
              <a:rPr lang="tr-TR" dirty="0" err="1"/>
              <a:t>over</a:t>
            </a:r>
            <a:r>
              <a:rPr lang="tr-TR" dirty="0"/>
              <a:t> 7% since 2014. The COVID-19 </a:t>
            </a:r>
            <a:r>
              <a:rPr lang="tr-TR" dirty="0" err="1"/>
              <a:t>pandemic</a:t>
            </a:r>
            <a:r>
              <a:rPr lang="tr-TR" dirty="0"/>
              <a:t> has </a:t>
            </a:r>
            <a:r>
              <a:rPr lang="tr-TR" dirty="0" err="1"/>
              <a:t>brought</a:t>
            </a:r>
            <a:r>
              <a:rPr lang="tr-TR" dirty="0"/>
              <a:t> </a:t>
            </a:r>
            <a:r>
              <a:rPr lang="tr-TR" dirty="0" err="1"/>
              <a:t>renewed</a:t>
            </a:r>
            <a:r>
              <a:rPr lang="tr-TR" dirty="0"/>
              <a:t> </a:t>
            </a:r>
            <a:r>
              <a:rPr lang="tr-TR" dirty="0" err="1"/>
              <a:t>challenges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agenda</a:t>
            </a:r>
            <a:r>
              <a:rPr lang="tr-TR" dirty="0"/>
              <a:t>, </a:t>
            </a:r>
            <a:r>
              <a:rPr lang="tr-TR" dirty="0" err="1"/>
              <a:t>severely</a:t>
            </a:r>
            <a:r>
              <a:rPr lang="tr-TR" dirty="0"/>
              <a:t> </a:t>
            </a:r>
            <a:r>
              <a:rPr lang="tr-TR" dirty="0" err="1"/>
              <a:t>affecting</a:t>
            </a:r>
            <a:r>
              <a:rPr lang="tr-TR" dirty="0"/>
              <a:t> </a:t>
            </a:r>
            <a:r>
              <a:rPr lang="tr-TR" dirty="0" err="1"/>
              <a:t>economic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declined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an </a:t>
            </a:r>
            <a:r>
              <a:rPr lang="tr-TR" dirty="0" err="1"/>
              <a:t>estimated</a:t>
            </a:r>
            <a:r>
              <a:rPr lang="tr-TR" dirty="0"/>
              <a:t> </a:t>
            </a:r>
            <a:r>
              <a:rPr lang="tr-TR" dirty="0" err="1"/>
              <a:t>range</a:t>
            </a:r>
            <a:r>
              <a:rPr lang="tr-TR" dirty="0"/>
              <a:t> of </a:t>
            </a:r>
            <a:r>
              <a:rPr lang="tr-TR" dirty="0" err="1"/>
              <a:t>between</a:t>
            </a:r>
            <a:r>
              <a:rPr lang="tr-TR" dirty="0"/>
              <a:t> -0.6 and -2.4% in 2020.</a:t>
            </a:r>
          </a:p>
        </p:txBody>
      </p:sp>
    </p:spTree>
    <p:extLst>
      <p:ext uri="{BB962C8B-B14F-4D97-AF65-F5344CB8AC3E}">
        <p14:creationId xmlns:p14="http://schemas.microsoft.com/office/powerpoint/2010/main" val="172764413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3471769-09CA-3141-B013-D77B17D4B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LAOS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906566-9FA9-9A41-A348-1E45FD680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tr-TR" dirty="0"/>
          </a:p>
          <a:p>
            <a:r>
              <a:rPr lang="tr-TR" dirty="0"/>
              <a:t>The EU </a:t>
            </a:r>
            <a:r>
              <a:rPr lang="tr-TR" dirty="0" err="1"/>
              <a:t>attaches</a:t>
            </a:r>
            <a:r>
              <a:rPr lang="tr-TR" dirty="0"/>
              <a:t> </a:t>
            </a:r>
            <a:r>
              <a:rPr lang="tr-TR" dirty="0" err="1"/>
              <a:t>particular</a:t>
            </a:r>
            <a:r>
              <a:rPr lang="tr-TR" dirty="0"/>
              <a:t> </a:t>
            </a:r>
            <a:r>
              <a:rPr lang="tr-TR" dirty="0" err="1"/>
              <a:t>importance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situation</a:t>
            </a:r>
            <a:r>
              <a:rPr lang="tr-TR" dirty="0"/>
              <a:t>,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plight</a:t>
            </a:r>
            <a:r>
              <a:rPr lang="tr-TR" dirty="0"/>
              <a:t> of </a:t>
            </a:r>
            <a:r>
              <a:rPr lang="tr-TR" dirty="0" err="1"/>
              <a:t>people</a:t>
            </a:r>
            <a:r>
              <a:rPr lang="tr-TR" dirty="0"/>
              <a:t> </a:t>
            </a:r>
            <a:r>
              <a:rPr lang="tr-TR" dirty="0" err="1"/>
              <a:t>displaced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huge</a:t>
            </a:r>
            <a:r>
              <a:rPr lang="tr-TR" dirty="0"/>
              <a:t> dam </a:t>
            </a:r>
            <a:r>
              <a:rPr lang="tr-TR" dirty="0" err="1"/>
              <a:t>constructions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Mekong</a:t>
            </a:r>
            <a:r>
              <a:rPr lang="tr-TR" dirty="0"/>
              <a:t> </a:t>
            </a:r>
            <a:r>
              <a:rPr lang="tr-TR" dirty="0" err="1"/>
              <a:t>River</a:t>
            </a:r>
            <a:r>
              <a:rPr lang="tr-TR" dirty="0"/>
              <a:t>. </a:t>
            </a:r>
            <a:r>
              <a:rPr lang="tr-TR" dirty="0" err="1"/>
              <a:t>Costing</a:t>
            </a:r>
            <a:r>
              <a:rPr lang="tr-TR" dirty="0"/>
              <a:t> </a:t>
            </a:r>
            <a:r>
              <a:rPr lang="tr-TR" dirty="0" err="1"/>
              <a:t>nearly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third</a:t>
            </a:r>
            <a:r>
              <a:rPr lang="tr-TR" dirty="0"/>
              <a:t> of Laos’ </a:t>
            </a:r>
            <a:r>
              <a:rPr lang="tr-TR" dirty="0" err="1"/>
              <a:t>annual</a:t>
            </a:r>
            <a:r>
              <a:rPr lang="tr-TR" dirty="0"/>
              <a:t> GDP, a </a:t>
            </a:r>
            <a:r>
              <a:rPr lang="tr-TR" dirty="0" err="1"/>
              <a:t>new</a:t>
            </a:r>
            <a:r>
              <a:rPr lang="tr-TR" dirty="0"/>
              <a:t> 414-kilometre </a:t>
            </a:r>
            <a:r>
              <a:rPr lang="tr-TR" dirty="0" err="1"/>
              <a:t>railway</a:t>
            </a:r>
            <a:r>
              <a:rPr lang="tr-TR" dirty="0"/>
              <a:t> </a:t>
            </a:r>
            <a:r>
              <a:rPr lang="tr-TR" dirty="0" err="1"/>
              <a:t>linking</a:t>
            </a:r>
            <a:r>
              <a:rPr lang="tr-TR" dirty="0"/>
              <a:t> </a:t>
            </a:r>
            <a:r>
              <a:rPr lang="tr-TR" dirty="0" err="1"/>
              <a:t>China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capital</a:t>
            </a:r>
            <a:r>
              <a:rPr lang="tr-TR" dirty="0"/>
              <a:t> </a:t>
            </a:r>
            <a:r>
              <a:rPr lang="tr-TR" dirty="0" err="1"/>
              <a:t>Vientiane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opened</a:t>
            </a:r>
            <a:r>
              <a:rPr lang="tr-TR" dirty="0"/>
              <a:t> in </a:t>
            </a:r>
            <a:r>
              <a:rPr lang="tr-TR" dirty="0" err="1"/>
              <a:t>early</a:t>
            </a:r>
            <a:r>
              <a:rPr lang="tr-TR" dirty="0"/>
              <a:t> </a:t>
            </a:r>
            <a:r>
              <a:rPr lang="tr-TR" dirty="0" err="1"/>
              <a:t>December</a:t>
            </a:r>
            <a:r>
              <a:rPr lang="tr-TR" dirty="0"/>
              <a:t> 2021 as </a:t>
            </a:r>
            <a:r>
              <a:rPr lang="tr-TR" dirty="0" err="1"/>
              <a:t>part</a:t>
            </a:r>
            <a:r>
              <a:rPr lang="tr-TR" dirty="0"/>
              <a:t> of </a:t>
            </a:r>
            <a:r>
              <a:rPr lang="tr-TR" dirty="0" err="1"/>
              <a:t>Beijing’s</a:t>
            </a:r>
            <a:r>
              <a:rPr lang="tr-TR" dirty="0"/>
              <a:t> </a:t>
            </a:r>
            <a:r>
              <a:rPr lang="tr-TR" dirty="0" err="1"/>
              <a:t>Belt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Road </a:t>
            </a:r>
            <a:r>
              <a:rPr lang="tr-TR" dirty="0" err="1"/>
              <a:t>Initiative</a:t>
            </a:r>
            <a:r>
              <a:rPr lang="tr-TR" dirty="0"/>
              <a:t>.</a:t>
            </a:r>
          </a:p>
          <a:p>
            <a:r>
              <a:rPr lang="tr-TR" dirty="0"/>
              <a:t>At </a:t>
            </a:r>
            <a:r>
              <a:rPr lang="tr-TR" dirty="0" err="1"/>
              <a:t>the</a:t>
            </a:r>
            <a:r>
              <a:rPr lang="tr-TR" dirty="0"/>
              <a:t> International </a:t>
            </a:r>
            <a:r>
              <a:rPr lang="tr-TR" dirty="0" err="1"/>
              <a:t>Labour</a:t>
            </a:r>
            <a:r>
              <a:rPr lang="tr-TR" dirty="0"/>
              <a:t> </a:t>
            </a:r>
            <a:r>
              <a:rPr lang="tr-TR" dirty="0" err="1"/>
              <a:t>Organization</a:t>
            </a:r>
            <a:r>
              <a:rPr lang="tr-TR" dirty="0"/>
              <a:t> </a:t>
            </a:r>
            <a:r>
              <a:rPr lang="tr-TR" dirty="0" err="1"/>
              <a:t>Conferences</a:t>
            </a:r>
            <a:r>
              <a:rPr lang="tr-TR" dirty="0"/>
              <a:t> in </a:t>
            </a:r>
            <a:r>
              <a:rPr lang="tr-TR" dirty="0" err="1"/>
              <a:t>Geneva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called</a:t>
            </a:r>
            <a:r>
              <a:rPr lang="tr-TR" dirty="0"/>
              <a:t> on Laos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issue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sexual</a:t>
            </a:r>
            <a:r>
              <a:rPr lang="tr-TR" dirty="0"/>
              <a:t> </a:t>
            </a:r>
            <a:r>
              <a:rPr lang="tr-TR" dirty="0" err="1"/>
              <a:t>exploitation</a:t>
            </a:r>
            <a:r>
              <a:rPr lang="tr-TR" dirty="0"/>
              <a:t> of </a:t>
            </a:r>
            <a:r>
              <a:rPr lang="tr-TR" dirty="0" err="1"/>
              <a:t>children</a:t>
            </a:r>
            <a:r>
              <a:rPr lang="tr-TR" dirty="0"/>
              <a:t>. </a:t>
            </a:r>
          </a:p>
          <a:p>
            <a:r>
              <a:rPr lang="tr-TR" dirty="0"/>
              <a:t>In </a:t>
            </a:r>
            <a:r>
              <a:rPr lang="tr-TR" dirty="0" err="1"/>
              <a:t>July</a:t>
            </a:r>
            <a:r>
              <a:rPr lang="tr-TR" dirty="0"/>
              <a:t> 2022,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raised</a:t>
            </a:r>
            <a:r>
              <a:rPr lang="tr-TR" dirty="0"/>
              <a:t> </a:t>
            </a:r>
            <a:r>
              <a:rPr lang="tr-TR" dirty="0" err="1"/>
              <a:t>concerns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lack</a:t>
            </a:r>
            <a:r>
              <a:rPr lang="tr-TR" dirty="0"/>
              <a:t> of </a:t>
            </a:r>
            <a:r>
              <a:rPr lang="tr-TR" dirty="0" err="1"/>
              <a:t>progress</a:t>
            </a:r>
            <a:r>
              <a:rPr lang="tr-TR" dirty="0"/>
              <a:t> on </a:t>
            </a:r>
            <a:r>
              <a:rPr lang="tr-TR" dirty="0" err="1"/>
              <a:t>addressing</a:t>
            </a:r>
            <a:r>
              <a:rPr lang="tr-TR" dirty="0"/>
              <a:t> </a:t>
            </a:r>
            <a:r>
              <a:rPr lang="tr-TR" dirty="0" err="1"/>
              <a:t>long-standing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violations</a:t>
            </a:r>
            <a:r>
              <a:rPr lang="tr-TR" dirty="0"/>
              <a:t> in Laos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urged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authorities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comply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country’s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obligations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International </a:t>
            </a:r>
            <a:r>
              <a:rPr lang="tr-TR" dirty="0" err="1"/>
              <a:t>Federation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Human </a:t>
            </a:r>
            <a:r>
              <a:rPr lang="tr-TR" dirty="0" err="1"/>
              <a:t>Rights</a:t>
            </a:r>
            <a:r>
              <a:rPr lang="tr-TR" dirty="0"/>
              <a:t> (FIDH)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organisation</a:t>
            </a:r>
            <a:r>
              <a:rPr lang="tr-TR" dirty="0"/>
              <a:t> Lao </a:t>
            </a:r>
            <a:r>
              <a:rPr lang="tr-TR" dirty="0" err="1"/>
              <a:t>Movement</a:t>
            </a:r>
            <a:r>
              <a:rPr lang="tr-TR" dirty="0"/>
              <a:t>. The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organisations</a:t>
            </a:r>
            <a:r>
              <a:rPr lang="tr-TR" dirty="0"/>
              <a:t> </a:t>
            </a:r>
            <a:r>
              <a:rPr lang="tr-TR" dirty="0" err="1"/>
              <a:t>released</a:t>
            </a:r>
            <a:r>
              <a:rPr lang="tr-TR" dirty="0"/>
              <a:t> a </a:t>
            </a:r>
            <a:r>
              <a:rPr lang="tr-TR" dirty="0" err="1"/>
              <a:t>briefing</a:t>
            </a:r>
            <a:r>
              <a:rPr lang="tr-TR" dirty="0"/>
              <a:t> </a:t>
            </a:r>
            <a:r>
              <a:rPr lang="tr-TR" dirty="0" err="1"/>
              <a:t>paper</a:t>
            </a:r>
            <a:r>
              <a:rPr lang="tr-TR" dirty="0"/>
              <a:t> </a:t>
            </a:r>
            <a:r>
              <a:rPr lang="tr-TR" dirty="0" err="1"/>
              <a:t>providing</a:t>
            </a:r>
            <a:r>
              <a:rPr lang="tr-TR" dirty="0"/>
              <a:t> a </a:t>
            </a:r>
            <a:r>
              <a:rPr lang="tr-TR" dirty="0" err="1"/>
              <a:t>summary</a:t>
            </a:r>
            <a:r>
              <a:rPr lang="tr-TR" dirty="0"/>
              <a:t> of </a:t>
            </a:r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rights</a:t>
            </a:r>
            <a:r>
              <a:rPr lang="tr-TR" dirty="0"/>
              <a:t> </a:t>
            </a:r>
            <a:r>
              <a:rPr lang="tr-TR" dirty="0" err="1"/>
              <a:t>developments</a:t>
            </a:r>
            <a:r>
              <a:rPr lang="tr-TR" dirty="0"/>
              <a:t> in Laos. The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recent</a:t>
            </a:r>
            <a:r>
              <a:rPr lang="tr-TR" dirty="0"/>
              <a:t> </a:t>
            </a:r>
            <a:r>
              <a:rPr lang="tr-TR" u="sng" dirty="0">
                <a:hlinkClick r:id="rId2"/>
              </a:rPr>
              <a:t>EU-Laos human rights dialogue</a:t>
            </a:r>
            <a:r>
              <a:rPr lang="tr-TR" dirty="0"/>
              <a:t> 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held</a:t>
            </a:r>
            <a:r>
              <a:rPr lang="tr-TR" dirty="0"/>
              <a:t> in </a:t>
            </a:r>
            <a:r>
              <a:rPr lang="tr-TR" dirty="0" err="1"/>
              <a:t>July</a:t>
            </a:r>
            <a:r>
              <a:rPr lang="tr-TR" dirty="0"/>
              <a:t> 2022.</a:t>
            </a:r>
          </a:p>
          <a:p>
            <a:pPr marL="0" indent="0">
              <a:buNone/>
            </a:pPr>
            <a:br>
              <a:rPr lang="tr-TR" dirty="0"/>
            </a:b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07762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67BB6F4-6A84-8D4F-B15F-60BB9F4AE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MALAYSIA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6A75FC-924A-B940-A3D7-C9C4F5E95F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The EU and </a:t>
            </a:r>
            <a:r>
              <a:rPr lang="tr-TR" dirty="0" err="1"/>
              <a:t>Malaysia</a:t>
            </a:r>
            <a:r>
              <a:rPr lang="tr-TR" dirty="0"/>
              <a:t> </a:t>
            </a:r>
            <a:r>
              <a:rPr lang="tr-TR" dirty="0" err="1"/>
              <a:t>concluded</a:t>
            </a:r>
            <a:r>
              <a:rPr lang="tr-TR" dirty="0"/>
              <a:t> </a:t>
            </a:r>
            <a:r>
              <a:rPr lang="tr-TR" dirty="0" err="1"/>
              <a:t>negotiations</a:t>
            </a:r>
            <a:r>
              <a:rPr lang="tr-TR" dirty="0"/>
              <a:t> on a </a:t>
            </a:r>
            <a:r>
              <a:rPr lang="tr-TR" dirty="0" err="1"/>
              <a:t>partnership</a:t>
            </a:r>
            <a:r>
              <a:rPr lang="tr-TR" dirty="0"/>
              <a:t> and </a:t>
            </a:r>
            <a:r>
              <a:rPr lang="tr-TR" dirty="0" err="1"/>
              <a:t>cooperation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(PCA) in </a:t>
            </a:r>
            <a:r>
              <a:rPr lang="tr-TR" dirty="0" err="1"/>
              <a:t>December</a:t>
            </a:r>
            <a:r>
              <a:rPr lang="tr-TR" dirty="0"/>
              <a:t> 2015. The </a:t>
            </a:r>
            <a:r>
              <a:rPr lang="tr-TR" dirty="0" err="1"/>
              <a:t>negotiations</a:t>
            </a:r>
            <a:r>
              <a:rPr lang="tr-TR" dirty="0"/>
              <a:t> on an EU-</a:t>
            </a:r>
            <a:r>
              <a:rPr lang="tr-TR" dirty="0" err="1"/>
              <a:t>Malaysia</a:t>
            </a:r>
            <a:r>
              <a:rPr lang="tr-TR" dirty="0"/>
              <a:t> FTA </a:t>
            </a:r>
            <a:r>
              <a:rPr lang="tr-TR" dirty="0" err="1"/>
              <a:t>were</a:t>
            </a:r>
            <a:r>
              <a:rPr lang="tr-TR" dirty="0"/>
              <a:t> put on </a:t>
            </a:r>
            <a:r>
              <a:rPr lang="tr-TR" dirty="0" err="1"/>
              <a:t>hold</a:t>
            </a:r>
            <a:r>
              <a:rPr lang="tr-TR" dirty="0"/>
              <a:t> at Malaysia’s </a:t>
            </a:r>
            <a:r>
              <a:rPr lang="tr-TR" dirty="0" err="1"/>
              <a:t>request</a:t>
            </a:r>
            <a:r>
              <a:rPr lang="tr-TR" dirty="0"/>
              <a:t> in April 2012, </a:t>
            </a:r>
            <a:r>
              <a:rPr lang="tr-TR" dirty="0" err="1"/>
              <a:t>after</a:t>
            </a:r>
            <a:r>
              <a:rPr lang="tr-TR" dirty="0"/>
              <a:t> seven </a:t>
            </a:r>
            <a:r>
              <a:rPr lang="tr-TR" dirty="0" err="1"/>
              <a:t>rounds</a:t>
            </a:r>
            <a:r>
              <a:rPr lang="tr-TR" dirty="0"/>
              <a:t>. </a:t>
            </a:r>
          </a:p>
          <a:p>
            <a:r>
              <a:rPr lang="tr-TR" dirty="0"/>
              <a:t>In </a:t>
            </a:r>
            <a:r>
              <a:rPr lang="tr-TR" dirty="0" err="1"/>
              <a:t>March</a:t>
            </a:r>
            <a:r>
              <a:rPr lang="tr-TR" dirty="0"/>
              <a:t> 2017,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 </a:t>
            </a:r>
            <a:r>
              <a:rPr lang="tr-TR" dirty="0" err="1"/>
              <a:t>asked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and </a:t>
            </a:r>
            <a:r>
              <a:rPr lang="tr-TR" dirty="0" err="1"/>
              <a:t>the</a:t>
            </a:r>
            <a:r>
              <a:rPr lang="tr-TR" dirty="0"/>
              <a:t> High </a:t>
            </a:r>
            <a:r>
              <a:rPr lang="tr-TR" dirty="0" err="1"/>
              <a:t>Representative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revise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proposed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and </a:t>
            </a:r>
            <a:r>
              <a:rPr lang="tr-TR" dirty="0" err="1"/>
              <a:t>change</a:t>
            </a:r>
            <a:r>
              <a:rPr lang="tr-TR" dirty="0"/>
              <a:t> it </a:t>
            </a:r>
            <a:r>
              <a:rPr lang="tr-TR" dirty="0" err="1"/>
              <a:t>to</a:t>
            </a:r>
            <a:r>
              <a:rPr lang="tr-TR" dirty="0"/>
              <a:t> a ‘</a:t>
            </a:r>
            <a:r>
              <a:rPr lang="tr-TR" dirty="0" err="1"/>
              <a:t>mixed</a:t>
            </a:r>
            <a:r>
              <a:rPr lang="tr-TR" dirty="0"/>
              <a:t>’ </a:t>
            </a:r>
            <a:r>
              <a:rPr lang="tr-TR" dirty="0" err="1"/>
              <a:t>agreement</a:t>
            </a:r>
            <a:r>
              <a:rPr lang="tr-TR" dirty="0"/>
              <a:t>. The EU and </a:t>
            </a:r>
            <a:r>
              <a:rPr lang="tr-TR" dirty="0" err="1"/>
              <a:t>Malaysia</a:t>
            </a:r>
            <a:r>
              <a:rPr lang="tr-TR" dirty="0"/>
              <a:t> </a:t>
            </a:r>
            <a:r>
              <a:rPr lang="tr-TR" dirty="0" err="1"/>
              <a:t>discussed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insertion</a:t>
            </a:r>
            <a:r>
              <a:rPr lang="tr-TR" dirty="0"/>
              <a:t> of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provisions</a:t>
            </a:r>
            <a:r>
              <a:rPr lang="tr-TR" dirty="0"/>
              <a:t> and </a:t>
            </a:r>
            <a:r>
              <a:rPr lang="tr-TR" dirty="0" err="1"/>
              <a:t>agreed</a:t>
            </a:r>
            <a:r>
              <a:rPr lang="tr-TR" dirty="0"/>
              <a:t> on </a:t>
            </a:r>
            <a:r>
              <a:rPr lang="tr-TR" dirty="0" err="1"/>
              <a:t>them</a:t>
            </a:r>
            <a:r>
              <a:rPr lang="tr-TR" dirty="0"/>
              <a:t> in </a:t>
            </a:r>
            <a:r>
              <a:rPr lang="tr-TR" dirty="0" err="1"/>
              <a:t>principle</a:t>
            </a:r>
            <a:r>
              <a:rPr lang="tr-TR" dirty="0"/>
              <a:t>, </a:t>
            </a:r>
            <a:r>
              <a:rPr lang="tr-TR" dirty="0" err="1"/>
              <a:t>such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signature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is </a:t>
            </a:r>
            <a:r>
              <a:rPr lang="tr-TR" dirty="0" err="1"/>
              <a:t>expected</a:t>
            </a:r>
            <a:r>
              <a:rPr lang="tr-TR" dirty="0"/>
              <a:t> </a:t>
            </a:r>
            <a:r>
              <a:rPr lang="tr-TR" dirty="0" err="1"/>
              <a:t>shortly</a:t>
            </a:r>
            <a:r>
              <a:rPr lang="tr-TR" dirty="0"/>
              <a:t>. </a:t>
            </a:r>
          </a:p>
          <a:p>
            <a:pPr marL="0" indent="0">
              <a:buNone/>
            </a:pPr>
            <a:br>
              <a:rPr lang="tr-TR" dirty="0"/>
            </a:br>
            <a:endParaRPr lang="tr-TR" dirty="0"/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FD602ED5-C286-744A-8A73-FBB468803D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74420" y="1655180"/>
            <a:ext cx="5393803" cy="305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198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49CE438-A0FD-D94C-9E1D-A4524ACF2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MALAYSIA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7352DF-8BF5-6D4D-8A89-A803CC7E5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Two </a:t>
            </a:r>
            <a:r>
              <a:rPr lang="tr-TR" dirty="0" err="1"/>
              <a:t>agreements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negotiation</a:t>
            </a:r>
            <a:r>
              <a:rPr lang="tr-TR" dirty="0"/>
              <a:t>, an FTA </a:t>
            </a:r>
            <a:r>
              <a:rPr lang="tr-TR" dirty="0" err="1"/>
              <a:t>and</a:t>
            </a:r>
            <a:r>
              <a:rPr lang="tr-TR" dirty="0"/>
              <a:t> a </a:t>
            </a:r>
            <a:r>
              <a:rPr lang="tr-TR" dirty="0" err="1"/>
              <a:t>voluntary</a:t>
            </a:r>
            <a:r>
              <a:rPr lang="tr-TR" dirty="0"/>
              <a:t> </a:t>
            </a:r>
            <a:r>
              <a:rPr lang="tr-TR" dirty="0" err="1"/>
              <a:t>partnership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in </a:t>
            </a:r>
            <a:r>
              <a:rPr lang="tr-TR" dirty="0" err="1"/>
              <a:t>relation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Forest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 </a:t>
            </a:r>
            <a:r>
              <a:rPr lang="tr-TR" dirty="0" err="1"/>
              <a:t>Enforcement</a:t>
            </a:r>
            <a:r>
              <a:rPr lang="tr-TR" dirty="0"/>
              <a:t>, </a:t>
            </a:r>
            <a:r>
              <a:rPr lang="tr-TR" dirty="0" err="1"/>
              <a:t>Governance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. In May 2022,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published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 </a:t>
            </a:r>
            <a:r>
              <a:rPr lang="tr-TR" u="sng" dirty="0">
                <a:hlinkClick r:id="rId2"/>
              </a:rPr>
              <a:t>final report</a:t>
            </a:r>
            <a:r>
              <a:rPr lang="tr-TR" u="sng" dirty="0"/>
              <a:t> </a:t>
            </a:r>
            <a:r>
              <a:rPr lang="tr-TR" dirty="0"/>
              <a:t>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sustainability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</a:t>
            </a:r>
            <a:r>
              <a:rPr lang="tr-TR" dirty="0" err="1"/>
              <a:t>assessment</a:t>
            </a:r>
            <a:r>
              <a:rPr lang="tr-TR" dirty="0"/>
              <a:t>, </a:t>
            </a:r>
            <a:r>
              <a:rPr lang="tr-TR" dirty="0" err="1"/>
              <a:t>supporting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FTA </a:t>
            </a:r>
            <a:r>
              <a:rPr lang="tr-TR" dirty="0" err="1"/>
              <a:t>negotiations</a:t>
            </a:r>
            <a:r>
              <a:rPr lang="tr-TR" dirty="0"/>
              <a:t>.</a:t>
            </a:r>
          </a:p>
          <a:p>
            <a:r>
              <a:rPr lang="tr-TR" b="1" dirty="0"/>
              <a:t>The EU is an </a:t>
            </a:r>
            <a:r>
              <a:rPr lang="tr-TR" b="1" dirty="0" err="1"/>
              <a:t>important</a:t>
            </a:r>
            <a:r>
              <a:rPr lang="tr-TR" b="1" dirty="0"/>
              <a:t> </a:t>
            </a:r>
            <a:r>
              <a:rPr lang="tr-TR" b="1" dirty="0" err="1"/>
              <a:t>trading</a:t>
            </a:r>
            <a:r>
              <a:rPr lang="tr-TR" b="1" dirty="0"/>
              <a:t> partner </a:t>
            </a:r>
            <a:r>
              <a:rPr lang="tr-TR" b="1" dirty="0" err="1"/>
              <a:t>and</a:t>
            </a:r>
            <a:r>
              <a:rPr lang="tr-TR" b="1" dirty="0"/>
              <a:t> a </a:t>
            </a:r>
            <a:r>
              <a:rPr lang="tr-TR" b="1" dirty="0" err="1"/>
              <a:t>big</a:t>
            </a:r>
            <a:r>
              <a:rPr lang="tr-TR" b="1" dirty="0"/>
              <a:t> </a:t>
            </a:r>
            <a:r>
              <a:rPr lang="tr-TR" b="1" dirty="0" err="1"/>
              <a:t>investor</a:t>
            </a:r>
            <a:r>
              <a:rPr lang="tr-TR" b="1" dirty="0"/>
              <a:t> in </a:t>
            </a:r>
            <a:r>
              <a:rPr lang="tr-TR" b="1" dirty="0" err="1"/>
              <a:t>Malaysia</a:t>
            </a:r>
            <a:r>
              <a:rPr lang="tr-TR" b="1" dirty="0"/>
              <a:t>, </a:t>
            </a:r>
            <a:r>
              <a:rPr lang="tr-TR" b="1" dirty="0" err="1"/>
              <a:t>whose</a:t>
            </a:r>
            <a:r>
              <a:rPr lang="tr-TR" b="1" dirty="0"/>
              <a:t> </a:t>
            </a:r>
            <a:r>
              <a:rPr lang="tr-TR" b="1" dirty="0" err="1"/>
              <a:t>emerging</a:t>
            </a:r>
            <a:r>
              <a:rPr lang="tr-TR" b="1" dirty="0"/>
              <a:t> </a:t>
            </a:r>
            <a:r>
              <a:rPr lang="tr-TR" b="1" dirty="0" err="1"/>
              <a:t>economy</a:t>
            </a:r>
            <a:r>
              <a:rPr lang="tr-TR" b="1" dirty="0"/>
              <a:t> </a:t>
            </a:r>
            <a:r>
              <a:rPr lang="tr-TR" b="1" dirty="0" err="1"/>
              <a:t>offers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EU </a:t>
            </a:r>
            <a:r>
              <a:rPr lang="tr-TR" b="1" dirty="0" err="1"/>
              <a:t>attractive</a:t>
            </a:r>
            <a:r>
              <a:rPr lang="tr-TR" b="1" dirty="0"/>
              <a:t> </a:t>
            </a:r>
            <a:r>
              <a:rPr lang="tr-TR" b="1" dirty="0" err="1"/>
              <a:t>opportunities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trade</a:t>
            </a:r>
            <a:r>
              <a:rPr lang="tr-TR" dirty="0"/>
              <a:t>. EU-</a:t>
            </a:r>
            <a:r>
              <a:rPr lang="tr-TR" dirty="0" err="1"/>
              <a:t>Malaysia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is </a:t>
            </a:r>
            <a:r>
              <a:rPr lang="tr-TR" dirty="0" err="1"/>
              <a:t>expanding</a:t>
            </a:r>
            <a:r>
              <a:rPr lang="tr-TR" dirty="0"/>
              <a:t>, </a:t>
            </a:r>
            <a:r>
              <a:rPr lang="tr-TR" dirty="0" err="1"/>
              <a:t>having</a:t>
            </a:r>
            <a:r>
              <a:rPr lang="tr-TR" dirty="0"/>
              <a:t> </a:t>
            </a:r>
            <a:r>
              <a:rPr lang="tr-TR" dirty="0" err="1"/>
              <a:t>grown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 50% since 2010. In 2020 </a:t>
            </a:r>
            <a:r>
              <a:rPr lang="tr-TR" dirty="0" err="1"/>
              <a:t>Malaysia</a:t>
            </a:r>
            <a:r>
              <a:rPr lang="tr-TR" dirty="0"/>
              <a:t> </a:t>
            </a:r>
            <a:r>
              <a:rPr lang="tr-TR" dirty="0" err="1"/>
              <a:t>ranked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 20th-largest </a:t>
            </a:r>
            <a:r>
              <a:rPr lang="tr-TR" dirty="0" err="1"/>
              <a:t>trading</a:t>
            </a:r>
            <a:r>
              <a:rPr lang="tr-TR" dirty="0"/>
              <a:t> partner,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was</a:t>
            </a:r>
            <a:r>
              <a:rPr lang="tr-TR" dirty="0"/>
              <a:t> Malaysia’s </a:t>
            </a:r>
            <a:r>
              <a:rPr lang="tr-TR" dirty="0" err="1"/>
              <a:t>fifth-largest</a:t>
            </a:r>
            <a:r>
              <a:rPr lang="tr-TR" dirty="0"/>
              <a:t> </a:t>
            </a:r>
            <a:r>
              <a:rPr lang="tr-TR" dirty="0" err="1"/>
              <a:t>trading</a:t>
            </a:r>
            <a:r>
              <a:rPr lang="tr-TR" dirty="0"/>
              <a:t> partner. </a:t>
            </a:r>
            <a:r>
              <a:rPr lang="tr-TR" b="1" dirty="0" err="1"/>
              <a:t>Malaysia</a:t>
            </a:r>
            <a:r>
              <a:rPr lang="tr-TR" b="1" dirty="0"/>
              <a:t> is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EU’s</a:t>
            </a:r>
            <a:r>
              <a:rPr lang="tr-TR" b="1" dirty="0"/>
              <a:t> </a:t>
            </a:r>
            <a:r>
              <a:rPr lang="tr-TR" b="1" dirty="0" err="1"/>
              <a:t>third-largest</a:t>
            </a:r>
            <a:r>
              <a:rPr lang="tr-TR" b="1" dirty="0"/>
              <a:t> ASEAN market </a:t>
            </a:r>
            <a:r>
              <a:rPr lang="tr-TR" b="1" dirty="0" err="1"/>
              <a:t>after</a:t>
            </a:r>
            <a:r>
              <a:rPr lang="tr-TR" b="1" dirty="0"/>
              <a:t> Singapore </a:t>
            </a:r>
            <a:r>
              <a:rPr lang="tr-TR" b="1" dirty="0" err="1"/>
              <a:t>and</a:t>
            </a:r>
            <a:r>
              <a:rPr lang="tr-TR" b="1" dirty="0"/>
              <a:t> Vietnam.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697026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2C74B92-501D-D348-97A2-E3686345E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MALAYSIA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7D3B538-F09C-AC43-BB08-7ED710AB8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286" y="1643605"/>
            <a:ext cx="11100122" cy="4528595"/>
          </a:xfrm>
        </p:spPr>
        <p:txBody>
          <a:bodyPr>
            <a:normAutofit/>
          </a:bodyPr>
          <a:lstStyle/>
          <a:p>
            <a:endParaRPr lang="tr-TR" dirty="0"/>
          </a:p>
          <a:p>
            <a:r>
              <a:rPr lang="tr-TR" dirty="0"/>
              <a:t>The EU </a:t>
            </a:r>
            <a:r>
              <a:rPr lang="tr-TR" dirty="0" err="1"/>
              <a:t>represented</a:t>
            </a:r>
            <a:r>
              <a:rPr lang="tr-TR" dirty="0"/>
              <a:t> 8.1% of Malaysia’s total </a:t>
            </a:r>
            <a:r>
              <a:rPr lang="tr-TR" dirty="0" err="1"/>
              <a:t>trade</a:t>
            </a:r>
            <a:r>
              <a:rPr lang="tr-TR" dirty="0"/>
              <a:t> in 2021. EU </a:t>
            </a:r>
            <a:r>
              <a:rPr lang="tr-TR" dirty="0" err="1"/>
              <a:t>imports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Malaysia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gradually</a:t>
            </a:r>
            <a:r>
              <a:rPr lang="tr-TR" dirty="0"/>
              <a:t> </a:t>
            </a:r>
            <a:r>
              <a:rPr lang="tr-TR" dirty="0" err="1"/>
              <a:t>increased</a:t>
            </a:r>
            <a:r>
              <a:rPr lang="tr-TR" dirty="0"/>
              <a:t>, </a:t>
            </a:r>
            <a:r>
              <a:rPr lang="tr-TR" dirty="0" err="1"/>
              <a:t>standing</a:t>
            </a:r>
            <a:r>
              <a:rPr lang="tr-TR" dirty="0"/>
              <a:t> at EUR 29.2 </a:t>
            </a:r>
            <a:r>
              <a:rPr lang="tr-TR" dirty="0" err="1"/>
              <a:t>billion</a:t>
            </a:r>
            <a:r>
              <a:rPr lang="tr-TR" dirty="0"/>
              <a:t> in 2021, </a:t>
            </a:r>
            <a:r>
              <a:rPr lang="tr-TR" dirty="0" err="1"/>
              <a:t>while</a:t>
            </a:r>
            <a:r>
              <a:rPr lang="tr-TR" dirty="0"/>
              <a:t> EU </a:t>
            </a:r>
            <a:r>
              <a:rPr lang="tr-TR" dirty="0" err="1"/>
              <a:t>exports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Malaysia</a:t>
            </a:r>
            <a:r>
              <a:rPr lang="tr-TR" dirty="0"/>
              <a:t> </a:t>
            </a:r>
            <a:r>
              <a:rPr lang="tr-TR" dirty="0" err="1"/>
              <a:t>stood</a:t>
            </a:r>
            <a:r>
              <a:rPr lang="tr-TR" dirty="0"/>
              <a:t> at EUR 11.8 </a:t>
            </a:r>
            <a:r>
              <a:rPr lang="tr-TR" dirty="0" err="1"/>
              <a:t>billion</a:t>
            </a:r>
            <a:r>
              <a:rPr lang="tr-TR" dirty="0"/>
              <a:t>. Malaysia’s </a:t>
            </a:r>
            <a:r>
              <a:rPr lang="tr-TR" dirty="0" err="1"/>
              <a:t>overall</a:t>
            </a:r>
            <a:r>
              <a:rPr lang="tr-TR" dirty="0"/>
              <a:t>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surplus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EU has </a:t>
            </a:r>
            <a:r>
              <a:rPr lang="tr-TR" dirty="0" err="1"/>
              <a:t>grown</a:t>
            </a:r>
            <a:r>
              <a:rPr lang="tr-TR" dirty="0"/>
              <a:t> </a:t>
            </a:r>
            <a:r>
              <a:rPr lang="tr-TR" dirty="0" err="1"/>
              <a:t>steadily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years</a:t>
            </a:r>
            <a:r>
              <a:rPr lang="tr-TR" dirty="0"/>
              <a:t>, </a:t>
            </a:r>
            <a:r>
              <a:rPr lang="tr-TR" dirty="0" err="1"/>
              <a:t>reaching</a:t>
            </a:r>
            <a:r>
              <a:rPr lang="tr-TR" dirty="0"/>
              <a:t> EUR 17.4 </a:t>
            </a:r>
            <a:r>
              <a:rPr lang="tr-TR" dirty="0" err="1"/>
              <a:t>billion</a:t>
            </a:r>
            <a:r>
              <a:rPr lang="tr-TR" dirty="0"/>
              <a:t> in 2021. As a </a:t>
            </a:r>
            <a:r>
              <a:rPr lang="tr-TR" dirty="0" err="1"/>
              <a:t>result</a:t>
            </a:r>
            <a:r>
              <a:rPr lang="tr-TR" dirty="0"/>
              <a:t> of Malaysia’s </a:t>
            </a:r>
            <a:r>
              <a:rPr lang="tr-TR" dirty="0" err="1"/>
              <a:t>liberalisation</a:t>
            </a:r>
            <a:r>
              <a:rPr lang="tr-TR" dirty="0"/>
              <a:t> </a:t>
            </a:r>
            <a:r>
              <a:rPr lang="tr-TR" dirty="0" err="1"/>
              <a:t>policies</a:t>
            </a:r>
            <a:r>
              <a:rPr lang="tr-TR" dirty="0"/>
              <a:t> and </a:t>
            </a:r>
            <a:r>
              <a:rPr lang="tr-TR" dirty="0" err="1"/>
              <a:t>prospects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an FTA, EU FDI in </a:t>
            </a:r>
            <a:r>
              <a:rPr lang="tr-TR" dirty="0" err="1"/>
              <a:t>Malaysia</a:t>
            </a:r>
            <a:r>
              <a:rPr lang="tr-TR" dirty="0"/>
              <a:t>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EUR 27.8 </a:t>
            </a:r>
            <a:r>
              <a:rPr lang="tr-TR" dirty="0" err="1"/>
              <a:t>billion</a:t>
            </a:r>
            <a:r>
              <a:rPr lang="tr-TR" dirty="0"/>
              <a:t> in 2020. </a:t>
            </a:r>
          </a:p>
          <a:p>
            <a:r>
              <a:rPr lang="tr-TR" b="1" dirty="0"/>
              <a:t>EU-</a:t>
            </a:r>
            <a:r>
              <a:rPr lang="tr-TR" b="1" dirty="0" err="1"/>
              <a:t>Malaysia</a:t>
            </a:r>
            <a:r>
              <a:rPr lang="tr-TR" b="1" dirty="0"/>
              <a:t> </a:t>
            </a:r>
            <a:r>
              <a:rPr lang="tr-TR" b="1" dirty="0" err="1"/>
              <a:t>bilateral</a:t>
            </a:r>
            <a:r>
              <a:rPr lang="tr-TR" b="1" dirty="0"/>
              <a:t> </a:t>
            </a:r>
            <a:r>
              <a:rPr lang="tr-TR" b="1" dirty="0" err="1"/>
              <a:t>trade</a:t>
            </a:r>
            <a:r>
              <a:rPr lang="tr-TR" b="1" dirty="0"/>
              <a:t> is </a:t>
            </a:r>
            <a:r>
              <a:rPr lang="tr-TR" b="1" dirty="0" err="1"/>
              <a:t>dominated</a:t>
            </a:r>
            <a:r>
              <a:rPr lang="tr-TR" b="1" dirty="0"/>
              <a:t> </a:t>
            </a:r>
            <a:r>
              <a:rPr lang="tr-TR" b="1" dirty="0" err="1"/>
              <a:t>by</a:t>
            </a:r>
            <a:r>
              <a:rPr lang="tr-TR" b="1" dirty="0"/>
              <a:t> </a:t>
            </a:r>
            <a:r>
              <a:rPr lang="tr-TR" b="1" dirty="0" err="1"/>
              <a:t>industrial</a:t>
            </a:r>
            <a:r>
              <a:rPr lang="tr-TR" b="1" dirty="0"/>
              <a:t> </a:t>
            </a:r>
            <a:r>
              <a:rPr lang="tr-TR" b="1" dirty="0" err="1"/>
              <a:t>products</a:t>
            </a:r>
            <a:r>
              <a:rPr lang="tr-TR" b="1" dirty="0"/>
              <a:t>, </a:t>
            </a:r>
            <a:r>
              <a:rPr lang="tr-TR" b="1" dirty="0" err="1"/>
              <a:t>accounting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more</a:t>
            </a:r>
            <a:r>
              <a:rPr lang="tr-TR" b="1" dirty="0"/>
              <a:t> </a:t>
            </a:r>
            <a:r>
              <a:rPr lang="tr-TR" b="1" dirty="0" err="1"/>
              <a:t>than</a:t>
            </a:r>
            <a:r>
              <a:rPr lang="tr-TR" b="1" dirty="0"/>
              <a:t> 90% of </a:t>
            </a:r>
            <a:r>
              <a:rPr lang="tr-TR" b="1" dirty="0" err="1"/>
              <a:t>trade</a:t>
            </a:r>
            <a:r>
              <a:rPr lang="tr-TR" b="1" dirty="0"/>
              <a:t>. </a:t>
            </a:r>
          </a:p>
          <a:p>
            <a:r>
              <a:rPr lang="tr-TR" dirty="0"/>
              <a:t>In </a:t>
            </a:r>
            <a:r>
              <a:rPr lang="tr-TR" dirty="0" err="1"/>
              <a:t>March</a:t>
            </a:r>
            <a:r>
              <a:rPr lang="tr-TR" dirty="0"/>
              <a:t> 2019,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Commission</a:t>
            </a:r>
            <a:r>
              <a:rPr lang="tr-TR" dirty="0"/>
              <a:t> </a:t>
            </a:r>
            <a:r>
              <a:rPr lang="tr-TR" dirty="0" err="1"/>
              <a:t>announced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of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 in transport </a:t>
            </a:r>
            <a:r>
              <a:rPr lang="tr-TR" dirty="0" err="1"/>
              <a:t>fuel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phased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Renewable</a:t>
            </a:r>
            <a:r>
              <a:rPr lang="tr-TR" dirty="0"/>
              <a:t> </a:t>
            </a:r>
            <a:r>
              <a:rPr lang="tr-TR" dirty="0" err="1"/>
              <a:t>Energy</a:t>
            </a:r>
            <a:r>
              <a:rPr lang="tr-TR" dirty="0"/>
              <a:t> Directive,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sets</a:t>
            </a:r>
            <a:r>
              <a:rPr lang="tr-TR" dirty="0"/>
              <a:t> a </a:t>
            </a:r>
            <a:r>
              <a:rPr lang="tr-TR" dirty="0" err="1"/>
              <a:t>sustainable</a:t>
            </a:r>
            <a:r>
              <a:rPr lang="tr-TR" dirty="0"/>
              <a:t> </a:t>
            </a:r>
            <a:r>
              <a:rPr lang="tr-TR" dirty="0" err="1"/>
              <a:t>bioenergy</a:t>
            </a:r>
            <a:r>
              <a:rPr lang="tr-TR" dirty="0"/>
              <a:t> </a:t>
            </a:r>
            <a:r>
              <a:rPr lang="tr-TR" dirty="0" err="1"/>
              <a:t>target</a:t>
            </a:r>
            <a:r>
              <a:rPr lang="tr-TR" dirty="0"/>
              <a:t> of 32%. </a:t>
            </a:r>
          </a:p>
          <a:p>
            <a:r>
              <a:rPr lang="tr-TR" dirty="0"/>
              <a:t>Indonesia and </a:t>
            </a:r>
            <a:r>
              <a:rPr lang="tr-TR" dirty="0" err="1"/>
              <a:t>Malaysia</a:t>
            </a:r>
            <a:r>
              <a:rPr lang="tr-TR" dirty="0"/>
              <a:t> </a:t>
            </a:r>
            <a:r>
              <a:rPr lang="tr-TR" dirty="0" err="1"/>
              <a:t>protested</a:t>
            </a:r>
            <a:r>
              <a:rPr lang="tr-TR" dirty="0"/>
              <a:t> and </a:t>
            </a:r>
            <a:r>
              <a:rPr lang="tr-TR" dirty="0" err="1"/>
              <a:t>lodged</a:t>
            </a:r>
            <a:r>
              <a:rPr lang="tr-TR" dirty="0"/>
              <a:t> </a:t>
            </a:r>
            <a:r>
              <a:rPr lang="tr-TR" dirty="0" err="1"/>
              <a:t>complaints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World </a:t>
            </a:r>
            <a:r>
              <a:rPr lang="tr-TR" dirty="0" err="1"/>
              <a:t>Trade</a:t>
            </a:r>
            <a:r>
              <a:rPr lang="tr-TR" dirty="0"/>
              <a:t> </a:t>
            </a:r>
            <a:r>
              <a:rPr lang="tr-TR" dirty="0" err="1"/>
              <a:t>Organization</a:t>
            </a:r>
            <a:r>
              <a:rPr lang="tr-TR" dirty="0"/>
              <a:t> (WTO).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5580756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319CADF-7A3F-A84A-94D2-80AA323E3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MALAYSIA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2FFB79-35BC-6847-8119-F1E9CE071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In </a:t>
            </a:r>
            <a:r>
              <a:rPr lang="tr-TR" dirty="0" err="1"/>
              <a:t>January</a:t>
            </a:r>
            <a:r>
              <a:rPr lang="tr-TR" dirty="0"/>
              <a:t> 2021, </a:t>
            </a:r>
            <a:r>
              <a:rPr lang="tr-TR" dirty="0" err="1"/>
              <a:t>Malaysia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world’s</a:t>
            </a:r>
            <a:r>
              <a:rPr lang="tr-TR" dirty="0"/>
              <a:t> </a:t>
            </a:r>
            <a:r>
              <a:rPr lang="tr-TR" dirty="0" err="1"/>
              <a:t>second-largest</a:t>
            </a:r>
            <a:r>
              <a:rPr lang="tr-TR" dirty="0"/>
              <a:t> </a:t>
            </a:r>
            <a:r>
              <a:rPr lang="tr-TR" dirty="0" err="1"/>
              <a:t>producer</a:t>
            </a:r>
            <a:r>
              <a:rPr lang="tr-TR" dirty="0"/>
              <a:t> of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, </a:t>
            </a:r>
            <a:r>
              <a:rPr lang="tr-TR" dirty="0" err="1"/>
              <a:t>followed</a:t>
            </a:r>
            <a:r>
              <a:rPr lang="tr-TR" dirty="0"/>
              <a:t> </a:t>
            </a:r>
            <a:r>
              <a:rPr lang="tr-TR" dirty="0" err="1"/>
              <a:t>Indonesia’s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filing</a:t>
            </a:r>
            <a:r>
              <a:rPr lang="tr-TR" dirty="0"/>
              <a:t> a </a:t>
            </a:r>
            <a:r>
              <a:rPr lang="tr-TR" dirty="0" err="1"/>
              <a:t>complaint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WTO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rules</a:t>
            </a:r>
            <a:r>
              <a:rPr lang="tr-TR" dirty="0"/>
              <a:t> on </a:t>
            </a:r>
            <a:r>
              <a:rPr lang="tr-TR" dirty="0" err="1"/>
              <a:t>biofuels</a:t>
            </a:r>
            <a:r>
              <a:rPr lang="tr-TR" dirty="0"/>
              <a:t>. </a:t>
            </a:r>
          </a:p>
          <a:p>
            <a:r>
              <a:rPr lang="tr-TR" dirty="0"/>
              <a:t>In </a:t>
            </a:r>
            <a:r>
              <a:rPr lang="tr-TR" dirty="0" err="1"/>
              <a:t>January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Malaysian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announced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it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taking</a:t>
            </a:r>
            <a:r>
              <a:rPr lang="tr-TR" dirty="0"/>
              <a:t> legal </a:t>
            </a:r>
            <a:r>
              <a:rPr lang="tr-TR" dirty="0" err="1"/>
              <a:t>action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EU </a:t>
            </a:r>
            <a:r>
              <a:rPr lang="tr-TR" dirty="0" err="1"/>
              <a:t>Member</a:t>
            </a:r>
            <a:r>
              <a:rPr lang="tr-TR" dirty="0"/>
              <a:t> </a:t>
            </a:r>
            <a:r>
              <a:rPr lang="tr-TR" dirty="0" err="1"/>
              <a:t>States</a:t>
            </a:r>
            <a:r>
              <a:rPr lang="tr-TR" dirty="0"/>
              <a:t> France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Lithuania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curbing</a:t>
            </a:r>
            <a:r>
              <a:rPr lang="tr-TR" dirty="0"/>
              <a:t>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oil-based</a:t>
            </a:r>
            <a:r>
              <a:rPr lang="tr-TR" dirty="0"/>
              <a:t> </a:t>
            </a:r>
            <a:r>
              <a:rPr lang="tr-TR" dirty="0" err="1"/>
              <a:t>biofuels</a:t>
            </a:r>
            <a:r>
              <a:rPr lang="tr-TR" dirty="0"/>
              <a:t>. </a:t>
            </a:r>
            <a:r>
              <a:rPr lang="tr-TR" dirty="0" err="1"/>
              <a:t>Despite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rejection</a:t>
            </a:r>
            <a:r>
              <a:rPr lang="tr-TR" dirty="0"/>
              <a:t> of Malaysia’s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establish</a:t>
            </a:r>
            <a:r>
              <a:rPr lang="tr-TR" dirty="0"/>
              <a:t> a panel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dispute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biofuels</a:t>
            </a:r>
            <a:r>
              <a:rPr lang="tr-TR" dirty="0"/>
              <a:t> in April 2021, </a:t>
            </a:r>
            <a:r>
              <a:rPr lang="tr-TR" dirty="0" err="1"/>
              <a:t>the</a:t>
            </a:r>
            <a:r>
              <a:rPr lang="tr-TR" dirty="0"/>
              <a:t> WTO </a:t>
            </a:r>
            <a:r>
              <a:rPr lang="tr-TR" dirty="0" err="1"/>
              <a:t>finally</a:t>
            </a:r>
            <a:r>
              <a:rPr lang="tr-TR" dirty="0"/>
              <a:t> </a:t>
            </a:r>
            <a:r>
              <a:rPr lang="tr-TR" dirty="0" err="1"/>
              <a:t>approved</a:t>
            </a:r>
            <a:r>
              <a:rPr lang="tr-TR" dirty="0"/>
              <a:t> Malaysia’s </a:t>
            </a:r>
            <a:r>
              <a:rPr lang="tr-TR" dirty="0" err="1"/>
              <a:t>request</a:t>
            </a:r>
            <a:r>
              <a:rPr lang="tr-TR" dirty="0"/>
              <a:t> in May 2021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establish</a:t>
            </a:r>
            <a:r>
              <a:rPr lang="tr-TR" dirty="0"/>
              <a:t> a panel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examine</a:t>
            </a:r>
            <a:r>
              <a:rPr lang="tr-TR" dirty="0"/>
              <a:t> EU </a:t>
            </a:r>
            <a:r>
              <a:rPr lang="tr-TR" dirty="0" err="1"/>
              <a:t>law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927025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1E7F680-D678-8647-ADD1-B58B63C43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MALAYSIA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DECF2D-63FE-474F-B973-13D51AB3D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 </a:t>
            </a:r>
            <a:r>
              <a:rPr lang="tr-TR" dirty="0" err="1"/>
              <a:t>October</a:t>
            </a:r>
            <a:r>
              <a:rPr lang="tr-TR" dirty="0"/>
              <a:t> 2021, </a:t>
            </a:r>
            <a:r>
              <a:rPr lang="tr-TR" dirty="0" err="1"/>
              <a:t>the</a:t>
            </a:r>
            <a:r>
              <a:rPr lang="tr-TR" dirty="0"/>
              <a:t> EU </a:t>
            </a:r>
            <a:r>
              <a:rPr lang="tr-TR" dirty="0" err="1"/>
              <a:t>Council</a:t>
            </a:r>
            <a:r>
              <a:rPr lang="tr-TR" dirty="0"/>
              <a:t> </a:t>
            </a:r>
            <a:r>
              <a:rPr lang="tr-TR" dirty="0" err="1"/>
              <a:t>adopted</a:t>
            </a:r>
            <a:r>
              <a:rPr lang="tr-TR" dirty="0"/>
              <a:t> </a:t>
            </a:r>
            <a:r>
              <a:rPr lang="tr-TR" u="sng" dirty="0">
                <a:hlinkClick r:id="rId2"/>
              </a:rPr>
              <a:t>conclusions</a:t>
            </a:r>
            <a:r>
              <a:rPr lang="tr-TR" dirty="0"/>
              <a:t> 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revised</a:t>
            </a:r>
            <a:r>
              <a:rPr lang="tr-TR" dirty="0"/>
              <a:t> EU </a:t>
            </a:r>
            <a:r>
              <a:rPr lang="tr-TR" dirty="0" err="1"/>
              <a:t>list</a:t>
            </a:r>
            <a:r>
              <a:rPr lang="tr-TR" dirty="0"/>
              <a:t> of </a:t>
            </a:r>
            <a:r>
              <a:rPr lang="tr-TR" dirty="0" err="1"/>
              <a:t>non-cooperative</a:t>
            </a:r>
            <a:r>
              <a:rPr lang="tr-TR" dirty="0"/>
              <a:t> </a:t>
            </a:r>
            <a:r>
              <a:rPr lang="tr-TR" dirty="0" err="1"/>
              <a:t>jurisdictions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tax</a:t>
            </a:r>
            <a:r>
              <a:rPr lang="tr-TR" dirty="0"/>
              <a:t> </a:t>
            </a:r>
            <a:r>
              <a:rPr lang="tr-TR" dirty="0" err="1"/>
              <a:t>purposes</a:t>
            </a:r>
            <a:r>
              <a:rPr lang="tr-TR" dirty="0"/>
              <a:t>.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time, </a:t>
            </a:r>
            <a:r>
              <a:rPr lang="tr-TR" dirty="0" err="1"/>
              <a:t>Malaysia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added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Annex</a:t>
            </a:r>
            <a:r>
              <a:rPr lang="tr-TR" dirty="0"/>
              <a:t> II </a:t>
            </a:r>
            <a:r>
              <a:rPr lang="tr-TR" dirty="0" err="1"/>
              <a:t>grey</a:t>
            </a:r>
            <a:r>
              <a:rPr lang="tr-TR" dirty="0"/>
              <a:t> </a:t>
            </a:r>
            <a:r>
              <a:rPr lang="tr-TR" dirty="0" err="1"/>
              <a:t>list</a:t>
            </a:r>
            <a:r>
              <a:rPr lang="tr-TR" dirty="0"/>
              <a:t>. </a:t>
            </a:r>
            <a:r>
              <a:rPr lang="tr-TR" dirty="0" err="1"/>
              <a:t>Although</a:t>
            </a:r>
            <a:r>
              <a:rPr lang="tr-TR" dirty="0"/>
              <a:t>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 is </a:t>
            </a:r>
            <a:r>
              <a:rPr lang="tr-TR" dirty="0" err="1"/>
              <a:t>considered</a:t>
            </a:r>
            <a:r>
              <a:rPr lang="tr-TR" dirty="0"/>
              <a:t> a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issue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EU-</a:t>
            </a:r>
            <a:r>
              <a:rPr lang="tr-TR" dirty="0" err="1"/>
              <a:t>Malaysia</a:t>
            </a:r>
            <a:r>
              <a:rPr lang="tr-TR" dirty="0"/>
              <a:t> FTA </a:t>
            </a:r>
            <a:r>
              <a:rPr lang="tr-TR" dirty="0" err="1"/>
              <a:t>talks</a:t>
            </a:r>
            <a:r>
              <a:rPr lang="tr-TR" dirty="0"/>
              <a:t>,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 in </a:t>
            </a:r>
            <a:r>
              <a:rPr lang="tr-TR" dirty="0" err="1"/>
              <a:t>fact</a:t>
            </a:r>
            <a:r>
              <a:rPr lang="tr-TR" dirty="0"/>
              <a:t> </a:t>
            </a:r>
            <a:r>
              <a:rPr lang="tr-TR" dirty="0" err="1"/>
              <a:t>accounts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less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 5% of EU </a:t>
            </a:r>
            <a:r>
              <a:rPr lang="tr-TR" dirty="0" err="1"/>
              <a:t>imports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Malaysia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statistics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Malaysian</a:t>
            </a:r>
            <a:r>
              <a:rPr lang="tr-TR" dirty="0"/>
              <a:t> Palm </a:t>
            </a:r>
            <a:r>
              <a:rPr lang="tr-TR" dirty="0" err="1"/>
              <a:t>Oil</a:t>
            </a:r>
            <a:r>
              <a:rPr lang="tr-TR" dirty="0"/>
              <a:t> </a:t>
            </a:r>
            <a:r>
              <a:rPr lang="tr-TR" dirty="0" err="1"/>
              <a:t>Council</a:t>
            </a:r>
            <a:r>
              <a:rPr lang="tr-TR" dirty="0"/>
              <a:t> in 2019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indicated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restriction</a:t>
            </a:r>
            <a:r>
              <a:rPr lang="tr-TR" dirty="0"/>
              <a:t> on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 0.04% of Malaysia’s </a:t>
            </a:r>
            <a:r>
              <a:rPr lang="tr-TR" dirty="0" err="1"/>
              <a:t>annual</a:t>
            </a:r>
            <a:r>
              <a:rPr lang="tr-TR" dirty="0"/>
              <a:t> </a:t>
            </a:r>
            <a:r>
              <a:rPr lang="tr-TR" dirty="0" err="1"/>
              <a:t>production</a:t>
            </a:r>
            <a:r>
              <a:rPr lang="tr-TR" dirty="0"/>
              <a:t>. </a:t>
            </a:r>
          </a:p>
          <a:p>
            <a:r>
              <a:rPr lang="tr-TR" dirty="0" err="1"/>
              <a:t>Nevertheless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Russian </a:t>
            </a:r>
            <a:r>
              <a:rPr lang="tr-TR" dirty="0" err="1"/>
              <a:t>invasion</a:t>
            </a:r>
            <a:r>
              <a:rPr lang="tr-TR" dirty="0"/>
              <a:t> of </a:t>
            </a:r>
            <a:r>
              <a:rPr lang="tr-TR" dirty="0" err="1"/>
              <a:t>Ukraine</a:t>
            </a:r>
            <a:r>
              <a:rPr lang="tr-TR" dirty="0"/>
              <a:t> has </a:t>
            </a:r>
            <a:r>
              <a:rPr lang="tr-TR" dirty="0" err="1"/>
              <a:t>caused</a:t>
            </a:r>
            <a:r>
              <a:rPr lang="tr-TR" dirty="0"/>
              <a:t> a global </a:t>
            </a:r>
            <a:r>
              <a:rPr lang="tr-TR" dirty="0" err="1"/>
              <a:t>shortage</a:t>
            </a:r>
            <a:r>
              <a:rPr lang="tr-TR" dirty="0"/>
              <a:t> of </a:t>
            </a:r>
            <a:r>
              <a:rPr lang="tr-TR" dirty="0" err="1"/>
              <a:t>edible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might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Malaysia</a:t>
            </a:r>
            <a:r>
              <a:rPr lang="tr-TR" dirty="0"/>
              <a:t> </a:t>
            </a:r>
            <a:r>
              <a:rPr lang="tr-TR" dirty="0" err="1"/>
              <a:t>regain</a:t>
            </a:r>
            <a:r>
              <a:rPr lang="tr-TR" dirty="0"/>
              <a:t> </a:t>
            </a:r>
            <a:r>
              <a:rPr lang="tr-TR" dirty="0" err="1"/>
              <a:t>palm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 market </a:t>
            </a:r>
            <a:r>
              <a:rPr lang="tr-TR" dirty="0" err="1"/>
              <a:t>share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EU.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Malaysian</a:t>
            </a:r>
            <a:r>
              <a:rPr lang="tr-TR" dirty="0"/>
              <a:t> </a:t>
            </a:r>
            <a:r>
              <a:rPr lang="tr-TR" dirty="0" err="1"/>
              <a:t>Minister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Plantation</a:t>
            </a:r>
            <a:r>
              <a:rPr lang="tr-TR" dirty="0"/>
              <a:t> </a:t>
            </a:r>
            <a:r>
              <a:rPr lang="tr-TR" dirty="0" err="1"/>
              <a:t>Industries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Commodities</a:t>
            </a:r>
            <a:r>
              <a:rPr lang="tr-TR" dirty="0"/>
              <a:t> </a:t>
            </a:r>
            <a:r>
              <a:rPr lang="tr-TR" dirty="0" err="1"/>
              <a:t>pointed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in May 2022,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EU’s</a:t>
            </a:r>
            <a:r>
              <a:rPr lang="tr-TR" dirty="0"/>
              <a:t> </a:t>
            </a:r>
            <a:r>
              <a:rPr lang="tr-TR" dirty="0" err="1"/>
              <a:t>demand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global </a:t>
            </a:r>
            <a:r>
              <a:rPr lang="tr-TR" dirty="0" err="1"/>
              <a:t>edible</a:t>
            </a:r>
            <a:r>
              <a:rPr lang="tr-TR" dirty="0"/>
              <a:t> </a:t>
            </a:r>
            <a:r>
              <a:rPr lang="tr-TR" dirty="0" err="1"/>
              <a:t>oil</a:t>
            </a:r>
            <a:r>
              <a:rPr lang="tr-TR" dirty="0"/>
              <a:t> is </a:t>
            </a:r>
            <a:r>
              <a:rPr lang="tr-TR" dirty="0" err="1"/>
              <a:t>expected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increase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near</a:t>
            </a:r>
            <a:r>
              <a:rPr lang="tr-TR" dirty="0"/>
              <a:t> </a:t>
            </a:r>
            <a:r>
              <a:rPr lang="tr-TR" dirty="0" err="1"/>
              <a:t>future</a:t>
            </a:r>
            <a:r>
              <a:rPr lang="tr-TR" dirty="0"/>
              <a:t> </a:t>
            </a:r>
            <a:r>
              <a:rPr lang="tr-TR" dirty="0" err="1"/>
              <a:t>owing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tight</a:t>
            </a:r>
            <a:r>
              <a:rPr lang="tr-TR" dirty="0"/>
              <a:t> </a:t>
            </a:r>
            <a:r>
              <a:rPr lang="tr-TR" dirty="0" err="1"/>
              <a:t>sunflower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soy </a:t>
            </a:r>
            <a:r>
              <a:rPr lang="tr-TR" dirty="0" err="1"/>
              <a:t>oil</a:t>
            </a:r>
            <a:r>
              <a:rPr lang="tr-TR" dirty="0"/>
              <a:t> </a:t>
            </a:r>
            <a:r>
              <a:rPr lang="tr-TR" dirty="0" err="1"/>
              <a:t>supplies</a:t>
            </a:r>
            <a:r>
              <a:rPr lang="tr-TR" dirty="0"/>
              <a:t>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952589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A219C32-1DAE-F94D-AA57-BCCCFB84B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malaysıa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C40B24-EF35-1B47-9425-542814EFF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Malaysia’s </a:t>
            </a:r>
            <a:r>
              <a:rPr lang="tr-TR" dirty="0" err="1"/>
              <a:t>Barisan</a:t>
            </a:r>
            <a:r>
              <a:rPr lang="tr-TR" dirty="0"/>
              <a:t> </a:t>
            </a:r>
            <a:r>
              <a:rPr lang="tr-TR" dirty="0" err="1"/>
              <a:t>Nasional</a:t>
            </a:r>
            <a:r>
              <a:rPr lang="tr-TR" dirty="0"/>
              <a:t> (BN) </a:t>
            </a:r>
            <a:r>
              <a:rPr lang="tr-TR" dirty="0" err="1"/>
              <a:t>coalition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includes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United </a:t>
            </a:r>
            <a:r>
              <a:rPr lang="tr-TR" dirty="0" err="1"/>
              <a:t>Malays</a:t>
            </a:r>
            <a:r>
              <a:rPr lang="tr-TR" dirty="0"/>
              <a:t> </a:t>
            </a:r>
            <a:r>
              <a:rPr lang="tr-TR" dirty="0" err="1"/>
              <a:t>National</a:t>
            </a:r>
            <a:r>
              <a:rPr lang="tr-TR" dirty="0"/>
              <a:t> </a:t>
            </a:r>
            <a:r>
              <a:rPr lang="tr-TR" dirty="0" err="1"/>
              <a:t>Organisation</a:t>
            </a:r>
            <a:r>
              <a:rPr lang="tr-TR" dirty="0"/>
              <a:t> (UMNO),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defeated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time ever in </a:t>
            </a:r>
            <a:r>
              <a:rPr lang="tr-TR" dirty="0" err="1"/>
              <a:t>the</a:t>
            </a:r>
            <a:r>
              <a:rPr lang="tr-TR" dirty="0"/>
              <a:t> May 2018 general </a:t>
            </a:r>
            <a:r>
              <a:rPr lang="tr-TR" dirty="0" err="1"/>
              <a:t>election</a:t>
            </a:r>
            <a:r>
              <a:rPr lang="tr-TR" dirty="0"/>
              <a:t>. PM </a:t>
            </a:r>
            <a:r>
              <a:rPr lang="tr-TR" dirty="0" err="1"/>
              <a:t>Mahathir</a:t>
            </a:r>
            <a:r>
              <a:rPr lang="tr-TR" dirty="0"/>
              <a:t> </a:t>
            </a:r>
            <a:r>
              <a:rPr lang="tr-TR" dirty="0" err="1"/>
              <a:t>Mohamad</a:t>
            </a:r>
            <a:r>
              <a:rPr lang="tr-TR" dirty="0"/>
              <a:t>, </a:t>
            </a:r>
            <a:r>
              <a:rPr lang="tr-TR" dirty="0" err="1"/>
              <a:t>leader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Alliance</a:t>
            </a:r>
            <a:r>
              <a:rPr lang="tr-TR" dirty="0"/>
              <a:t> of </a:t>
            </a:r>
            <a:r>
              <a:rPr lang="tr-TR" dirty="0" err="1"/>
              <a:t>Hope</a:t>
            </a:r>
            <a:r>
              <a:rPr lang="tr-TR" dirty="0"/>
              <a:t>, </a:t>
            </a:r>
            <a:r>
              <a:rPr lang="tr-TR" dirty="0" err="1"/>
              <a:t>replaced</a:t>
            </a:r>
            <a:r>
              <a:rPr lang="tr-TR" dirty="0"/>
              <a:t> </a:t>
            </a:r>
            <a:r>
              <a:rPr lang="tr-TR" dirty="0" err="1"/>
              <a:t>Najib</a:t>
            </a:r>
            <a:r>
              <a:rPr lang="tr-TR" dirty="0"/>
              <a:t> </a:t>
            </a:r>
            <a:r>
              <a:rPr lang="tr-TR" dirty="0" err="1"/>
              <a:t>Razak</a:t>
            </a:r>
            <a:r>
              <a:rPr lang="tr-TR" dirty="0"/>
              <a:t>,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faced</a:t>
            </a:r>
            <a:r>
              <a:rPr lang="tr-TR" dirty="0"/>
              <a:t> 12 </a:t>
            </a:r>
            <a:r>
              <a:rPr lang="tr-TR" dirty="0" err="1"/>
              <a:t>years</a:t>
            </a:r>
            <a:r>
              <a:rPr lang="tr-TR" dirty="0"/>
              <a:t> in </a:t>
            </a:r>
            <a:r>
              <a:rPr lang="tr-TR" dirty="0" err="1"/>
              <a:t>jail</a:t>
            </a:r>
            <a:r>
              <a:rPr lang="tr-TR" dirty="0"/>
              <a:t> </a:t>
            </a:r>
            <a:r>
              <a:rPr lang="tr-TR" dirty="0" err="1"/>
              <a:t>pending</a:t>
            </a:r>
            <a:r>
              <a:rPr lang="tr-TR" dirty="0"/>
              <a:t> </a:t>
            </a:r>
            <a:r>
              <a:rPr lang="tr-TR" dirty="0" err="1"/>
              <a:t>appeal</a:t>
            </a:r>
            <a:r>
              <a:rPr lang="tr-TR" dirty="0"/>
              <a:t>. In November 2019,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opposition</a:t>
            </a:r>
            <a:r>
              <a:rPr lang="tr-TR" dirty="0"/>
              <a:t> BN </a:t>
            </a:r>
            <a:r>
              <a:rPr lang="tr-TR" dirty="0" err="1"/>
              <a:t>coalition</a:t>
            </a:r>
            <a:r>
              <a:rPr lang="tr-TR" dirty="0"/>
              <a:t> </a:t>
            </a:r>
            <a:r>
              <a:rPr lang="tr-TR" dirty="0" err="1"/>
              <a:t>won</a:t>
            </a:r>
            <a:r>
              <a:rPr lang="tr-TR" dirty="0"/>
              <a:t> a </a:t>
            </a:r>
            <a:r>
              <a:rPr lang="tr-TR" dirty="0" err="1"/>
              <a:t>by-election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PM </a:t>
            </a:r>
            <a:r>
              <a:rPr lang="tr-TR" dirty="0" err="1"/>
              <a:t>Mahathir</a:t>
            </a:r>
            <a:r>
              <a:rPr lang="tr-TR" dirty="0"/>
              <a:t> </a:t>
            </a:r>
            <a:r>
              <a:rPr lang="tr-TR" dirty="0" err="1"/>
              <a:t>Mohamad’s</a:t>
            </a:r>
            <a:r>
              <a:rPr lang="tr-TR" dirty="0"/>
              <a:t> </a:t>
            </a:r>
            <a:r>
              <a:rPr lang="tr-TR" dirty="0" err="1"/>
              <a:t>administration</a:t>
            </a:r>
            <a:r>
              <a:rPr lang="tr-TR" dirty="0"/>
              <a:t> </a:t>
            </a:r>
            <a:r>
              <a:rPr lang="tr-TR" dirty="0" err="1"/>
              <a:t>collapsed</a:t>
            </a:r>
            <a:r>
              <a:rPr lang="tr-TR" dirty="0"/>
              <a:t>.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backing</a:t>
            </a:r>
            <a:r>
              <a:rPr lang="tr-TR" dirty="0"/>
              <a:t> of UMNO, in </a:t>
            </a:r>
            <a:r>
              <a:rPr lang="tr-TR" dirty="0" err="1"/>
              <a:t>March</a:t>
            </a:r>
            <a:r>
              <a:rPr lang="tr-TR" dirty="0"/>
              <a:t> 2020 </a:t>
            </a:r>
            <a:r>
              <a:rPr lang="tr-TR" dirty="0" err="1"/>
              <a:t>King</a:t>
            </a:r>
            <a:r>
              <a:rPr lang="tr-TR" dirty="0"/>
              <a:t> Abdullah </a:t>
            </a:r>
            <a:r>
              <a:rPr lang="tr-TR" dirty="0" err="1"/>
              <a:t>swore</a:t>
            </a:r>
            <a:r>
              <a:rPr lang="tr-TR" dirty="0"/>
              <a:t> in </a:t>
            </a:r>
            <a:r>
              <a:rPr lang="tr-TR" dirty="0" err="1"/>
              <a:t>Muhyiddin</a:t>
            </a:r>
            <a:r>
              <a:rPr lang="tr-TR" dirty="0"/>
              <a:t> </a:t>
            </a:r>
            <a:r>
              <a:rPr lang="tr-TR" dirty="0" err="1"/>
              <a:t>Yassin</a:t>
            </a:r>
            <a:r>
              <a:rPr lang="tr-TR" dirty="0"/>
              <a:t>, </a:t>
            </a:r>
            <a:r>
              <a:rPr lang="tr-TR" dirty="0" err="1"/>
              <a:t>president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United </a:t>
            </a:r>
            <a:r>
              <a:rPr lang="tr-TR" dirty="0" err="1"/>
              <a:t>Indigenous</a:t>
            </a:r>
            <a:r>
              <a:rPr lang="tr-TR" dirty="0"/>
              <a:t> </a:t>
            </a:r>
            <a:r>
              <a:rPr lang="tr-TR" dirty="0" err="1"/>
              <a:t>Party</a:t>
            </a:r>
            <a:r>
              <a:rPr lang="tr-TR" dirty="0"/>
              <a:t> (PPBM), as PM </a:t>
            </a:r>
            <a:r>
              <a:rPr lang="tr-TR" dirty="0" err="1"/>
              <a:t>leading</a:t>
            </a:r>
            <a:r>
              <a:rPr lang="tr-TR" dirty="0"/>
              <a:t> 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Perikatan</a:t>
            </a:r>
            <a:r>
              <a:rPr lang="tr-TR" dirty="0"/>
              <a:t> </a:t>
            </a:r>
            <a:r>
              <a:rPr lang="tr-TR" dirty="0" err="1"/>
              <a:t>Nasional</a:t>
            </a:r>
            <a:r>
              <a:rPr lang="tr-TR" dirty="0"/>
              <a:t> (PN) </a:t>
            </a:r>
            <a:r>
              <a:rPr lang="tr-TR" dirty="0" err="1"/>
              <a:t>coalition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in </a:t>
            </a:r>
            <a:r>
              <a:rPr lang="tr-TR" dirty="0" err="1"/>
              <a:t>October</a:t>
            </a:r>
            <a:r>
              <a:rPr lang="tr-TR" dirty="0"/>
              <a:t> 2020,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leader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opposition</a:t>
            </a:r>
            <a:r>
              <a:rPr lang="tr-TR" dirty="0"/>
              <a:t>, </a:t>
            </a:r>
            <a:r>
              <a:rPr lang="tr-TR" dirty="0" err="1"/>
              <a:t>Anwar</a:t>
            </a:r>
            <a:r>
              <a:rPr lang="tr-TR" dirty="0"/>
              <a:t> </a:t>
            </a:r>
            <a:r>
              <a:rPr lang="tr-TR" dirty="0" err="1"/>
              <a:t>Ibrahim</a:t>
            </a:r>
            <a:r>
              <a:rPr lang="tr-TR" dirty="0"/>
              <a:t>, met </a:t>
            </a:r>
            <a:r>
              <a:rPr lang="tr-TR" dirty="0" err="1"/>
              <a:t>King</a:t>
            </a:r>
            <a:r>
              <a:rPr lang="tr-TR" dirty="0"/>
              <a:t> Sultan Abdullah Sultan </a:t>
            </a:r>
            <a:r>
              <a:rPr lang="tr-TR" dirty="0" err="1"/>
              <a:t>Ahmad</a:t>
            </a:r>
            <a:r>
              <a:rPr lang="tr-TR" dirty="0"/>
              <a:t> </a:t>
            </a:r>
            <a:r>
              <a:rPr lang="tr-TR" dirty="0" err="1"/>
              <a:t>Shah</a:t>
            </a:r>
            <a:r>
              <a:rPr lang="tr-TR" dirty="0"/>
              <a:t> in a </a:t>
            </a:r>
            <a:r>
              <a:rPr lang="tr-TR" dirty="0" err="1"/>
              <a:t>bid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prove</a:t>
            </a:r>
            <a:r>
              <a:rPr lang="tr-TR" dirty="0"/>
              <a:t> he has a </a:t>
            </a:r>
            <a:r>
              <a:rPr lang="tr-TR" dirty="0" err="1"/>
              <a:t>convincing</a:t>
            </a:r>
            <a:r>
              <a:rPr lang="tr-TR" dirty="0"/>
              <a:t> </a:t>
            </a:r>
            <a:r>
              <a:rPr lang="tr-TR" dirty="0" err="1"/>
              <a:t>parliamentary</a:t>
            </a:r>
            <a:r>
              <a:rPr lang="tr-TR" dirty="0"/>
              <a:t> </a:t>
            </a:r>
            <a:r>
              <a:rPr lang="tr-TR" dirty="0" err="1"/>
              <a:t>majority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called</a:t>
            </a:r>
            <a:r>
              <a:rPr lang="tr-TR" dirty="0"/>
              <a:t> on PM </a:t>
            </a:r>
            <a:r>
              <a:rPr lang="tr-TR" dirty="0" err="1"/>
              <a:t>Muhyiddin</a:t>
            </a:r>
            <a:r>
              <a:rPr lang="tr-TR" dirty="0"/>
              <a:t> </a:t>
            </a:r>
            <a:r>
              <a:rPr lang="tr-TR" dirty="0" err="1"/>
              <a:t>Yassin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resign</a:t>
            </a:r>
            <a:r>
              <a:rPr lang="tr-TR" dirty="0"/>
              <a:t>.</a:t>
            </a:r>
          </a:p>
          <a:p>
            <a:r>
              <a:rPr lang="tr-TR" dirty="0"/>
              <a:t>The </a:t>
            </a:r>
            <a:r>
              <a:rPr lang="tr-TR" dirty="0" err="1"/>
              <a:t>king</a:t>
            </a:r>
            <a:r>
              <a:rPr lang="tr-TR" dirty="0"/>
              <a:t> </a:t>
            </a:r>
            <a:r>
              <a:rPr lang="tr-TR" dirty="0" err="1"/>
              <a:t>rejected</a:t>
            </a:r>
            <a:r>
              <a:rPr lang="tr-TR" dirty="0"/>
              <a:t> </a:t>
            </a:r>
            <a:r>
              <a:rPr lang="tr-TR" dirty="0" err="1"/>
              <a:t>Mr</a:t>
            </a:r>
            <a:r>
              <a:rPr lang="tr-TR" dirty="0"/>
              <a:t> </a:t>
            </a:r>
            <a:r>
              <a:rPr lang="tr-TR" dirty="0" err="1"/>
              <a:t>Ibrahim’s</a:t>
            </a:r>
            <a:r>
              <a:rPr lang="tr-TR" dirty="0"/>
              <a:t> </a:t>
            </a:r>
            <a:r>
              <a:rPr lang="tr-TR" dirty="0" err="1"/>
              <a:t>proposal</a:t>
            </a:r>
            <a:r>
              <a:rPr lang="tr-TR" dirty="0"/>
              <a:t> but, </a:t>
            </a:r>
            <a:r>
              <a:rPr lang="tr-TR" dirty="0" err="1"/>
              <a:t>amid</a:t>
            </a:r>
            <a:r>
              <a:rPr lang="tr-TR" dirty="0"/>
              <a:t> a </a:t>
            </a:r>
            <a:r>
              <a:rPr lang="tr-TR" dirty="0" err="1"/>
              <a:t>deep</a:t>
            </a:r>
            <a:r>
              <a:rPr lang="tr-TR" dirty="0"/>
              <a:t> </a:t>
            </a:r>
            <a:r>
              <a:rPr lang="tr-TR" dirty="0" err="1"/>
              <a:t>political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, PM </a:t>
            </a:r>
            <a:r>
              <a:rPr lang="tr-TR" dirty="0" err="1"/>
              <a:t>Muhyiddin</a:t>
            </a:r>
            <a:r>
              <a:rPr lang="tr-TR" dirty="0"/>
              <a:t> </a:t>
            </a:r>
            <a:r>
              <a:rPr lang="tr-TR" dirty="0" err="1"/>
              <a:t>Yassin</a:t>
            </a:r>
            <a:r>
              <a:rPr lang="tr-TR" dirty="0"/>
              <a:t> </a:t>
            </a:r>
            <a:r>
              <a:rPr lang="tr-TR" dirty="0" err="1"/>
              <a:t>decided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resign</a:t>
            </a:r>
            <a:r>
              <a:rPr lang="tr-TR" dirty="0"/>
              <a:t> in </a:t>
            </a:r>
            <a:r>
              <a:rPr lang="tr-TR" dirty="0" err="1"/>
              <a:t>August</a:t>
            </a:r>
            <a:r>
              <a:rPr lang="tr-TR" dirty="0"/>
              <a:t> 2021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losing</a:t>
            </a:r>
            <a:r>
              <a:rPr lang="tr-TR" dirty="0"/>
              <a:t> </a:t>
            </a:r>
            <a:r>
              <a:rPr lang="tr-TR" dirty="0" err="1"/>
              <a:t>majority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parliament</a:t>
            </a:r>
            <a:r>
              <a:rPr lang="tr-TR" dirty="0"/>
              <a:t>. The </a:t>
            </a:r>
            <a:r>
              <a:rPr lang="tr-TR" dirty="0" err="1"/>
              <a:t>king</a:t>
            </a:r>
            <a:r>
              <a:rPr lang="tr-TR" dirty="0"/>
              <a:t> </a:t>
            </a:r>
            <a:r>
              <a:rPr lang="tr-TR" dirty="0" err="1"/>
              <a:t>stepped</a:t>
            </a:r>
            <a:r>
              <a:rPr lang="tr-TR" dirty="0"/>
              <a:t> in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arrange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PM’s</a:t>
            </a:r>
            <a:r>
              <a:rPr lang="tr-TR" dirty="0"/>
              <a:t> </a:t>
            </a:r>
            <a:r>
              <a:rPr lang="tr-TR" dirty="0" err="1"/>
              <a:t>succession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, </a:t>
            </a:r>
            <a:r>
              <a:rPr lang="tr-TR" dirty="0" err="1"/>
              <a:t>once</a:t>
            </a:r>
            <a:r>
              <a:rPr lang="tr-TR" dirty="0"/>
              <a:t> </a:t>
            </a:r>
            <a:r>
              <a:rPr lang="tr-TR" dirty="0" err="1"/>
              <a:t>again</a:t>
            </a:r>
            <a:r>
              <a:rPr lang="tr-TR" dirty="0"/>
              <a:t>, </a:t>
            </a:r>
            <a:r>
              <a:rPr lang="tr-TR" dirty="0" err="1"/>
              <a:t>wielded</a:t>
            </a:r>
            <a:r>
              <a:rPr lang="tr-TR" dirty="0"/>
              <a:t> his </a:t>
            </a:r>
            <a:r>
              <a:rPr lang="tr-TR" dirty="0" err="1"/>
              <a:t>constitutional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. In </a:t>
            </a:r>
            <a:r>
              <a:rPr lang="tr-TR" dirty="0" err="1"/>
              <a:t>August</a:t>
            </a:r>
            <a:r>
              <a:rPr lang="tr-TR" dirty="0"/>
              <a:t> 2021, he </a:t>
            </a:r>
            <a:r>
              <a:rPr lang="tr-TR" dirty="0" err="1"/>
              <a:t>named</a:t>
            </a:r>
            <a:r>
              <a:rPr lang="tr-TR" dirty="0"/>
              <a:t> </a:t>
            </a:r>
            <a:r>
              <a:rPr lang="tr-TR" dirty="0" err="1"/>
              <a:t>Ismail</a:t>
            </a:r>
            <a:r>
              <a:rPr lang="tr-TR" dirty="0"/>
              <a:t> Sabri Malaysia’s </a:t>
            </a:r>
            <a:r>
              <a:rPr lang="tr-TR" dirty="0" err="1"/>
              <a:t>ninth</a:t>
            </a:r>
            <a:r>
              <a:rPr lang="tr-TR" dirty="0"/>
              <a:t> PM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third</a:t>
            </a:r>
            <a:r>
              <a:rPr lang="tr-TR" dirty="0"/>
              <a:t> PM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current</a:t>
            </a:r>
            <a:r>
              <a:rPr lang="tr-TR" dirty="0"/>
              <a:t> </a:t>
            </a:r>
            <a:r>
              <a:rPr lang="tr-TR" dirty="0" err="1"/>
              <a:t>five-year</a:t>
            </a:r>
            <a:r>
              <a:rPr lang="tr-TR" dirty="0"/>
              <a:t> </a:t>
            </a:r>
            <a:r>
              <a:rPr lang="tr-TR" dirty="0" err="1"/>
              <a:t>election</a:t>
            </a:r>
            <a:r>
              <a:rPr lang="tr-TR" dirty="0"/>
              <a:t> </a:t>
            </a:r>
            <a:r>
              <a:rPr lang="tr-TR" dirty="0" err="1"/>
              <a:t>term</a:t>
            </a:r>
            <a:r>
              <a:rPr lang="tr-TR" dirty="0"/>
              <a:t>. The </a:t>
            </a:r>
            <a:r>
              <a:rPr lang="tr-TR" dirty="0" err="1"/>
              <a:t>next</a:t>
            </a:r>
            <a:r>
              <a:rPr lang="tr-TR" dirty="0"/>
              <a:t> </a:t>
            </a:r>
            <a:r>
              <a:rPr lang="tr-TR" dirty="0" err="1"/>
              <a:t>Malaysian</a:t>
            </a:r>
            <a:r>
              <a:rPr lang="tr-TR" dirty="0"/>
              <a:t> general </a:t>
            </a:r>
            <a:r>
              <a:rPr lang="tr-TR" dirty="0" err="1"/>
              <a:t>election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held</a:t>
            </a:r>
            <a:r>
              <a:rPr lang="tr-TR" dirty="0"/>
              <a:t> in 2023.</a:t>
            </a:r>
          </a:p>
          <a:p>
            <a:r>
              <a:rPr lang="tr-TR" dirty="0"/>
              <a:t>In </a:t>
            </a:r>
            <a:r>
              <a:rPr lang="tr-TR" dirty="0" err="1"/>
              <a:t>June</a:t>
            </a:r>
            <a:r>
              <a:rPr lang="tr-TR" dirty="0"/>
              <a:t> 2022,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Malaysian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 </a:t>
            </a:r>
            <a:r>
              <a:rPr lang="tr-TR" dirty="0" err="1"/>
              <a:t>announced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it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abolish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mandatory</a:t>
            </a:r>
            <a:r>
              <a:rPr lang="tr-TR" dirty="0"/>
              <a:t> </a:t>
            </a:r>
            <a:r>
              <a:rPr lang="tr-TR" dirty="0" err="1"/>
              <a:t>death</a:t>
            </a:r>
            <a:r>
              <a:rPr lang="tr-TR" dirty="0"/>
              <a:t> </a:t>
            </a:r>
            <a:r>
              <a:rPr lang="tr-TR" dirty="0" err="1"/>
              <a:t>penalty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is step </a:t>
            </a:r>
            <a:r>
              <a:rPr lang="tr-TR" dirty="0" err="1"/>
              <a:t>forward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an </a:t>
            </a:r>
            <a:r>
              <a:rPr lang="tr-TR" dirty="0" err="1"/>
              <a:t>exemplary</a:t>
            </a:r>
            <a:r>
              <a:rPr lang="tr-TR" dirty="0"/>
              <a:t> </a:t>
            </a:r>
            <a:r>
              <a:rPr lang="tr-TR" dirty="0" err="1"/>
              <a:t>decision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. The EU has </a:t>
            </a:r>
            <a:r>
              <a:rPr lang="tr-TR" dirty="0" err="1"/>
              <a:t>encouraged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country’s</a:t>
            </a:r>
            <a:r>
              <a:rPr lang="tr-TR" dirty="0"/>
              <a:t> </a:t>
            </a:r>
            <a:r>
              <a:rPr lang="tr-TR" dirty="0" err="1"/>
              <a:t>authorities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concrete</a:t>
            </a:r>
            <a:r>
              <a:rPr lang="tr-TR" dirty="0"/>
              <a:t> </a:t>
            </a:r>
            <a:r>
              <a:rPr lang="tr-TR" dirty="0" err="1"/>
              <a:t>steps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swiftly</a:t>
            </a:r>
            <a:r>
              <a:rPr lang="tr-TR" dirty="0"/>
              <a:t> </a:t>
            </a:r>
            <a:r>
              <a:rPr lang="tr-TR" dirty="0" err="1"/>
              <a:t>pass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agreement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law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936194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EA1C447-7FBE-D94F-AA7E-F91308D4D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sources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8412C1-77BC-E04F-99F8-ABF36F42E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US </a:t>
            </a:r>
            <a:r>
              <a:rPr lang="tr-TR" dirty="0" err="1"/>
              <a:t>Congressional</a:t>
            </a:r>
            <a:r>
              <a:rPr lang="tr-TR" dirty="0"/>
              <a:t> </a:t>
            </a:r>
            <a:r>
              <a:rPr lang="tr-TR" dirty="0" err="1"/>
              <a:t>Research</a:t>
            </a:r>
            <a:r>
              <a:rPr lang="tr-TR" dirty="0"/>
              <a:t> Service, ASEAN </a:t>
            </a:r>
          </a:p>
          <a:p>
            <a:r>
              <a:rPr lang="tr-TR" dirty="0"/>
              <a:t>EU-ASEAN Relations- </a:t>
            </a:r>
            <a:r>
              <a:rPr lang="tr-TR" dirty="0" err="1"/>
              <a:t>Fact</a:t>
            </a:r>
            <a:r>
              <a:rPr lang="tr-TR" dirty="0"/>
              <a:t> </a:t>
            </a:r>
            <a:r>
              <a:rPr lang="tr-TR" dirty="0" err="1"/>
              <a:t>Sheets</a:t>
            </a:r>
            <a:r>
              <a:rPr lang="tr-TR" dirty="0"/>
              <a:t> of European </a:t>
            </a:r>
            <a:r>
              <a:rPr lang="tr-TR" dirty="0" err="1"/>
              <a:t>Union</a:t>
            </a:r>
            <a:r>
              <a:rPr lang="tr-TR" dirty="0"/>
              <a:t>- European </a:t>
            </a:r>
            <a:r>
              <a:rPr lang="tr-TR" dirty="0" err="1"/>
              <a:t>Parliament</a:t>
            </a:r>
            <a:r>
              <a:rPr lang="tr-TR" dirty="0"/>
              <a:t> </a:t>
            </a:r>
          </a:p>
          <a:p>
            <a:r>
              <a:rPr lang="tr-TR" dirty="0"/>
              <a:t> </a:t>
            </a:r>
            <a:r>
              <a:rPr lang="tr-TR" dirty="0">
                <a:hlinkClick r:id="rId2"/>
              </a:rPr>
              <a:t>https://www.europarl.europa.eu/factsheets/en/sheet/183/southeast-asia</a:t>
            </a:r>
            <a:endParaRPr lang="tr-TR" dirty="0"/>
          </a:p>
          <a:p>
            <a:r>
              <a:rPr lang="tr-TR" dirty="0">
                <a:hlinkClick r:id="rId3"/>
              </a:rPr>
              <a:t>https://journals.sagepub.com/doi/pdf/10.1177/1868103419866533</a:t>
            </a:r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2142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hta Yazı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Tahta Yazı</Template>
  <TotalTime>749</TotalTime>
  <Words>14093</Words>
  <Application>Microsoft Macintosh PowerPoint</Application>
  <PresentationFormat>Geniş ekran</PresentationFormat>
  <Paragraphs>378</Paragraphs>
  <Slides>93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93</vt:i4>
      </vt:variant>
    </vt:vector>
  </HeadingPairs>
  <TitlesOfParts>
    <vt:vector size="99" baseType="lpstr">
      <vt:lpstr>Calibri</vt:lpstr>
      <vt:lpstr>Rockwell</vt:lpstr>
      <vt:lpstr>Rockwell Condensed</vt:lpstr>
      <vt:lpstr>Rockwell Extra Bold</vt:lpstr>
      <vt:lpstr>Wingdings</vt:lpstr>
      <vt:lpstr>Tahta Yazı</vt:lpstr>
      <vt:lpstr>Eu and Southeast asıa relatıons</vt:lpstr>
      <vt:lpstr>Southeast asıa </vt:lpstr>
      <vt:lpstr>General ınfo about the regıon</vt:lpstr>
      <vt:lpstr>General ınfo about the regıon</vt:lpstr>
      <vt:lpstr>General ınfo about the regıon</vt:lpstr>
      <vt:lpstr>AN(ASSOCIATION OF SOUTHEAST ASIAN NATIONS)</vt:lpstr>
      <vt:lpstr>ASEAN(ASSOCIATION OF SOUTHEAST ASIAN NATIONS)</vt:lpstr>
      <vt:lpstr>ASEAN (ASSOCIATION OF SOUTHEAST ASIAN NATIONS)</vt:lpstr>
      <vt:lpstr>ASEAN(ASSOCIATION OF SOUTHEAST ASIAN NATIONS)</vt:lpstr>
      <vt:lpstr>ASEAN(ASSOCIATION OF SOUTHEAST ASIAN NATIONS)</vt:lpstr>
      <vt:lpstr>ASEAN(ASSOCIATION OF SOUTHEAST ASIAN NATIONS)</vt:lpstr>
      <vt:lpstr>The asean way </vt:lpstr>
      <vt:lpstr>ASEAN and AsIan RegIonal ArchItecture  </vt:lpstr>
      <vt:lpstr>ASEAN and AsIan RegIonal ArchItecture</vt:lpstr>
      <vt:lpstr>US AND ASEAN RELATIONS</vt:lpstr>
      <vt:lpstr>US AND ASEAN RELATIONS</vt:lpstr>
      <vt:lpstr>ASEAN, ChIna, and the South ChIna Sea  </vt:lpstr>
      <vt:lpstr>ASEAN, ChIna, and the South ChIna Sea</vt:lpstr>
      <vt:lpstr>ASEAN’s EconomIc IntegratIon  </vt:lpstr>
      <vt:lpstr>Human RIghts and the Burma-mynmar Crısıs  </vt:lpstr>
      <vt:lpstr>European unıon’s relatıons wıth asean</vt:lpstr>
      <vt:lpstr>European unıon’s relatıons wıth asean 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European unıon’s relatıons wıth asean</vt:lpstr>
      <vt:lpstr>POLITICAL RELATIONS</vt:lpstr>
      <vt:lpstr>SecurITY AND DEFENsE COOPERATION</vt:lpstr>
      <vt:lpstr>ECONOMIC RELATIONS,TRADE AND INVESTMENT </vt:lpstr>
      <vt:lpstr>SUPPORTING ASEAN’S COMMUNITY BUILDING</vt:lpstr>
      <vt:lpstr>COVID-19 RESPONSE</vt:lpstr>
      <vt:lpstr>Towards an equItable EU–ASEAN green deal </vt:lpstr>
      <vt:lpstr>Towards an equItable EU–ASEAN green deal</vt:lpstr>
      <vt:lpstr>Towards an equItable EU–ASEAN green deal</vt:lpstr>
      <vt:lpstr>Towards an equItable EU–ASEAN green deal</vt:lpstr>
      <vt:lpstr>Bılateral relatıons wıth the regıon</vt:lpstr>
      <vt:lpstr>ındonesıa</vt:lpstr>
      <vt:lpstr>INDONESIA</vt:lpstr>
      <vt:lpstr>ındonesıa</vt:lpstr>
      <vt:lpstr>ındonesıa</vt:lpstr>
      <vt:lpstr>INDONESIA</vt:lpstr>
      <vt:lpstr>INDONESIA </vt:lpstr>
      <vt:lpstr>INDONESIA</vt:lpstr>
      <vt:lpstr>Mynmar ( offıcıal name burma untıl 1989) </vt:lpstr>
      <vt:lpstr>mynmar</vt:lpstr>
      <vt:lpstr>Mynmar  </vt:lpstr>
      <vt:lpstr>Mynmar </vt:lpstr>
      <vt:lpstr>Mynmar </vt:lpstr>
      <vt:lpstr>MYNMAR</vt:lpstr>
      <vt:lpstr>PHILIPPINES </vt:lpstr>
      <vt:lpstr>PHILIPPINES</vt:lpstr>
      <vt:lpstr>PHILIPPINES </vt:lpstr>
      <vt:lpstr>vIETNAM</vt:lpstr>
      <vt:lpstr>VIETNAM</vt:lpstr>
      <vt:lpstr>THAILAND</vt:lpstr>
      <vt:lpstr>THAILAND</vt:lpstr>
      <vt:lpstr>thaıland</vt:lpstr>
      <vt:lpstr>thaıland</vt:lpstr>
      <vt:lpstr>CAMBODIA</vt:lpstr>
      <vt:lpstr>CAMBODIA</vt:lpstr>
      <vt:lpstr>CAMBODIA</vt:lpstr>
      <vt:lpstr>Sıngapore</vt:lpstr>
      <vt:lpstr>Sıngapore</vt:lpstr>
      <vt:lpstr>SINGAPORE</vt:lpstr>
      <vt:lpstr>SINGAPORE</vt:lpstr>
      <vt:lpstr>bruneı</vt:lpstr>
      <vt:lpstr>laos</vt:lpstr>
      <vt:lpstr>LAOS</vt:lpstr>
      <vt:lpstr>LAOS</vt:lpstr>
      <vt:lpstr>MALAYSIA</vt:lpstr>
      <vt:lpstr>MALAYSIA</vt:lpstr>
      <vt:lpstr>MALAYSIA</vt:lpstr>
      <vt:lpstr>MALAYSIA</vt:lpstr>
      <vt:lpstr>MALAYSIA</vt:lpstr>
      <vt:lpstr>malaysıa</vt:lpstr>
      <vt:lpstr>sources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 and Southeast asıa relatıons</dc:title>
  <dc:creator>Microsoft Office User</dc:creator>
  <cp:lastModifiedBy>Microsoft Office User</cp:lastModifiedBy>
  <cp:revision>51</cp:revision>
  <dcterms:created xsi:type="dcterms:W3CDTF">2023-12-09T19:52:12Z</dcterms:created>
  <dcterms:modified xsi:type="dcterms:W3CDTF">2023-12-13T07:23:49Z</dcterms:modified>
</cp:coreProperties>
</file>