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1"/>
  </p:sldMasterIdLst>
  <p:notesMasterIdLst>
    <p:notesMasterId r:id="rId18"/>
  </p:notesMasterIdLst>
  <p:sldIdLst>
    <p:sldId id="296" r:id="rId2"/>
    <p:sldId id="258" r:id="rId3"/>
    <p:sldId id="276" r:id="rId4"/>
    <p:sldId id="260" r:id="rId5"/>
    <p:sldId id="277" r:id="rId6"/>
    <p:sldId id="278" r:id="rId7"/>
    <p:sldId id="270" r:id="rId8"/>
    <p:sldId id="262" r:id="rId9"/>
    <p:sldId id="263" r:id="rId10"/>
    <p:sldId id="271" r:id="rId11"/>
    <p:sldId id="264" r:id="rId12"/>
    <p:sldId id="265" r:id="rId13"/>
    <p:sldId id="274" r:id="rId14"/>
    <p:sldId id="272" r:id="rId15"/>
    <p:sldId id="273" r:id="rId16"/>
    <p:sldId id="275" r:id="rId1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33CC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12700" cap="flat">
              <a:solidFill>
                <a:srgbClr val="3399FF"/>
              </a:solidFill>
              <a:prstDash val="solid"/>
              <a:round/>
            </a:ln>
          </a:top>
          <a:bottom>
            <a:ln w="127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3399FF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12700" cap="flat">
              <a:solidFill>
                <a:srgbClr val="3399FF"/>
              </a:solidFill>
              <a:prstDash val="solid"/>
              <a:round/>
            </a:ln>
          </a:top>
          <a:bottom>
            <a:ln w="127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3399FF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38100" cap="flat">
              <a:solidFill>
                <a:srgbClr val="3399FF"/>
              </a:solidFill>
              <a:prstDash val="solid"/>
              <a:round/>
            </a:ln>
          </a:top>
          <a:bottom>
            <a:ln w="127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3399FF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12700" cap="flat">
              <a:solidFill>
                <a:srgbClr val="3399FF"/>
              </a:solidFill>
              <a:prstDash val="solid"/>
              <a:round/>
            </a:ln>
          </a:top>
          <a:bottom>
            <a:ln w="381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33CC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12700" cap="flat">
              <a:solidFill>
                <a:srgbClr val="3399FF"/>
              </a:solidFill>
              <a:prstDash val="solid"/>
              <a:round/>
            </a:ln>
          </a:top>
          <a:bottom>
            <a:ln w="127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rgbClr val="E2ECFF"/>
          </a:solidFill>
        </a:fill>
      </a:tcStyle>
    </a:wholeTbl>
    <a:band2H>
      <a:tcTxStyle/>
      <a:tcStyle>
        <a:tcBdr/>
        <a:fill>
          <a:solidFill>
            <a:srgbClr val="F1F5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3399FF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12700" cap="flat">
              <a:solidFill>
                <a:srgbClr val="3399FF"/>
              </a:solidFill>
              <a:prstDash val="solid"/>
              <a:round/>
            </a:ln>
          </a:top>
          <a:bottom>
            <a:ln w="127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3399FF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38100" cap="flat">
              <a:solidFill>
                <a:srgbClr val="3399FF"/>
              </a:solidFill>
              <a:prstDash val="solid"/>
              <a:round/>
            </a:ln>
          </a:top>
          <a:bottom>
            <a:ln w="127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3399FF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12700" cap="flat">
              <a:solidFill>
                <a:srgbClr val="3399FF"/>
              </a:solidFill>
              <a:prstDash val="solid"/>
              <a:round/>
            </a:ln>
          </a:top>
          <a:bottom>
            <a:ln w="381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33CC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12700" cap="flat">
              <a:solidFill>
                <a:srgbClr val="3399FF"/>
              </a:solidFill>
              <a:prstDash val="solid"/>
              <a:round/>
            </a:ln>
          </a:top>
          <a:bottom>
            <a:ln w="127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rgbClr val="CCCCE6"/>
          </a:solidFill>
        </a:fill>
      </a:tcStyle>
    </a:wholeTbl>
    <a:band2H>
      <a:tcTxStyle/>
      <a:tcStyle>
        <a:tcBdr/>
        <a:fill>
          <a:solidFill>
            <a:srgbClr val="E7E7F3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3399FF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12700" cap="flat">
              <a:solidFill>
                <a:srgbClr val="3399FF"/>
              </a:solidFill>
              <a:prstDash val="solid"/>
              <a:round/>
            </a:ln>
          </a:top>
          <a:bottom>
            <a:ln w="127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3399FF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38100" cap="flat">
              <a:solidFill>
                <a:srgbClr val="3399FF"/>
              </a:solidFill>
              <a:prstDash val="solid"/>
              <a:round/>
            </a:ln>
          </a:top>
          <a:bottom>
            <a:ln w="127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3399FF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12700" cap="flat">
              <a:solidFill>
                <a:srgbClr val="3399FF"/>
              </a:solidFill>
              <a:prstDash val="solid"/>
              <a:round/>
            </a:ln>
          </a:top>
          <a:bottom>
            <a:ln w="381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33C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7F6"/>
          </a:solidFill>
        </a:fill>
      </a:tcStyle>
    </a:wholeTbl>
    <a:band2H>
      <a:tcTxStyle/>
      <a:tcStyle>
        <a:tcBdr/>
        <a:fill>
          <a:solidFill>
            <a:srgbClr val="3399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3399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33C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33CC"/>
              </a:solidFill>
              <a:prstDash val="solid"/>
              <a:round/>
            </a:ln>
          </a:top>
          <a:bottom>
            <a:ln w="25400" cap="flat">
              <a:solidFill>
                <a:srgbClr val="0033C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99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3399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33CC"/>
              </a:solidFill>
              <a:prstDash val="solid"/>
              <a:round/>
            </a:ln>
          </a:top>
          <a:bottom>
            <a:ln w="25400" cap="flat">
              <a:solidFill>
                <a:srgbClr val="0033C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33CC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12700" cap="flat">
              <a:solidFill>
                <a:srgbClr val="3399FF"/>
              </a:solidFill>
              <a:prstDash val="solid"/>
              <a:round/>
            </a:ln>
          </a:top>
          <a:bottom>
            <a:ln w="127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rgbClr val="CACCEC"/>
          </a:solidFill>
        </a:fill>
      </a:tcStyle>
    </a:wholeTbl>
    <a:band2H>
      <a:tcTxStyle/>
      <a:tcStyle>
        <a:tcBdr/>
        <a:fill>
          <a:solidFill>
            <a:srgbClr val="E6E7F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3399FF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12700" cap="flat">
              <a:solidFill>
                <a:srgbClr val="3399FF"/>
              </a:solidFill>
              <a:prstDash val="solid"/>
              <a:round/>
            </a:ln>
          </a:top>
          <a:bottom>
            <a:ln w="127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rgbClr val="0033CC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3399FF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38100" cap="flat">
              <a:solidFill>
                <a:srgbClr val="3399FF"/>
              </a:solidFill>
              <a:prstDash val="solid"/>
              <a:round/>
            </a:ln>
          </a:top>
          <a:bottom>
            <a:ln w="127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rgbClr val="0033CC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3399FF"/>
      </a:tcTxStyle>
      <a:tcStyle>
        <a:tcBdr>
          <a:left>
            <a:ln w="12700" cap="flat">
              <a:solidFill>
                <a:srgbClr val="3399FF"/>
              </a:solidFill>
              <a:prstDash val="solid"/>
              <a:round/>
            </a:ln>
          </a:left>
          <a:right>
            <a:ln w="12700" cap="flat">
              <a:solidFill>
                <a:srgbClr val="3399FF"/>
              </a:solidFill>
              <a:prstDash val="solid"/>
              <a:round/>
            </a:ln>
          </a:right>
          <a:top>
            <a:ln w="12700" cap="flat">
              <a:solidFill>
                <a:srgbClr val="3399FF"/>
              </a:solidFill>
              <a:prstDash val="solid"/>
              <a:round/>
            </a:ln>
          </a:top>
          <a:bottom>
            <a:ln w="38100" cap="flat">
              <a:solidFill>
                <a:srgbClr val="3399FF"/>
              </a:solidFill>
              <a:prstDash val="solid"/>
              <a:round/>
            </a:ln>
          </a:bottom>
          <a:insideH>
            <a:ln w="12700" cap="flat">
              <a:solidFill>
                <a:srgbClr val="3399FF"/>
              </a:solidFill>
              <a:prstDash val="solid"/>
              <a:round/>
            </a:ln>
          </a:insideH>
          <a:insideV>
            <a:ln w="12700" cap="flat">
              <a:solidFill>
                <a:srgbClr val="3399FF"/>
              </a:solidFill>
              <a:prstDash val="solid"/>
              <a:round/>
            </a:ln>
          </a:insideV>
        </a:tcBdr>
        <a:fill>
          <a:solidFill>
            <a:srgbClr val="0033C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33CC"/>
      </a:tcTxStyle>
      <a:tcStyle>
        <a:tcBdr>
          <a:left>
            <a:ln w="12700" cap="flat">
              <a:solidFill>
                <a:srgbClr val="0033CC"/>
              </a:solidFill>
              <a:prstDash val="solid"/>
              <a:round/>
            </a:ln>
          </a:left>
          <a:right>
            <a:ln w="12700" cap="flat">
              <a:solidFill>
                <a:srgbClr val="0033CC"/>
              </a:solidFill>
              <a:prstDash val="solid"/>
              <a:round/>
            </a:ln>
          </a:right>
          <a:top>
            <a:ln w="12700" cap="flat">
              <a:solidFill>
                <a:srgbClr val="0033CC"/>
              </a:solidFill>
              <a:prstDash val="solid"/>
              <a:round/>
            </a:ln>
          </a:top>
          <a:bottom>
            <a:ln w="12700" cap="flat">
              <a:solidFill>
                <a:srgbClr val="0033CC"/>
              </a:solidFill>
              <a:prstDash val="solid"/>
              <a:round/>
            </a:ln>
          </a:bottom>
          <a:insideH>
            <a:ln w="12700" cap="flat">
              <a:solidFill>
                <a:srgbClr val="0033CC"/>
              </a:solidFill>
              <a:prstDash val="solid"/>
              <a:round/>
            </a:ln>
          </a:insideH>
          <a:insideV>
            <a:ln w="12700" cap="flat">
              <a:solidFill>
                <a:srgbClr val="0033CC"/>
              </a:solidFill>
              <a:prstDash val="solid"/>
              <a:round/>
            </a:ln>
          </a:insideV>
        </a:tcBdr>
        <a:fill>
          <a:solidFill>
            <a:srgbClr val="0033CC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33CC"/>
      </a:tcTxStyle>
      <a:tcStyle>
        <a:tcBdr>
          <a:left>
            <a:ln w="12700" cap="flat">
              <a:solidFill>
                <a:srgbClr val="0033CC"/>
              </a:solidFill>
              <a:prstDash val="solid"/>
              <a:round/>
            </a:ln>
          </a:left>
          <a:right>
            <a:ln w="12700" cap="flat">
              <a:solidFill>
                <a:srgbClr val="0033CC"/>
              </a:solidFill>
              <a:prstDash val="solid"/>
              <a:round/>
            </a:ln>
          </a:right>
          <a:top>
            <a:ln w="12700" cap="flat">
              <a:solidFill>
                <a:srgbClr val="0033CC"/>
              </a:solidFill>
              <a:prstDash val="solid"/>
              <a:round/>
            </a:ln>
          </a:top>
          <a:bottom>
            <a:ln w="12700" cap="flat">
              <a:solidFill>
                <a:srgbClr val="0033CC"/>
              </a:solidFill>
              <a:prstDash val="solid"/>
              <a:round/>
            </a:ln>
          </a:bottom>
          <a:insideH>
            <a:ln w="12700" cap="flat">
              <a:solidFill>
                <a:srgbClr val="0033CC"/>
              </a:solidFill>
              <a:prstDash val="solid"/>
              <a:round/>
            </a:ln>
          </a:insideH>
          <a:insideV>
            <a:ln w="12700" cap="flat">
              <a:solidFill>
                <a:srgbClr val="0033CC"/>
              </a:solidFill>
              <a:prstDash val="solid"/>
              <a:round/>
            </a:ln>
          </a:insideV>
        </a:tcBdr>
        <a:fill>
          <a:solidFill>
            <a:srgbClr val="0033CC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33CC"/>
      </a:tcTxStyle>
      <a:tcStyle>
        <a:tcBdr>
          <a:left>
            <a:ln w="12700" cap="flat">
              <a:solidFill>
                <a:srgbClr val="0033CC"/>
              </a:solidFill>
              <a:prstDash val="solid"/>
              <a:round/>
            </a:ln>
          </a:left>
          <a:right>
            <a:ln w="12700" cap="flat">
              <a:solidFill>
                <a:srgbClr val="0033CC"/>
              </a:solidFill>
              <a:prstDash val="solid"/>
              <a:round/>
            </a:ln>
          </a:right>
          <a:top>
            <a:ln w="50800" cap="flat">
              <a:solidFill>
                <a:srgbClr val="0033CC"/>
              </a:solidFill>
              <a:prstDash val="solid"/>
              <a:round/>
            </a:ln>
          </a:top>
          <a:bottom>
            <a:ln w="12700" cap="flat">
              <a:solidFill>
                <a:srgbClr val="0033CC"/>
              </a:solidFill>
              <a:prstDash val="solid"/>
              <a:round/>
            </a:ln>
          </a:bottom>
          <a:insideH>
            <a:ln w="12700" cap="flat">
              <a:solidFill>
                <a:srgbClr val="0033CC"/>
              </a:solidFill>
              <a:prstDash val="solid"/>
              <a:round/>
            </a:ln>
          </a:insideH>
          <a:insideV>
            <a:ln w="12700" cap="flat">
              <a:solidFill>
                <a:srgbClr val="0033CC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33CC"/>
      </a:tcTxStyle>
      <a:tcStyle>
        <a:tcBdr>
          <a:left>
            <a:ln w="12700" cap="flat">
              <a:solidFill>
                <a:srgbClr val="0033CC"/>
              </a:solidFill>
              <a:prstDash val="solid"/>
              <a:round/>
            </a:ln>
          </a:left>
          <a:right>
            <a:ln w="12700" cap="flat">
              <a:solidFill>
                <a:srgbClr val="0033CC"/>
              </a:solidFill>
              <a:prstDash val="solid"/>
              <a:round/>
            </a:ln>
          </a:right>
          <a:top>
            <a:ln w="12700" cap="flat">
              <a:solidFill>
                <a:srgbClr val="0033CC"/>
              </a:solidFill>
              <a:prstDash val="solid"/>
              <a:round/>
            </a:ln>
          </a:top>
          <a:bottom>
            <a:ln w="25400" cap="flat">
              <a:solidFill>
                <a:srgbClr val="0033CC"/>
              </a:solidFill>
              <a:prstDash val="solid"/>
              <a:round/>
            </a:ln>
          </a:bottom>
          <a:insideH>
            <a:ln w="12700" cap="flat">
              <a:solidFill>
                <a:srgbClr val="0033CC"/>
              </a:solidFill>
              <a:prstDash val="solid"/>
              <a:round/>
            </a:ln>
          </a:insideH>
          <a:insideV>
            <a:ln w="12700" cap="flat">
              <a:solidFill>
                <a:srgbClr val="0033CC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30"/>
    <p:restoredTop sz="94787"/>
  </p:normalViewPr>
  <p:slideViewPr>
    <p:cSldViewPr snapToGrid="0">
      <p:cViewPr>
        <p:scale>
          <a:sx n="87" d="100"/>
          <a:sy n="87" d="100"/>
        </p:scale>
        <p:origin x="840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12B479-8CF7-3247-69C9-3345B8FA3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2EC5544-A2AA-4E88-9CDE-A48D060A1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E36B874-EC73-6BDA-65CF-0D31CC09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1/1/24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B51A1DF-8C65-94FE-9620-3A8CFF6A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D8EC507-B09F-310C-8366-88D5EB54B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3431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6E4576-1DC4-8BF2-1B66-9F1AA3531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912935-0974-2D11-ADEF-B29F9D048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AC4481F-6BB9-B3A5-8D9F-D7738FD82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1/1/24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13FE2BC-B45D-8D53-A6DF-45B3F2875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C3BE11C-CD65-E2AE-FB7E-BC4295F93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989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47527C-11AF-E186-8D4D-14E8EFBC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2BD474E-57ED-D760-E430-1AF10BCA7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CEE343-B363-B844-8F80-D081E2C85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1/1/24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4211E0A-F690-FAC9-2232-B33332E1C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384D945-3FA2-F0E0-371E-41966B88D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9030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076255-DA4D-BE75-2B0B-9FAC85376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68F5794-76AB-0499-30A5-5F09239DA9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B847735-9D6E-02D1-8515-0BA2901B2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56013DE-5D58-F801-CC1E-A49D3A568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1/1/24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9E9FC31-66E3-8EC2-6B70-7DA6E9F78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2C6A461-A18D-802C-B3FE-17E434E45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3754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FB5A7D-86B6-B204-A15F-2A1ACCFFE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1502747-C79E-D4D3-A8A9-C16CF73E1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F529F7A-68A5-CC9E-22DA-F422FC072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B09B518-BA14-5908-13D3-B0DBA2EA06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5B8FBCB5-6580-FE5A-A874-D3D32AE35A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0E16B69-FE59-D96E-3A65-ED56EFE48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1/1/24</a:t>
            </a:fld>
            <a:endParaRPr lang="en-US" dirty="0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64EC629-7048-F145-F41B-84E94F7D2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F107409E-C04B-2F32-1C2B-A2339EDED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29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1C2E74-981A-DD54-16BF-D665EDD36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A4E55727-9039-505D-25C4-85CB93A47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1/1/24</a:t>
            </a:fld>
            <a:endParaRPr lang="en-US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5BDD138-5062-83FA-87D9-92E593641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0ADC2ED-50FE-B21B-1328-9D3609E5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8484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51B665E-44CC-7CB4-6759-317279805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1/1/24</a:t>
            </a:fld>
            <a:endParaRPr lang="en-US" dirty="0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134A0FB-6652-6698-E1F9-4D990AA4E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9D5207C-300D-D6EB-D462-C92FE4FA7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1041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BE151C-D518-FBC4-2B87-563DE4529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35E3F7-AD05-F4FF-D4AF-1146D7696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A8E763C-6A51-A2AE-AEF4-E0A52AED6C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5C47BA1-01BA-FD99-8CF2-8F39A933E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1/1/24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E69A543-3FCC-E751-B901-43D7DD5BA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FD5B38A-991E-E9B5-2F30-9CF20C032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642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DA0174B-F658-51A0-271D-4C2AB5B19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03941C8-3625-FB6F-70DF-9022492DC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1A13C43-D56C-B6A2-B6F8-AB59BEF75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5355E4B-485A-7ACD-6427-DB650E0DC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1/1/24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D56A4C6-F5D2-25D9-3E14-81F6A5FB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743C7D3-4EB2-B6FB-5543-1EF5BA2CE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8661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1621E3-14F5-FC54-00AA-1A443BD41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17C7024-D645-C7F2-BF91-F40AAB122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4638F3C-9036-33A9-4331-64DC0EC0E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1/1/24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44FCCBF-7A22-A831-D2FF-A981E0CA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323B46E-C73C-2FC3-F66F-A9FB336D4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981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ED9607E5-5062-58A2-7FB5-A4A79E8120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2E19068-490B-1C65-D891-DECF28231E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D4577DD-9C87-A475-C3E4-287D9440A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1/1/24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1F4EFF0-AFB2-DD1D-27B1-6963DCE35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E7FFF2-CDD5-8FED-5157-BBB2FCAF3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5989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176259" y="6381750"/>
            <a:ext cx="281941" cy="28708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160617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50DA9E0-C2FF-7AC6-ADC4-DFDDA522F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4B0DF8D-19AD-E2C4-9119-D7AB22256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0D7F34D-423F-C5DB-DEE4-636335BB8C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1/1/24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4C2B7F2-5A38-BD37-DCAA-97360D5215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15EF79-DA84-C88F-4054-B6948F0A4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62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3244905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IR and EU </a:t>
            </a:r>
            <a:b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and the Middle East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390114" y="6237763"/>
            <a:ext cx="2363772" cy="372376"/>
          </a:xfrm>
        </p:spPr>
        <p:txBody>
          <a:bodyPr>
            <a:no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Dec 20, 2023</a:t>
            </a:r>
          </a:p>
        </p:txBody>
      </p:sp>
      <p:pic>
        <p:nvPicPr>
          <p:cNvPr id="5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439" y="130248"/>
            <a:ext cx="5101448" cy="1081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3F5D429D-D7ED-FE55-82FB-3BB431D0F972}"/>
              </a:ext>
            </a:extLst>
          </p:cNvPr>
          <p:cNvCxnSpPr/>
          <p:nvPr/>
        </p:nvCxnSpPr>
        <p:spPr>
          <a:xfrm>
            <a:off x="827584" y="1268760"/>
            <a:ext cx="792088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Metin kutusu 8">
            <a:extLst>
              <a:ext uri="{FF2B5EF4-FFF2-40B4-BE49-F238E27FC236}">
                <a16:creationId xmlns:a16="http://schemas.microsoft.com/office/drawing/2014/main" id="{521A6028-6484-8089-00C0-EFC46292938E}"/>
              </a:ext>
            </a:extLst>
          </p:cNvPr>
          <p:cNvSpPr txBox="1"/>
          <p:nvPr/>
        </p:nvSpPr>
        <p:spPr>
          <a:xfrm>
            <a:off x="611560" y="899428"/>
            <a:ext cx="305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Assist. Prof.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Ferit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Belder</a:t>
            </a:r>
          </a:p>
        </p:txBody>
      </p:sp>
    </p:spTree>
    <p:extLst>
      <p:ext uri="{BB962C8B-B14F-4D97-AF65-F5344CB8AC3E}">
        <p14:creationId xmlns:p14="http://schemas.microsoft.com/office/powerpoint/2010/main" val="3392037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805F94-9E03-0EE1-CE68-94253FD2356F}"/>
              </a:ext>
            </a:extLst>
          </p:cNvPr>
          <p:cNvSpPr txBox="1">
            <a:spLocks/>
          </p:cNvSpPr>
          <p:nvPr/>
        </p:nvSpPr>
        <p:spPr>
          <a:xfrm>
            <a:off x="925486" y="2158709"/>
            <a:ext cx="7293023" cy="368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34439" marR="0" indent="-320039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2288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860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432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6004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576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noProof="1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noProof="1">
                <a:solidFill>
                  <a:schemeClr val="tx1"/>
                </a:solidFill>
              </a:rPr>
              <a:t>Historical Perspective 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noProof="1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solidFill>
                  <a:schemeClr val="tx1"/>
                </a:solidFill>
              </a:rPr>
              <a:t>EU Actorness in the Region: One Europe or Many? </a:t>
            </a:r>
            <a:endParaRPr lang="en-US" sz="2400" noProof="1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400" noProof="1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noProof="1">
                <a:solidFill>
                  <a:schemeClr val="tx1"/>
                </a:solidFill>
              </a:rPr>
              <a:t>Power conceptualization and the European Involvement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noProof="1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noProof="1">
                <a:solidFill>
                  <a:schemeClr val="tx1"/>
                </a:solidFill>
              </a:rPr>
              <a:t>Arab-Israeli Relations &amp; Iranian Nuclearization &amp; Syrian and Libya Civil War &amp; Migration and refugees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65A1F66-BB71-30C9-8979-3F05938549BA}"/>
              </a:ext>
            </a:extLst>
          </p:cNvPr>
          <p:cNvSpPr txBox="1"/>
          <p:nvPr/>
        </p:nvSpPr>
        <p:spPr>
          <a:xfrm>
            <a:off x="2541181" y="685629"/>
            <a:ext cx="457200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noProof="1">
                <a:solidFill>
                  <a:schemeClr val="bg1"/>
                </a:solidFill>
              </a:rPr>
              <a:t>Content of the Lecture</a:t>
            </a:r>
          </a:p>
        </p:txBody>
      </p:sp>
    </p:spTree>
    <p:extLst>
      <p:ext uri="{BB962C8B-B14F-4D97-AF65-F5344CB8AC3E}">
        <p14:creationId xmlns:p14="http://schemas.microsoft.com/office/powerpoint/2010/main" val="40356195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805F94-9E03-0EE1-CE68-94253FD2356F}"/>
              </a:ext>
            </a:extLst>
          </p:cNvPr>
          <p:cNvSpPr txBox="1">
            <a:spLocks/>
          </p:cNvSpPr>
          <p:nvPr/>
        </p:nvSpPr>
        <p:spPr>
          <a:xfrm>
            <a:off x="1028699" y="2318197"/>
            <a:ext cx="7380195" cy="41005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34439" marR="0" indent="-320039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2288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860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432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6004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576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400" noProof="1">
                <a:solidFill>
                  <a:schemeClr val="tx1"/>
                </a:solidFill>
              </a:rPr>
              <a:t>First Phase : colonial legacy &amp; the establishment of the modern Middle East state system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noProof="1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noProof="1">
                <a:solidFill>
                  <a:schemeClr val="tx1"/>
                </a:solidFill>
              </a:rPr>
              <a:t>Second Phase: the retreat of the European power &amp; cold war dynamics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noProof="1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noProof="1">
                <a:solidFill>
                  <a:schemeClr val="tx1"/>
                </a:solidFill>
              </a:rPr>
              <a:t>Third Phase: the return of Europe as a ‘different’ actor: The EU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noProof="1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noProof="1">
                <a:solidFill>
                  <a:schemeClr val="tx1"/>
                </a:solidFill>
              </a:rPr>
              <a:t>Fourth Phase: Arab Spring and aftermath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929D131-953B-7727-EC15-C36963ECB7E4}"/>
              </a:ext>
            </a:extLst>
          </p:cNvPr>
          <p:cNvSpPr txBox="1"/>
          <p:nvPr/>
        </p:nvSpPr>
        <p:spPr>
          <a:xfrm>
            <a:off x="2389210" y="685629"/>
            <a:ext cx="457200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noProof="1">
                <a:solidFill>
                  <a:schemeClr val="bg1"/>
                </a:solidFill>
              </a:rPr>
              <a:t>Historical Perspective </a:t>
            </a:r>
          </a:p>
        </p:txBody>
      </p:sp>
    </p:spTree>
    <p:extLst>
      <p:ext uri="{BB962C8B-B14F-4D97-AF65-F5344CB8AC3E}">
        <p14:creationId xmlns:p14="http://schemas.microsoft.com/office/powerpoint/2010/main" val="181901425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13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B3290A-D3BF-4B87-B55B-FD9A98B49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9272" cy="1576446"/>
            <a:chOff x="0" y="0"/>
            <a:chExt cx="12192002" cy="157644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33A715A-0686-440A-8F40-441B42A66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761657F-19F2-425B-B7E9-0118CD13C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27B6634-79D3-4EDD-A77A-1065D6F3A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Resim 6" descr="giyim, kişi, şahıs, adam, insan, insan yüzü içeren bir resim&#10;&#10;Açıklama otomatik olarak oluşturuldu">
            <a:extLst>
              <a:ext uri="{FF2B5EF4-FFF2-40B4-BE49-F238E27FC236}">
                <a16:creationId xmlns:a16="http://schemas.microsoft.com/office/drawing/2014/main" id="{0FF7DFBE-94FC-F331-15FF-046A7F7F0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64" y="1687227"/>
            <a:ext cx="3423938" cy="2328277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A56AF4DA-A5BB-4C61-325D-F08E08B60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95868" y="911135"/>
            <a:ext cx="2328276" cy="3880460"/>
          </a:xfrm>
          <a:prstGeom prst="rect">
            <a:avLst/>
          </a:prstGeom>
        </p:spPr>
      </p:pic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3794A32E-8980-F01A-2A73-725EEC7BDFB6}"/>
              </a:ext>
            </a:extLst>
          </p:cNvPr>
          <p:cNvSpPr txBox="1">
            <a:spLocks/>
          </p:cNvSpPr>
          <p:nvPr/>
        </p:nvSpPr>
        <p:spPr>
          <a:xfrm>
            <a:off x="643764" y="4151912"/>
            <a:ext cx="7122320" cy="25147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62500" lnSpcReduction="20000"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34439" marR="0" indent="-320039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2288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860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432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6004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576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400" noProof="1">
                <a:solidFill>
                  <a:schemeClr val="tx1"/>
                </a:solidFill>
              </a:rPr>
              <a:t>The Birth of the Middle East as a European Invention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34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400" noProof="1">
                <a:solidFill>
                  <a:schemeClr val="tx1"/>
                </a:solidFill>
              </a:rPr>
              <a:t>Geographical and Idelogical Roots of the Term ‘Middle East’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34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400" noProof="1">
                <a:solidFill>
                  <a:schemeClr val="tx1"/>
                </a:solidFill>
              </a:rPr>
              <a:t>Geopolitics and geoeconomics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34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400" noProof="1">
                <a:solidFill>
                  <a:schemeClr val="tx1"/>
                </a:solidFill>
              </a:rPr>
              <a:t>Colonial Legacy and Statecraft (The rise of nationalism in interwar period)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800" noProof="1">
              <a:solidFill>
                <a:schemeClr val="tx1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C016A03-2E51-AB19-8020-EBE6904F90B5}"/>
              </a:ext>
            </a:extLst>
          </p:cNvPr>
          <p:cNvSpPr txBox="1"/>
          <p:nvPr/>
        </p:nvSpPr>
        <p:spPr>
          <a:xfrm>
            <a:off x="2389210" y="685629"/>
            <a:ext cx="457200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noProof="1">
                <a:solidFill>
                  <a:schemeClr val="bg1"/>
                </a:solidFill>
              </a:rPr>
              <a:t>First Phase</a:t>
            </a:r>
          </a:p>
        </p:txBody>
      </p:sp>
    </p:spTree>
    <p:extLst>
      <p:ext uri="{BB962C8B-B14F-4D97-AF65-F5344CB8AC3E}">
        <p14:creationId xmlns:p14="http://schemas.microsoft.com/office/powerpoint/2010/main" val="413156421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3EDDF53-0851-48D4-A466-6FE0DCE91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1" cy="1576446"/>
            <a:chOff x="0" y="0"/>
            <a:chExt cx="12192002" cy="157644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074D04C-85E8-4A3E-90D7-86A10AE048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097020A-86B6-43BD-A2AA-66AE72CA31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0C6C743-32FE-4E24-AA22-45D3B1C7C0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Resim 3" descr="kişi, şahıs, adam, insan, giyim, insan yüzü içeren bir resim&#10;&#10;Açıklama otomatik olarak oluşturuldu">
            <a:extLst>
              <a:ext uri="{FF2B5EF4-FFF2-40B4-BE49-F238E27FC236}">
                <a16:creationId xmlns:a16="http://schemas.microsoft.com/office/drawing/2014/main" id="{566900FD-90AD-5BE8-BCA2-9F8E7B15E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66" y="2200459"/>
            <a:ext cx="2296360" cy="1421173"/>
          </a:xfrm>
          <a:prstGeom prst="rect">
            <a:avLst/>
          </a:prstGeom>
        </p:spPr>
      </p:pic>
      <p:pic>
        <p:nvPicPr>
          <p:cNvPr id="6" name="Resim 5" descr="insan yüzü, kişi, şahıs, adam, insan, giyim içeren bir resim&#10;&#10;Açıklama otomatik olarak oluşturuldu">
            <a:extLst>
              <a:ext uri="{FF2B5EF4-FFF2-40B4-BE49-F238E27FC236}">
                <a16:creationId xmlns:a16="http://schemas.microsoft.com/office/drawing/2014/main" id="{3807DD9B-06E4-8607-7750-2AC31139B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472" y="2200459"/>
            <a:ext cx="2255252" cy="1500767"/>
          </a:xfrm>
          <a:prstGeom prst="rect">
            <a:avLst/>
          </a:prstGeom>
        </p:spPr>
      </p:pic>
      <p:pic>
        <p:nvPicPr>
          <p:cNvPr id="8" name="Resim 7" descr="giyim, kişi, şahıs, insan yüzü, oturma içeren bir resim&#10;&#10;Açıklama otomatik olarak oluşturuldu">
            <a:extLst>
              <a:ext uri="{FF2B5EF4-FFF2-40B4-BE49-F238E27FC236}">
                <a16:creationId xmlns:a16="http://schemas.microsoft.com/office/drawing/2014/main" id="{BECA0D0B-EBD8-BEF1-7732-D16F141336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71" y="2200459"/>
            <a:ext cx="2296360" cy="1303184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805F94-9E03-0EE1-CE68-94253FD2356F}"/>
              </a:ext>
            </a:extLst>
          </p:cNvPr>
          <p:cNvSpPr txBox="1">
            <a:spLocks/>
          </p:cNvSpPr>
          <p:nvPr/>
        </p:nvSpPr>
        <p:spPr>
          <a:xfrm>
            <a:off x="1028700" y="3880338"/>
            <a:ext cx="7086600" cy="23490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34439" marR="0" indent="-320039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2288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860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432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6004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576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The Retreat of the European Powers during the Cold War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Anti-imperialist struggle across the world: Suez crisis, the war of Algerian independence, the establishment of the UAE, nationalization of oil in Iran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Europe under the shadow of the US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4EC93057-3625-884C-61B2-0746CE43FBC5}"/>
              </a:ext>
            </a:extLst>
          </p:cNvPr>
          <p:cNvSpPr txBox="1"/>
          <p:nvPr/>
        </p:nvSpPr>
        <p:spPr>
          <a:xfrm>
            <a:off x="2389210" y="685629"/>
            <a:ext cx="457200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noProof="1">
                <a:solidFill>
                  <a:schemeClr val="bg1"/>
                </a:solidFill>
              </a:rPr>
              <a:t>Second Phase </a:t>
            </a:r>
          </a:p>
        </p:txBody>
      </p:sp>
    </p:spTree>
    <p:extLst>
      <p:ext uri="{BB962C8B-B14F-4D97-AF65-F5344CB8AC3E}">
        <p14:creationId xmlns:p14="http://schemas.microsoft.com/office/powerpoint/2010/main" val="240863898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805F94-9E03-0EE1-CE68-94253FD2356F}"/>
              </a:ext>
            </a:extLst>
          </p:cNvPr>
          <p:cNvSpPr txBox="1">
            <a:spLocks/>
          </p:cNvSpPr>
          <p:nvPr/>
        </p:nvSpPr>
        <p:spPr>
          <a:xfrm>
            <a:off x="211777" y="2043429"/>
            <a:ext cx="7977210" cy="368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34439" marR="0" indent="-320039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2288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860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432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6004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576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Rebirth of Europe in the Middle East Politics: A Different Power?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First Gulf War and the United Nations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Economic engagement in the region (relations with the GCC)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Support for political reforms in Iran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Second Gulf War: Britain vs. the Union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EU’s ‘figting against terrorism’ vs. US’ ‘war on terror’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EU in Mediterranean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Middle East Peace Process</a:t>
            </a:r>
          </a:p>
        </p:txBody>
      </p:sp>
      <p:pic>
        <p:nvPicPr>
          <p:cNvPr id="4" name="Resim 3" descr="insanlar, çizgi, birkaç içeren bir resim&#10;&#10;Açıklama otomatik olarak oluşturuldu">
            <a:extLst>
              <a:ext uri="{FF2B5EF4-FFF2-40B4-BE49-F238E27FC236}">
                <a16:creationId xmlns:a16="http://schemas.microsoft.com/office/drawing/2014/main" id="{C9DB3F4A-72B8-95FD-E4FF-3A1D010DAB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19" r="-1" b="4571"/>
          <a:stretch/>
        </p:blipFill>
        <p:spPr>
          <a:xfrm>
            <a:off x="5751871" y="4819331"/>
            <a:ext cx="3392129" cy="1792359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B36812D3-927D-3198-0948-3C67686C3910}"/>
              </a:ext>
            </a:extLst>
          </p:cNvPr>
          <p:cNvSpPr txBox="1"/>
          <p:nvPr/>
        </p:nvSpPr>
        <p:spPr>
          <a:xfrm>
            <a:off x="2389210" y="685629"/>
            <a:ext cx="457200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noProof="1">
                <a:solidFill>
                  <a:schemeClr val="bg1"/>
                </a:solidFill>
              </a:rPr>
              <a:t>Third Phase </a:t>
            </a:r>
          </a:p>
        </p:txBody>
      </p:sp>
    </p:spTree>
    <p:extLst>
      <p:ext uri="{BB962C8B-B14F-4D97-AF65-F5344CB8AC3E}">
        <p14:creationId xmlns:p14="http://schemas.microsoft.com/office/powerpoint/2010/main" val="2999559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3794A32E-8980-F01A-2A73-725EEC7BDFB6}"/>
              </a:ext>
            </a:extLst>
          </p:cNvPr>
          <p:cNvSpPr txBox="1">
            <a:spLocks/>
          </p:cNvSpPr>
          <p:nvPr/>
        </p:nvSpPr>
        <p:spPr>
          <a:xfrm>
            <a:off x="429898" y="2562443"/>
            <a:ext cx="5433223" cy="368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34439" marR="0" indent="-320039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2288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860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432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6004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576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What is power?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Hard &amp; Soft Power (democracy promotion &amp; mediation)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Normative power? The Challenges toward the Normative Position of the EU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tx1"/>
                </a:solidFill>
              </a:rPr>
              <a:t>Is there a clash between EU and European states in Middle East engagement?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noProof="1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noProof="1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noProof="1">
              <a:solidFill>
                <a:schemeClr val="tx1"/>
              </a:solidFill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62D8E91-DCA7-87A6-EB29-7DA510669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454" y="2547737"/>
            <a:ext cx="3068868" cy="1762526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B7B11C05-E5A3-0D48-1123-ED0FE3BC9696}"/>
              </a:ext>
            </a:extLst>
          </p:cNvPr>
          <p:cNvSpPr txBox="1"/>
          <p:nvPr/>
        </p:nvSpPr>
        <p:spPr>
          <a:xfrm>
            <a:off x="232838" y="331057"/>
            <a:ext cx="879948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noProof="1">
                <a:solidFill>
                  <a:schemeClr val="bg1"/>
                </a:solidFill>
              </a:rPr>
              <a:t>Power Conceptualization and the European Engagement</a:t>
            </a:r>
          </a:p>
        </p:txBody>
      </p:sp>
    </p:spTree>
    <p:extLst>
      <p:ext uri="{BB962C8B-B14F-4D97-AF65-F5344CB8AC3E}">
        <p14:creationId xmlns:p14="http://schemas.microsoft.com/office/powerpoint/2010/main" val="113657123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3794A32E-8980-F01A-2A73-725EEC7BDFB6}"/>
              </a:ext>
            </a:extLst>
          </p:cNvPr>
          <p:cNvSpPr txBox="1">
            <a:spLocks/>
          </p:cNvSpPr>
          <p:nvPr/>
        </p:nvSpPr>
        <p:spPr>
          <a:xfrm>
            <a:off x="129974" y="1946787"/>
            <a:ext cx="6402894" cy="41159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34439" marR="0" indent="-320039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2288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860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432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6004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576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Multidimensional approach (diplomatic, economic and humanitarian aspects)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The Lack of Military Engagement and the limits of diplomatic influence (international and regional reasons)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EU stretegic objectives in Syria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000" noProof="1">
                <a:solidFill>
                  <a:schemeClr val="tx1"/>
                </a:solidFill>
              </a:rPr>
              <a:t>1-) An end of the war and the beginning of a political transition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noProof="1">
                <a:solidFill>
                  <a:schemeClr val="tx1"/>
                </a:solidFill>
              </a:rPr>
              <a:t>2-) Strenghtening political opposition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noProof="1">
                <a:solidFill>
                  <a:schemeClr val="tx1"/>
                </a:solidFill>
              </a:rPr>
              <a:t>3-) Humanitarian aid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noProof="1">
                <a:solidFill>
                  <a:schemeClr val="tx1"/>
                </a:solidFill>
              </a:rPr>
              <a:t>4-) Democracy promotion, human rights, freedom of speech (strengthening çivil society organizations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noProof="1">
                <a:solidFill>
                  <a:schemeClr val="tx1"/>
                </a:solidFill>
              </a:rPr>
              <a:t>5-) Accountability for war crimes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noProof="1">
                <a:solidFill>
                  <a:schemeClr val="tx1"/>
                </a:solidFill>
              </a:rPr>
              <a:t>6-) Supporting the resilience of Syria’s population and society </a:t>
            </a:r>
            <a:endParaRPr lang="en-US" sz="13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3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300" noProof="1">
              <a:solidFill>
                <a:schemeClr val="tx1"/>
              </a:solidFill>
            </a:endParaRPr>
          </a:p>
        </p:txBody>
      </p:sp>
      <p:pic>
        <p:nvPicPr>
          <p:cNvPr id="4" name="Resim 3" descr="metin, kişi içeren bir resim&#10;&#10;Açıklama otomatik olarak oluşturuldu">
            <a:extLst>
              <a:ext uri="{FF2B5EF4-FFF2-40B4-BE49-F238E27FC236}">
                <a16:creationId xmlns:a16="http://schemas.microsoft.com/office/drawing/2014/main" id="{80A8086B-B208-9FB8-BE97-BC89BAA3C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840" y="2409606"/>
            <a:ext cx="2351187" cy="2038788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30CE917C-FC36-5818-6ABD-7C5FFD34DD7D}"/>
              </a:ext>
            </a:extLst>
          </p:cNvPr>
          <p:cNvSpPr txBox="1"/>
          <p:nvPr/>
        </p:nvSpPr>
        <p:spPr>
          <a:xfrm>
            <a:off x="2389210" y="685629"/>
            <a:ext cx="457200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noProof="1">
                <a:solidFill>
                  <a:schemeClr val="bg1"/>
                </a:solidFill>
              </a:rPr>
              <a:t>Syrian Civil War</a:t>
            </a:r>
          </a:p>
        </p:txBody>
      </p:sp>
    </p:spTree>
    <p:extLst>
      <p:ext uri="{BB962C8B-B14F-4D97-AF65-F5344CB8AC3E}">
        <p14:creationId xmlns:p14="http://schemas.microsoft.com/office/powerpoint/2010/main" val="24270146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3794A32E-8980-F01A-2A73-725EEC7BDFB6}"/>
              </a:ext>
            </a:extLst>
          </p:cNvPr>
          <p:cNvSpPr txBox="1">
            <a:spLocks/>
          </p:cNvSpPr>
          <p:nvPr/>
        </p:nvSpPr>
        <p:spPr>
          <a:xfrm>
            <a:off x="577834" y="2052726"/>
            <a:ext cx="7988327" cy="368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34439" marR="0" indent="-320039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2288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860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432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6004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576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Limited military engagement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NATO intervention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Disagreements with other regional actors like Turkey and Russia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Internal divisions among Libyan actors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noProof="1">
              <a:solidFill>
                <a:schemeClr val="tx1"/>
              </a:solidFill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80C71ED-3A13-E3F3-E6FF-642C9E42A4FD}"/>
              </a:ext>
            </a:extLst>
          </p:cNvPr>
          <p:cNvSpPr txBox="1"/>
          <p:nvPr/>
        </p:nvSpPr>
        <p:spPr>
          <a:xfrm>
            <a:off x="2389210" y="685629"/>
            <a:ext cx="457200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noProof="1">
                <a:solidFill>
                  <a:schemeClr val="bg1"/>
                </a:solidFill>
              </a:rPr>
              <a:t>Libyan Civil War</a:t>
            </a:r>
          </a:p>
        </p:txBody>
      </p:sp>
    </p:spTree>
    <p:extLst>
      <p:ext uri="{BB962C8B-B14F-4D97-AF65-F5344CB8AC3E}">
        <p14:creationId xmlns:p14="http://schemas.microsoft.com/office/powerpoint/2010/main" val="210548500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805F94-9E03-0EE1-CE68-94253FD2356F}"/>
              </a:ext>
            </a:extLst>
          </p:cNvPr>
          <p:cNvSpPr txBox="1">
            <a:spLocks/>
          </p:cNvSpPr>
          <p:nvPr/>
        </p:nvSpPr>
        <p:spPr>
          <a:xfrm>
            <a:off x="4485478" y="1128094"/>
            <a:ext cx="3946790" cy="14152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34439" marR="0" indent="-320039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2288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860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432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6004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576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b="1" kern="120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Refugees and Migrants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n-US" kern="1200" noProof="1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n-US" kern="1200" noProof="1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Resim 4" descr="insanlar içeren bir resim&#10;&#10;Açıklama otomatik olarak oluşturuldu">
            <a:extLst>
              <a:ext uri="{FF2B5EF4-FFF2-40B4-BE49-F238E27FC236}">
                <a16:creationId xmlns:a16="http://schemas.microsoft.com/office/drawing/2014/main" id="{289BD2BB-E668-B09E-F993-3BC947ABDE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4" r="9815" b="3"/>
          <a:stretch/>
        </p:blipFill>
        <p:spPr>
          <a:xfrm>
            <a:off x="20" y="1"/>
            <a:ext cx="3946770" cy="3429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1410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Resim 6" descr="gök, kişi, açık hava, kalabalık içeren bir resim&#10;&#10;Açıklama otomatik olarak oluşturuldu">
            <a:extLst>
              <a:ext uri="{FF2B5EF4-FFF2-40B4-BE49-F238E27FC236}">
                <a16:creationId xmlns:a16="http://schemas.microsoft.com/office/drawing/2014/main" id="{24586C99-1E4C-9E12-BB9B-464373E126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8" r="24643"/>
          <a:stretch/>
        </p:blipFill>
        <p:spPr>
          <a:xfrm>
            <a:off x="-5439" y="3429000"/>
            <a:ext cx="3952229" cy="3429000"/>
          </a:xfrm>
          <a:prstGeom prst="rect">
            <a:avLst/>
          </a:prstGeom>
        </p:spPr>
      </p:pic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3794A32E-8980-F01A-2A73-725EEC7BDFB6}"/>
              </a:ext>
            </a:extLst>
          </p:cNvPr>
          <p:cNvSpPr txBox="1">
            <a:spLocks/>
          </p:cNvSpPr>
          <p:nvPr/>
        </p:nvSpPr>
        <p:spPr>
          <a:xfrm>
            <a:off x="4485478" y="2543365"/>
            <a:ext cx="3946789" cy="2176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34439" marR="0" indent="-320039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2288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860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432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6004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576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noProof="1">
                <a:solidFill>
                  <a:schemeClr val="tx1"/>
                </a:solidFill>
              </a:rPr>
              <a:t>Securitization of migration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noProof="1">
                <a:solidFill>
                  <a:schemeClr val="tx1"/>
                </a:solidFill>
              </a:rPr>
              <a:t>EU border security measures (dependency on neighbours) </a:t>
            </a:r>
            <a:endParaRPr lang="en-US" sz="1700" b="1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noProof="1">
                <a:solidFill>
                  <a:schemeClr val="tx1"/>
                </a:solidFill>
              </a:rPr>
              <a:t>Humanitarian crises across the MENA region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noProof="1">
                <a:solidFill>
                  <a:schemeClr val="tx1"/>
                </a:solidFill>
              </a:rPr>
              <a:t>Refugee Dilemma (challenge to its normative stance)</a:t>
            </a:r>
          </a:p>
        </p:txBody>
      </p:sp>
    </p:spTree>
    <p:extLst>
      <p:ext uri="{BB962C8B-B14F-4D97-AF65-F5344CB8AC3E}">
        <p14:creationId xmlns:p14="http://schemas.microsoft.com/office/powerpoint/2010/main" val="247523023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13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2B3290A-D3BF-4B87-B55B-FD9A98B49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9272" cy="1576446"/>
            <a:chOff x="0" y="0"/>
            <a:chExt cx="12192002" cy="157644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33A715A-0686-440A-8F40-441B42A66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761657F-19F2-425B-B7E9-0118CD13C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27B6634-79D3-4EDD-A77A-1065D6F3A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Resim 8" descr="metin içeren bir resim&#10;&#10;Açıklama otomatik olarak oluşturuldu">
            <a:extLst>
              <a:ext uri="{FF2B5EF4-FFF2-40B4-BE49-F238E27FC236}">
                <a16:creationId xmlns:a16="http://schemas.microsoft.com/office/drawing/2014/main" id="{253AD3A8-D1CB-9DE3-D605-838FFD0D3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05" y="1797147"/>
            <a:ext cx="3423938" cy="1943084"/>
          </a:xfrm>
          <a:prstGeom prst="rect">
            <a:avLst/>
          </a:prstGeom>
        </p:spPr>
      </p:pic>
      <p:pic>
        <p:nvPicPr>
          <p:cNvPr id="7" name="Resim 6" descr="kişi, açık hava, poz, dik içeren bir resim&#10;&#10;Açıklama otomatik olarak oluşturuldu">
            <a:extLst>
              <a:ext uri="{FF2B5EF4-FFF2-40B4-BE49-F238E27FC236}">
                <a16:creationId xmlns:a16="http://schemas.microsoft.com/office/drawing/2014/main" id="{5B896AA6-0120-AD67-A68D-F77EFDA99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753" y="1809777"/>
            <a:ext cx="3450265" cy="1940774"/>
          </a:xfrm>
          <a:prstGeom prst="rect">
            <a:avLst/>
          </a:prstGeom>
        </p:spPr>
      </p:pic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3794A32E-8980-F01A-2A73-725EEC7BDFB6}"/>
              </a:ext>
            </a:extLst>
          </p:cNvPr>
          <p:cNvSpPr txBox="1">
            <a:spLocks/>
          </p:cNvSpPr>
          <p:nvPr/>
        </p:nvSpPr>
        <p:spPr>
          <a:xfrm>
            <a:off x="512505" y="3983881"/>
            <a:ext cx="7638513" cy="24717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34439" marR="0" indent="-320039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2288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860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432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6004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576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4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EU is part of the Joint Comprehensive Plan of Action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EU adopted economic and financial sanctions on Iran before the deal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           1) Restrictions of the trade of goods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           2) Restrictions in the financial sectors (freezing the activities of Iranian banks)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           3) Measures in the transport sector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To what extent the EU survive the deal without the support of the USA?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2842FAC-4F88-A856-303F-88EE1F790ADF}"/>
              </a:ext>
            </a:extLst>
          </p:cNvPr>
          <p:cNvSpPr txBox="1"/>
          <p:nvPr/>
        </p:nvSpPr>
        <p:spPr>
          <a:xfrm>
            <a:off x="2389210" y="685629"/>
            <a:ext cx="457200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noProof="1">
                <a:solidFill>
                  <a:schemeClr val="bg1"/>
                </a:solidFill>
              </a:rPr>
              <a:t>Nuclearization of Iran</a:t>
            </a:r>
          </a:p>
        </p:txBody>
      </p:sp>
    </p:spTree>
    <p:extLst>
      <p:ext uri="{BB962C8B-B14F-4D97-AF65-F5344CB8AC3E}">
        <p14:creationId xmlns:p14="http://schemas.microsoft.com/office/powerpoint/2010/main" val="67911879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3794A32E-8980-F01A-2A73-725EEC7BDFB6}"/>
              </a:ext>
            </a:extLst>
          </p:cNvPr>
          <p:cNvSpPr txBox="1">
            <a:spLocks/>
          </p:cNvSpPr>
          <p:nvPr/>
        </p:nvSpPr>
        <p:spPr>
          <a:xfrm>
            <a:off x="1028699" y="2318197"/>
            <a:ext cx="7293023" cy="368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34439" marR="0" indent="-320039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2288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860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432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6004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576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More balanced approach than the American administration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Resume peaceful dialogue and respect the rights and freedom of Palestinians.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Committed to the two-state solution. Rejects any kind of change (except those agreed between Israel and Palestine) to the 1967.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Settlement project is condemned by the EU and seen as one of the biggest obstacles to the peace.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A criticial approach to the Israeli use of force in the West Bank (disproportinate and excessive)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AB6991D-B49A-5470-88D4-3E2F1FA74FB9}"/>
              </a:ext>
            </a:extLst>
          </p:cNvPr>
          <p:cNvSpPr txBox="1"/>
          <p:nvPr/>
        </p:nvSpPr>
        <p:spPr>
          <a:xfrm>
            <a:off x="2389210" y="685629"/>
            <a:ext cx="457200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noProof="1">
                <a:solidFill>
                  <a:schemeClr val="bg1"/>
                </a:solidFill>
              </a:rPr>
              <a:t>Arab Israeli Conflict</a:t>
            </a:r>
          </a:p>
        </p:txBody>
      </p:sp>
    </p:spTree>
    <p:extLst>
      <p:ext uri="{BB962C8B-B14F-4D97-AF65-F5344CB8AC3E}">
        <p14:creationId xmlns:p14="http://schemas.microsoft.com/office/powerpoint/2010/main" val="144609548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metin içeren bir resim&#10;&#10;Açıklama otomatik olarak oluşturuldu">
            <a:extLst>
              <a:ext uri="{FF2B5EF4-FFF2-40B4-BE49-F238E27FC236}">
                <a16:creationId xmlns:a16="http://schemas.microsoft.com/office/drawing/2014/main" id="{1468A392-FF1C-7A5B-A6A6-2455B281F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75610"/>
            <a:ext cx="7620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9973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3794A32E-8980-F01A-2A73-725EEC7BDFB6}"/>
              </a:ext>
            </a:extLst>
          </p:cNvPr>
          <p:cNvSpPr txBox="1">
            <a:spLocks/>
          </p:cNvSpPr>
          <p:nvPr/>
        </p:nvSpPr>
        <p:spPr>
          <a:xfrm>
            <a:off x="1028699" y="2318197"/>
            <a:ext cx="7293023" cy="368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34439" marR="0" indent="-320039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2288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860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432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6004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576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Part of Middle East Quartet (with the UN, the US, Russia)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EU and PA partnership (political infrastructure)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EU as a passive player?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Division among the members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Post Oct 7 Attacks: A Pro-Israel turn? </a:t>
            </a:r>
            <a:endParaRPr lang="en-US" sz="7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700" noProof="1">
              <a:solidFill>
                <a:schemeClr val="tx1"/>
              </a:solidFill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915D044-0273-CB3A-81F0-8CF81675B56C}"/>
              </a:ext>
            </a:extLst>
          </p:cNvPr>
          <p:cNvSpPr txBox="1"/>
          <p:nvPr/>
        </p:nvSpPr>
        <p:spPr>
          <a:xfrm>
            <a:off x="2389210" y="685629"/>
            <a:ext cx="457200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noProof="1">
                <a:solidFill>
                  <a:schemeClr val="bg1"/>
                </a:solidFill>
              </a:rPr>
              <a:t>Arab Israeli Conflict</a:t>
            </a:r>
          </a:p>
        </p:txBody>
      </p:sp>
    </p:spTree>
    <p:extLst>
      <p:ext uri="{BB962C8B-B14F-4D97-AF65-F5344CB8AC3E}">
        <p14:creationId xmlns:p14="http://schemas.microsoft.com/office/powerpoint/2010/main" val="194240099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metin, kişi, işaret, takım içeren bir resim&#10;&#10;Açıklama otomatik olarak oluşturuldu">
            <a:extLst>
              <a:ext uri="{FF2B5EF4-FFF2-40B4-BE49-F238E27FC236}">
                <a16:creationId xmlns:a16="http://schemas.microsoft.com/office/drawing/2014/main" id="{CCDE76D4-6D5D-0B46-397C-EE3823F6D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22448"/>
            <a:ext cx="7620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8444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3794A32E-8980-F01A-2A73-725EEC7BDFB6}"/>
              </a:ext>
            </a:extLst>
          </p:cNvPr>
          <p:cNvSpPr txBox="1">
            <a:spLocks/>
          </p:cNvSpPr>
          <p:nvPr/>
        </p:nvSpPr>
        <p:spPr>
          <a:xfrm>
            <a:off x="1028699" y="2318197"/>
            <a:ext cx="7293023" cy="36833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34439" marR="0" indent="-320039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2288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860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432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6004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57650" marR="0" indent="-40005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To what extent does the EU have capacity to increase its influence in the region?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What could be the limitations of the EU policies in the Middle East? 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noProof="1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noProof="1">
                <a:solidFill>
                  <a:schemeClr val="tx1"/>
                </a:solidFill>
              </a:rPr>
              <a:t>What are the challenges to the EU normative power?</a:t>
            </a:r>
          </a:p>
          <a:p>
            <a:pPr mar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800" noProof="1">
              <a:solidFill>
                <a:schemeClr val="tx1"/>
              </a:solidFill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B9F55E8-25A2-BD86-D721-03D9E0A85C43}"/>
              </a:ext>
            </a:extLst>
          </p:cNvPr>
          <p:cNvSpPr txBox="1"/>
          <p:nvPr/>
        </p:nvSpPr>
        <p:spPr>
          <a:xfrm>
            <a:off x="1028699" y="787445"/>
            <a:ext cx="619429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noProof="1">
                <a:solidFill>
                  <a:schemeClr val="bg1"/>
                </a:solidFill>
              </a:rPr>
              <a:t>Conclusion &amp; Discussion Questions</a:t>
            </a:r>
          </a:p>
        </p:txBody>
      </p:sp>
    </p:spTree>
    <p:extLst>
      <p:ext uri="{BB962C8B-B14F-4D97-AF65-F5344CB8AC3E}">
        <p14:creationId xmlns:p14="http://schemas.microsoft.com/office/powerpoint/2010/main" val="385040022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2">
  <a:themeElements>
    <a:clrScheme name="Tema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ADCAFF"/>
      </a:accent3>
      <a:accent4>
        <a:srgbClr val="002AAE"/>
      </a:accent4>
      <a:accent5>
        <a:srgbClr val="AAE2CA"/>
      </a:accent5>
      <a:accent6>
        <a:srgbClr val="2D2DB9"/>
      </a:accent6>
      <a:hlink>
        <a:srgbClr val="0000FF"/>
      </a:hlink>
      <a:folHlink>
        <a:srgbClr val="FF00FF"/>
      </a:folHlink>
    </a:clrScheme>
    <a:fontScheme name="Tema2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399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33CC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33CC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913</TotalTime>
  <Words>698</Words>
  <Application>Microsoft Macintosh PowerPoint</Application>
  <PresentationFormat>Ekran Gösterisi (4:3)</PresentationFormat>
  <Paragraphs>110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Teması</vt:lpstr>
      <vt:lpstr>Global IR and EU   EU and the Middle East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EUITREL: The EU’s Inter-regional and Trans-regional Relations</dc:title>
  <cp:lastModifiedBy>Ferit Belder</cp:lastModifiedBy>
  <cp:revision>18</cp:revision>
  <dcterms:modified xsi:type="dcterms:W3CDTF">2024-01-01T08:12:28Z</dcterms:modified>
</cp:coreProperties>
</file>