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8" r:id="rId1"/>
  </p:sldMasterIdLst>
  <p:notesMasterIdLst>
    <p:notesMasterId r:id="rId12"/>
  </p:notesMasterIdLst>
  <p:sldIdLst>
    <p:sldId id="296" r:id="rId2"/>
    <p:sldId id="281" r:id="rId3"/>
    <p:sldId id="297" r:id="rId4"/>
    <p:sldId id="280" r:id="rId5"/>
    <p:sldId id="282" r:id="rId6"/>
    <p:sldId id="284" r:id="rId7"/>
    <p:sldId id="292" r:id="rId8"/>
    <p:sldId id="286" r:id="rId9"/>
    <p:sldId id="295" r:id="rId10"/>
    <p:sldId id="294"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33CC"/>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rgbClr val="CAECDD"/>
          </a:solidFill>
        </a:fill>
      </a:tcStyle>
    </a:wholeTbl>
    <a:band2H>
      <a:tcTxStyle/>
      <a:tcStyle>
        <a:tcBdr/>
        <a:fill>
          <a:solidFill>
            <a:srgbClr val="E6F6EF"/>
          </a:solidFill>
        </a:fill>
      </a:tcStyle>
    </a:band2H>
    <a:firstCol>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chemeClr val="accent1"/>
          </a:solidFill>
        </a:fill>
      </a:tcStyle>
    </a:firstCol>
    <a:lastRow>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381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chemeClr val="accent1"/>
          </a:solidFill>
        </a:fill>
      </a:tcStyle>
    </a:lastRow>
    <a:firstRow>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381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33CC"/>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rgbClr val="E2ECFF"/>
          </a:solidFill>
        </a:fill>
      </a:tcStyle>
    </a:wholeTbl>
    <a:band2H>
      <a:tcTxStyle/>
      <a:tcStyle>
        <a:tcBdr/>
        <a:fill>
          <a:solidFill>
            <a:srgbClr val="F1F5FF"/>
          </a:solidFill>
        </a:fill>
      </a:tcStyle>
    </a:band2H>
    <a:firstCol>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chemeClr val="accent3"/>
          </a:solidFill>
        </a:fill>
      </a:tcStyle>
    </a:firstCol>
    <a:lastRow>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381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chemeClr val="accent3"/>
          </a:solidFill>
        </a:fill>
      </a:tcStyle>
    </a:lastRow>
    <a:firstRow>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381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33CC"/>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rgbClr val="CCCCE6"/>
          </a:solidFill>
        </a:fill>
      </a:tcStyle>
    </a:wholeTbl>
    <a:band2H>
      <a:tcTxStyle/>
      <a:tcStyle>
        <a:tcBdr/>
        <a:fill>
          <a:solidFill>
            <a:srgbClr val="E7E7F3"/>
          </a:solidFill>
        </a:fill>
      </a:tcStyle>
    </a:band2H>
    <a:firstCol>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chemeClr val="accent6"/>
          </a:solidFill>
        </a:fill>
      </a:tcStyle>
    </a:firstCol>
    <a:lastRow>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381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chemeClr val="accent6"/>
          </a:solidFill>
        </a:fill>
      </a:tcStyle>
    </a:lastRow>
    <a:firstRow>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381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33C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7F6"/>
          </a:solidFill>
        </a:fill>
      </a:tcStyle>
    </a:wholeTbl>
    <a:band2H>
      <a:tcTxStyle/>
      <a:tcStyle>
        <a:tcBdr/>
        <a:fill>
          <a:solidFill>
            <a:srgbClr val="3399FF"/>
          </a:solidFill>
        </a:fill>
      </a:tcStyle>
    </a:band2H>
    <a:firstCol>
      <a:tcTxStyle b="on" i="off">
        <a:font>
          <a:latin typeface="Arial"/>
          <a:ea typeface="Arial"/>
          <a:cs typeface="Arial"/>
        </a:font>
        <a:srgbClr val="3399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33CC"/>
      </a:tcTxStyle>
      <a:tcStyle>
        <a:tcBdr>
          <a:left>
            <a:ln w="12700" cap="flat">
              <a:noFill/>
              <a:miter lim="400000"/>
            </a:ln>
          </a:left>
          <a:right>
            <a:ln w="12700" cap="flat">
              <a:noFill/>
              <a:miter lim="400000"/>
            </a:ln>
          </a:right>
          <a:top>
            <a:ln w="50800" cap="flat">
              <a:solidFill>
                <a:srgbClr val="0033CC"/>
              </a:solidFill>
              <a:prstDash val="solid"/>
              <a:round/>
            </a:ln>
          </a:top>
          <a:bottom>
            <a:ln w="25400" cap="flat">
              <a:solidFill>
                <a:srgbClr val="0033CC"/>
              </a:solidFill>
              <a:prstDash val="solid"/>
              <a:round/>
            </a:ln>
          </a:bottom>
          <a:insideH>
            <a:ln w="12700" cap="flat">
              <a:noFill/>
              <a:miter lim="400000"/>
            </a:ln>
          </a:insideH>
          <a:insideV>
            <a:ln w="12700" cap="flat">
              <a:noFill/>
              <a:miter lim="400000"/>
            </a:ln>
          </a:insideV>
        </a:tcBdr>
        <a:fill>
          <a:solidFill>
            <a:srgbClr val="3399FF"/>
          </a:solidFill>
        </a:fill>
      </a:tcStyle>
    </a:lastRow>
    <a:firstRow>
      <a:tcTxStyle b="on" i="off">
        <a:font>
          <a:latin typeface="Arial"/>
          <a:ea typeface="Arial"/>
          <a:cs typeface="Arial"/>
        </a:font>
        <a:srgbClr val="3399FF"/>
      </a:tcTxStyle>
      <a:tcStyle>
        <a:tcBdr>
          <a:left>
            <a:ln w="12700" cap="flat">
              <a:noFill/>
              <a:miter lim="400000"/>
            </a:ln>
          </a:left>
          <a:right>
            <a:ln w="12700" cap="flat">
              <a:noFill/>
              <a:miter lim="400000"/>
            </a:ln>
          </a:right>
          <a:top>
            <a:ln w="25400" cap="flat">
              <a:solidFill>
                <a:srgbClr val="0033CC"/>
              </a:solidFill>
              <a:prstDash val="solid"/>
              <a:round/>
            </a:ln>
          </a:top>
          <a:bottom>
            <a:ln w="25400" cap="flat">
              <a:solidFill>
                <a:srgbClr val="0033CC"/>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33CC"/>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rgbClr val="CACCEC"/>
          </a:solidFill>
        </a:fill>
      </a:tcStyle>
    </a:wholeTbl>
    <a:band2H>
      <a:tcTxStyle/>
      <a:tcStyle>
        <a:tcBdr/>
        <a:fill>
          <a:solidFill>
            <a:srgbClr val="E6E7F6"/>
          </a:solidFill>
        </a:fill>
      </a:tcStyle>
    </a:band2H>
    <a:firstCol>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rgbClr val="0033CC"/>
          </a:solidFill>
        </a:fill>
      </a:tcStyle>
    </a:firstCol>
    <a:lastRow>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38100" cap="flat">
              <a:solidFill>
                <a:srgbClr val="3399FF"/>
              </a:solidFill>
              <a:prstDash val="solid"/>
              <a:round/>
            </a:ln>
          </a:top>
          <a:bottom>
            <a:ln w="127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rgbClr val="0033CC"/>
          </a:solidFill>
        </a:fill>
      </a:tcStyle>
    </a:lastRow>
    <a:firstRow>
      <a:tcTxStyle b="on" i="off">
        <a:font>
          <a:latin typeface="Arial"/>
          <a:ea typeface="Arial"/>
          <a:cs typeface="Arial"/>
        </a:font>
        <a:srgbClr val="3399FF"/>
      </a:tcTxStyle>
      <a:tcStyle>
        <a:tcBdr>
          <a:left>
            <a:ln w="12700" cap="flat">
              <a:solidFill>
                <a:srgbClr val="3399FF"/>
              </a:solidFill>
              <a:prstDash val="solid"/>
              <a:round/>
            </a:ln>
          </a:left>
          <a:right>
            <a:ln w="12700" cap="flat">
              <a:solidFill>
                <a:srgbClr val="3399FF"/>
              </a:solidFill>
              <a:prstDash val="solid"/>
              <a:round/>
            </a:ln>
          </a:right>
          <a:top>
            <a:ln w="12700" cap="flat">
              <a:solidFill>
                <a:srgbClr val="3399FF"/>
              </a:solidFill>
              <a:prstDash val="solid"/>
              <a:round/>
            </a:ln>
          </a:top>
          <a:bottom>
            <a:ln w="38100" cap="flat">
              <a:solidFill>
                <a:srgbClr val="3399FF"/>
              </a:solidFill>
              <a:prstDash val="solid"/>
              <a:round/>
            </a:ln>
          </a:bottom>
          <a:insideH>
            <a:ln w="12700" cap="flat">
              <a:solidFill>
                <a:srgbClr val="3399FF"/>
              </a:solidFill>
              <a:prstDash val="solid"/>
              <a:round/>
            </a:ln>
          </a:insideH>
          <a:insideV>
            <a:ln w="12700" cap="flat">
              <a:solidFill>
                <a:srgbClr val="3399FF"/>
              </a:solidFill>
              <a:prstDash val="solid"/>
              <a:round/>
            </a:ln>
          </a:insideV>
        </a:tcBdr>
        <a:fill>
          <a:solidFill>
            <a:srgbClr val="0033CC"/>
          </a:solidFill>
        </a:fill>
      </a:tcStyle>
    </a:firstRow>
  </a:tblStyle>
  <a:tblStyle styleId="{2708684C-4D16-4618-839F-0558EEFCDFE6}" styleName="">
    <a:tblBg/>
    <a:wholeTbl>
      <a:tcTxStyle b="off" i="off">
        <a:font>
          <a:latin typeface="Arial"/>
          <a:ea typeface="Arial"/>
          <a:cs typeface="Arial"/>
        </a:font>
        <a:srgbClr val="0033CC"/>
      </a:tcTxStyle>
      <a:tcStyle>
        <a:tcBdr>
          <a:left>
            <a:ln w="12700" cap="flat">
              <a:solidFill>
                <a:srgbClr val="0033CC"/>
              </a:solidFill>
              <a:prstDash val="solid"/>
              <a:round/>
            </a:ln>
          </a:left>
          <a:right>
            <a:ln w="12700" cap="flat">
              <a:solidFill>
                <a:srgbClr val="0033CC"/>
              </a:solidFill>
              <a:prstDash val="solid"/>
              <a:round/>
            </a:ln>
          </a:right>
          <a:top>
            <a:ln w="12700" cap="flat">
              <a:solidFill>
                <a:srgbClr val="0033CC"/>
              </a:solidFill>
              <a:prstDash val="solid"/>
              <a:round/>
            </a:ln>
          </a:top>
          <a:bottom>
            <a:ln w="12700" cap="flat">
              <a:solidFill>
                <a:srgbClr val="0033CC"/>
              </a:solidFill>
              <a:prstDash val="solid"/>
              <a:round/>
            </a:ln>
          </a:bottom>
          <a:insideH>
            <a:ln w="12700" cap="flat">
              <a:solidFill>
                <a:srgbClr val="0033CC"/>
              </a:solidFill>
              <a:prstDash val="solid"/>
              <a:round/>
            </a:ln>
          </a:insideH>
          <a:insideV>
            <a:ln w="12700" cap="flat">
              <a:solidFill>
                <a:srgbClr val="0033CC"/>
              </a:solidFill>
              <a:prstDash val="solid"/>
              <a:round/>
            </a:ln>
          </a:insideV>
        </a:tcBdr>
        <a:fill>
          <a:solidFill>
            <a:srgbClr val="0033CC">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33CC"/>
      </a:tcTxStyle>
      <a:tcStyle>
        <a:tcBdr>
          <a:left>
            <a:ln w="12700" cap="flat">
              <a:solidFill>
                <a:srgbClr val="0033CC"/>
              </a:solidFill>
              <a:prstDash val="solid"/>
              <a:round/>
            </a:ln>
          </a:left>
          <a:right>
            <a:ln w="12700" cap="flat">
              <a:solidFill>
                <a:srgbClr val="0033CC"/>
              </a:solidFill>
              <a:prstDash val="solid"/>
              <a:round/>
            </a:ln>
          </a:right>
          <a:top>
            <a:ln w="12700" cap="flat">
              <a:solidFill>
                <a:srgbClr val="0033CC"/>
              </a:solidFill>
              <a:prstDash val="solid"/>
              <a:round/>
            </a:ln>
          </a:top>
          <a:bottom>
            <a:ln w="12700" cap="flat">
              <a:solidFill>
                <a:srgbClr val="0033CC"/>
              </a:solidFill>
              <a:prstDash val="solid"/>
              <a:round/>
            </a:ln>
          </a:bottom>
          <a:insideH>
            <a:ln w="12700" cap="flat">
              <a:solidFill>
                <a:srgbClr val="0033CC"/>
              </a:solidFill>
              <a:prstDash val="solid"/>
              <a:round/>
            </a:ln>
          </a:insideH>
          <a:insideV>
            <a:ln w="12700" cap="flat">
              <a:solidFill>
                <a:srgbClr val="0033CC"/>
              </a:solidFill>
              <a:prstDash val="solid"/>
              <a:round/>
            </a:ln>
          </a:insideV>
        </a:tcBdr>
        <a:fill>
          <a:solidFill>
            <a:srgbClr val="0033CC">
              <a:alpha val="20000"/>
            </a:srgbClr>
          </a:solidFill>
        </a:fill>
      </a:tcStyle>
    </a:firstCol>
    <a:lastRow>
      <a:tcTxStyle b="on" i="off">
        <a:font>
          <a:latin typeface="Arial"/>
          <a:ea typeface="Arial"/>
          <a:cs typeface="Arial"/>
        </a:font>
        <a:srgbClr val="0033CC"/>
      </a:tcTxStyle>
      <a:tcStyle>
        <a:tcBdr>
          <a:left>
            <a:ln w="12700" cap="flat">
              <a:solidFill>
                <a:srgbClr val="0033CC"/>
              </a:solidFill>
              <a:prstDash val="solid"/>
              <a:round/>
            </a:ln>
          </a:left>
          <a:right>
            <a:ln w="12700" cap="flat">
              <a:solidFill>
                <a:srgbClr val="0033CC"/>
              </a:solidFill>
              <a:prstDash val="solid"/>
              <a:round/>
            </a:ln>
          </a:right>
          <a:top>
            <a:ln w="50800" cap="flat">
              <a:solidFill>
                <a:srgbClr val="0033CC"/>
              </a:solidFill>
              <a:prstDash val="solid"/>
              <a:round/>
            </a:ln>
          </a:top>
          <a:bottom>
            <a:ln w="12700" cap="flat">
              <a:solidFill>
                <a:srgbClr val="0033CC"/>
              </a:solidFill>
              <a:prstDash val="solid"/>
              <a:round/>
            </a:ln>
          </a:bottom>
          <a:insideH>
            <a:ln w="12700" cap="flat">
              <a:solidFill>
                <a:srgbClr val="0033CC"/>
              </a:solidFill>
              <a:prstDash val="solid"/>
              <a:round/>
            </a:ln>
          </a:insideH>
          <a:insideV>
            <a:ln w="12700" cap="flat">
              <a:solidFill>
                <a:srgbClr val="0033CC"/>
              </a:solidFill>
              <a:prstDash val="solid"/>
              <a:round/>
            </a:ln>
          </a:insideV>
        </a:tcBdr>
        <a:fill>
          <a:noFill/>
        </a:fill>
      </a:tcStyle>
    </a:lastRow>
    <a:firstRow>
      <a:tcTxStyle b="on" i="off">
        <a:font>
          <a:latin typeface="Arial"/>
          <a:ea typeface="Arial"/>
          <a:cs typeface="Arial"/>
        </a:font>
        <a:srgbClr val="0033CC"/>
      </a:tcTxStyle>
      <a:tcStyle>
        <a:tcBdr>
          <a:left>
            <a:ln w="12700" cap="flat">
              <a:solidFill>
                <a:srgbClr val="0033CC"/>
              </a:solidFill>
              <a:prstDash val="solid"/>
              <a:round/>
            </a:ln>
          </a:left>
          <a:right>
            <a:ln w="12700" cap="flat">
              <a:solidFill>
                <a:srgbClr val="0033CC"/>
              </a:solidFill>
              <a:prstDash val="solid"/>
              <a:round/>
            </a:ln>
          </a:right>
          <a:top>
            <a:ln w="12700" cap="flat">
              <a:solidFill>
                <a:srgbClr val="0033CC"/>
              </a:solidFill>
              <a:prstDash val="solid"/>
              <a:round/>
            </a:ln>
          </a:top>
          <a:bottom>
            <a:ln w="25400" cap="flat">
              <a:solidFill>
                <a:srgbClr val="0033CC"/>
              </a:solidFill>
              <a:prstDash val="solid"/>
              <a:round/>
            </a:ln>
          </a:bottom>
          <a:insideH>
            <a:ln w="12700" cap="flat">
              <a:solidFill>
                <a:srgbClr val="0033CC"/>
              </a:solidFill>
              <a:prstDash val="solid"/>
              <a:round/>
            </a:ln>
          </a:insideH>
          <a:insideV>
            <a:ln w="12700" cap="flat">
              <a:solidFill>
                <a:srgbClr val="0033CC"/>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043"/>
    <p:restoredTop sz="94720"/>
  </p:normalViewPr>
  <p:slideViewPr>
    <p:cSldViewPr snapToGrid="0">
      <p:cViewPr varScale="1">
        <p:scale>
          <a:sx n="79" d="100"/>
          <a:sy n="79" d="100"/>
        </p:scale>
        <p:origin x="216" y="7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9" name="Shape 49"/>
          <p:cNvSpPr>
            <a:spLocks noGrp="1" noRot="1" noChangeAspect="1"/>
          </p:cNvSpPr>
          <p:nvPr>
            <p:ph type="sldImg"/>
          </p:nvPr>
        </p:nvSpPr>
        <p:spPr>
          <a:xfrm>
            <a:off x="1143000" y="685800"/>
            <a:ext cx="4572000" cy="3429000"/>
          </a:xfrm>
          <a:prstGeom prst="rect">
            <a:avLst/>
          </a:prstGeom>
        </p:spPr>
        <p:txBody>
          <a:bodyPr/>
          <a:lstStyle/>
          <a:p>
            <a:endParaRPr/>
          </a:p>
        </p:txBody>
      </p:sp>
      <p:sp>
        <p:nvSpPr>
          <p:cNvPr id="50" name="Shape 5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12B479-8CF7-3247-69C9-3345B8FA3FB4}"/>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D2EC5544-A2AA-4E88-9CDE-A48D060A1AF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E36B874-EC73-6BDA-65CF-0D31CC0945D8}"/>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5" name="Alt Bilgi Yer Tutucusu 4">
            <a:extLst>
              <a:ext uri="{FF2B5EF4-FFF2-40B4-BE49-F238E27FC236}">
                <a16:creationId xmlns:a16="http://schemas.microsoft.com/office/drawing/2014/main" id="{DB51A1DF-8C65-94FE-9620-3A8CFF6AD41C}"/>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BD8EC507-B09F-310C-8366-88D5EB54B139}"/>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1393431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6E4576-1DC4-8BF2-1B66-9F1AA3531C3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E912935-0974-2D11-ADEF-B29F9D048EB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AC4481F-6BB9-B3A5-8D9F-D7738FD82BD1}"/>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5" name="Alt Bilgi Yer Tutucusu 4">
            <a:extLst>
              <a:ext uri="{FF2B5EF4-FFF2-40B4-BE49-F238E27FC236}">
                <a16:creationId xmlns:a16="http://schemas.microsoft.com/office/drawing/2014/main" id="{F13FE2BC-B45D-8D53-A6DF-45B3F2875A7C}"/>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8C3BE11C-CD65-E2AE-FB7E-BC4295F93998}"/>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387989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47527C-11AF-E186-8D4D-14E8EFBCAFE0}"/>
              </a:ext>
            </a:extLst>
          </p:cNvPr>
          <p:cNvSpPr>
            <a:spLocks noGrp="1"/>
          </p:cNvSpPr>
          <p:nvPr>
            <p:ph type="title"/>
          </p:nvPr>
        </p:nvSpPr>
        <p:spPr>
          <a:xfrm>
            <a:off x="623887" y="1709738"/>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F2BD474E-57ED-D760-E430-1AF10BCA739A}"/>
              </a:ext>
            </a:extLst>
          </p:cNvPr>
          <p:cNvSpPr>
            <a:spLocks noGrp="1"/>
          </p:cNvSpPr>
          <p:nvPr>
            <p:ph type="body" idx="1"/>
          </p:nvPr>
        </p:nvSpPr>
        <p:spPr>
          <a:xfrm>
            <a:off x="623887"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ECEE343-B363-B844-8F80-D081E2C857C0}"/>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5" name="Alt Bilgi Yer Tutucusu 4">
            <a:extLst>
              <a:ext uri="{FF2B5EF4-FFF2-40B4-BE49-F238E27FC236}">
                <a16:creationId xmlns:a16="http://schemas.microsoft.com/office/drawing/2014/main" id="{04211E0A-F690-FAC9-2232-B33332E1CEA6}"/>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5384D945-3FA2-F0E0-371E-41966B88D537}"/>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195903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076255-DA4D-BE75-2B0B-9FAC8537647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68F5794-76AB-0499-30A5-5F09239DA9F8}"/>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5B847735-9D6E-02D1-8515-0BA2901B21AD}"/>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B56013DE-5D58-F801-CC1E-A49D3A568EBB}"/>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6" name="Alt Bilgi Yer Tutucusu 5">
            <a:extLst>
              <a:ext uri="{FF2B5EF4-FFF2-40B4-BE49-F238E27FC236}">
                <a16:creationId xmlns:a16="http://schemas.microsoft.com/office/drawing/2014/main" id="{F9E9FC31-66E3-8EC2-6B70-7DA6E9F78E17}"/>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E2C6A461-A18D-802C-B3FE-17E434E451E8}"/>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197375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FB5A7D-86B6-B204-A15F-2A1ACCFFEFC8}"/>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1502747-C79E-D4D3-A8A9-C16CF73E159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1F529F7A-68A5-CC9E-22DA-F422FC072557}"/>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9B09B518-BA14-5908-13D3-B0DBA2EA062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5B8FBCB5-6580-FE5A-A874-D3D32AE35A62}"/>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0E16B69-FE59-D96E-3A65-ED56EFE48473}"/>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8" name="Alt Bilgi Yer Tutucusu 7">
            <a:extLst>
              <a:ext uri="{FF2B5EF4-FFF2-40B4-BE49-F238E27FC236}">
                <a16:creationId xmlns:a16="http://schemas.microsoft.com/office/drawing/2014/main" id="{464EC629-7048-F145-F41B-84E94F7D260A}"/>
              </a:ext>
            </a:extLst>
          </p:cNvPr>
          <p:cNvSpPr>
            <a:spLocks noGrp="1"/>
          </p:cNvSpPr>
          <p:nvPr>
            <p:ph type="ftr" sz="quarter" idx="11"/>
          </p:nvPr>
        </p:nvSpPr>
        <p:spPr/>
        <p:txBody>
          <a:bodyPr/>
          <a:lstStyle/>
          <a:p>
            <a:endParaRPr lang="en-US" dirty="0"/>
          </a:p>
        </p:txBody>
      </p:sp>
      <p:sp>
        <p:nvSpPr>
          <p:cNvPr id="9" name="Slayt Numarası Yer Tutucusu 8">
            <a:extLst>
              <a:ext uri="{FF2B5EF4-FFF2-40B4-BE49-F238E27FC236}">
                <a16:creationId xmlns:a16="http://schemas.microsoft.com/office/drawing/2014/main" id="{F107409E-C04B-2F32-1C2B-A2339EDED59D}"/>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225291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1C2E74-981A-DD54-16BF-D665EDD36C6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4E55727-9039-505D-25C4-85CB93A47FE6}"/>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4" name="Alt Bilgi Yer Tutucusu 3">
            <a:extLst>
              <a:ext uri="{FF2B5EF4-FFF2-40B4-BE49-F238E27FC236}">
                <a16:creationId xmlns:a16="http://schemas.microsoft.com/office/drawing/2014/main" id="{25BDD138-5062-83FA-87D9-92E5936415DD}"/>
              </a:ext>
            </a:extLst>
          </p:cNvPr>
          <p:cNvSpPr>
            <a:spLocks noGrp="1"/>
          </p:cNvSpPr>
          <p:nvPr>
            <p:ph type="ftr" sz="quarter" idx="11"/>
          </p:nvPr>
        </p:nvSpPr>
        <p:spPr/>
        <p:txBody>
          <a:bodyPr/>
          <a:lstStyle/>
          <a:p>
            <a:endParaRPr lang="en-US" dirty="0"/>
          </a:p>
        </p:txBody>
      </p:sp>
      <p:sp>
        <p:nvSpPr>
          <p:cNvPr id="5" name="Slayt Numarası Yer Tutucusu 4">
            <a:extLst>
              <a:ext uri="{FF2B5EF4-FFF2-40B4-BE49-F238E27FC236}">
                <a16:creationId xmlns:a16="http://schemas.microsoft.com/office/drawing/2014/main" id="{60ADC2ED-50FE-B21B-1328-9D3609E582F2}"/>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738484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51B665E-44CC-7CB4-6759-317279805F81}"/>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3" name="Alt Bilgi Yer Tutucusu 2">
            <a:extLst>
              <a:ext uri="{FF2B5EF4-FFF2-40B4-BE49-F238E27FC236}">
                <a16:creationId xmlns:a16="http://schemas.microsoft.com/office/drawing/2014/main" id="{8134A0FB-6652-6698-E1F9-4D990AA4E302}"/>
              </a:ext>
            </a:extLst>
          </p:cNvPr>
          <p:cNvSpPr>
            <a:spLocks noGrp="1"/>
          </p:cNvSpPr>
          <p:nvPr>
            <p:ph type="ftr" sz="quarter" idx="11"/>
          </p:nvPr>
        </p:nvSpPr>
        <p:spPr/>
        <p:txBody>
          <a:bodyPr/>
          <a:lstStyle/>
          <a:p>
            <a:endParaRPr lang="en-US" dirty="0"/>
          </a:p>
        </p:txBody>
      </p:sp>
      <p:sp>
        <p:nvSpPr>
          <p:cNvPr id="4" name="Slayt Numarası Yer Tutucusu 3">
            <a:extLst>
              <a:ext uri="{FF2B5EF4-FFF2-40B4-BE49-F238E27FC236}">
                <a16:creationId xmlns:a16="http://schemas.microsoft.com/office/drawing/2014/main" id="{79D5207C-300D-D6EB-D462-C92FE4FA7ED8}"/>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1481041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BE151C-D518-FBC4-2B87-563DE45293A2}"/>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C35E3F7-AD05-F4FF-D4AF-1146D7696E6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3A8E763C-6A51-A2AE-AEF4-E0A52AED6C3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5C47BA1-01BA-FD99-8CF2-8F39A933E567}"/>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6" name="Alt Bilgi Yer Tutucusu 5">
            <a:extLst>
              <a:ext uri="{FF2B5EF4-FFF2-40B4-BE49-F238E27FC236}">
                <a16:creationId xmlns:a16="http://schemas.microsoft.com/office/drawing/2014/main" id="{CE69A543-3FCC-E751-B901-43D7DD5BACC8}"/>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0FD5B38A-991E-E9B5-2F30-9CF20C03285D}"/>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257642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A0174B-F658-51A0-271D-4C2AB5B19963}"/>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03941C8-3625-FB6F-70DF-9022492DC1F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11A13C43-D56C-B6A2-B6F8-AB59BEF752C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5355E4B-485A-7ACD-6427-DB650E0DCBA5}"/>
              </a:ext>
            </a:extLst>
          </p:cNvPr>
          <p:cNvSpPr>
            <a:spLocks noGrp="1"/>
          </p:cNvSpPr>
          <p:nvPr>
            <p:ph type="dt" sz="half" idx="10"/>
          </p:nvPr>
        </p:nvSpPr>
        <p:spPr/>
        <p:txBody>
          <a:bodyPr/>
          <a:lstStyle/>
          <a:p>
            <a:fld id="{48A87A34-81AB-432B-8DAE-1953F412C126}" type="datetimeFigureOut">
              <a:rPr lang="en-US" smtClean="0"/>
              <a:pPr/>
              <a:t>1/1/24</a:t>
            </a:fld>
            <a:endParaRPr lang="en-US" dirty="0"/>
          </a:p>
        </p:txBody>
      </p:sp>
      <p:sp>
        <p:nvSpPr>
          <p:cNvPr id="6" name="Alt Bilgi Yer Tutucusu 5">
            <a:extLst>
              <a:ext uri="{FF2B5EF4-FFF2-40B4-BE49-F238E27FC236}">
                <a16:creationId xmlns:a16="http://schemas.microsoft.com/office/drawing/2014/main" id="{8D56A4C6-F5D2-25D9-3E14-81F6A5FB1E65}"/>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2743C7D3-4EB2-B6FB-5543-1EF5BA2CE8B0}"/>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598661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1621E3-14F5-FC54-00AA-1A443BD41F1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17C7024-D645-C7F2-BF91-F40AAB122011}"/>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4638F3C-9036-33A9-4331-64DC0EC0E46B}"/>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5" name="Alt Bilgi Yer Tutucusu 4">
            <a:extLst>
              <a:ext uri="{FF2B5EF4-FFF2-40B4-BE49-F238E27FC236}">
                <a16:creationId xmlns:a16="http://schemas.microsoft.com/office/drawing/2014/main" id="{844FCCBF-7A22-A831-D2FF-A981E0CA3D98}"/>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2323B46E-C73C-2FC3-F66F-A9FB336D42A5}"/>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3069811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ED9607E5-5062-58A2-7FB5-A4A79E8120C9}"/>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2E19068-490B-1C65-D891-DECF28231EED}"/>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D4577DD-9C87-A475-C3E4-287D9440AC87}"/>
              </a:ext>
            </a:extLst>
          </p:cNvPr>
          <p:cNvSpPr>
            <a:spLocks noGrp="1"/>
          </p:cNvSpPr>
          <p:nvPr>
            <p:ph type="dt" sz="half" idx="10"/>
          </p:nvPr>
        </p:nvSpPr>
        <p:spPr/>
        <p:txBody>
          <a:bodyPr/>
          <a:lstStyle/>
          <a:p>
            <a:fld id="{48A87A34-81AB-432B-8DAE-1953F412C126}" type="datetimeFigureOut">
              <a:rPr lang="en-US" smtClean="0"/>
              <a:t>1/1/24</a:t>
            </a:fld>
            <a:endParaRPr lang="en-US" dirty="0"/>
          </a:p>
        </p:txBody>
      </p:sp>
      <p:sp>
        <p:nvSpPr>
          <p:cNvPr id="5" name="Alt Bilgi Yer Tutucusu 4">
            <a:extLst>
              <a:ext uri="{FF2B5EF4-FFF2-40B4-BE49-F238E27FC236}">
                <a16:creationId xmlns:a16="http://schemas.microsoft.com/office/drawing/2014/main" id="{01F4EFF0-AFB2-DD1D-27B1-6963DCE359F6}"/>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29E7FFF2-CDD5-8FED-5157-BBB2FCAF3B09}"/>
              </a:ext>
            </a:extLst>
          </p:cNvPr>
          <p:cNvSpPr>
            <a:spLocks noGrp="1"/>
          </p:cNvSpPr>
          <p:nvPr>
            <p:ph type="sldNum" sz="quarter" idx="12"/>
          </p:nvPr>
        </p:nvSpPr>
        <p:spPr/>
        <p:txBody>
          <a:bodyPr/>
          <a:lstStyle/>
          <a:p>
            <a:fld id="{86CB4B4D-7CA3-9044-876B-883B54F8677D}" type="slidenum">
              <a:rPr lang="tr-TR" smtClean="0"/>
              <a:t>‹#›</a:t>
            </a:fld>
            <a:endParaRPr lang="tr-TR"/>
          </a:p>
        </p:txBody>
      </p:sp>
    </p:spTree>
    <p:extLst>
      <p:ext uri="{BB962C8B-B14F-4D97-AF65-F5344CB8AC3E}">
        <p14:creationId xmlns:p14="http://schemas.microsoft.com/office/powerpoint/2010/main" val="2855989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43" name="Slide Number"/>
          <p:cNvSpPr txBox="1">
            <a:spLocks noGrp="1"/>
          </p:cNvSpPr>
          <p:nvPr>
            <p:ph type="sldNum" sz="quarter" idx="2"/>
          </p:nvPr>
        </p:nvSpPr>
        <p:spPr>
          <a:xfrm>
            <a:off x="8176259" y="6381750"/>
            <a:ext cx="281941" cy="28708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2160617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C50DA9E0-C2FF-7AC6-ADC4-DFDDA522F6D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4B0DF8D-19AD-E2C4-9119-D7AB222564C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0D7F34D-423F-C5DB-DEE4-636335BB8C6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8A87A34-81AB-432B-8DAE-1953F412C126}" type="datetimeFigureOut">
              <a:rPr lang="en-US" smtClean="0"/>
              <a:pPr/>
              <a:t>1/1/24</a:t>
            </a:fld>
            <a:endParaRPr lang="en-US" dirty="0"/>
          </a:p>
        </p:txBody>
      </p:sp>
      <p:sp>
        <p:nvSpPr>
          <p:cNvPr id="5" name="Alt Bilgi Yer Tutucusu 4">
            <a:extLst>
              <a:ext uri="{FF2B5EF4-FFF2-40B4-BE49-F238E27FC236}">
                <a16:creationId xmlns:a16="http://schemas.microsoft.com/office/drawing/2014/main" id="{D4C2B7F2-5A38-BD37-DCAA-97360D52158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ayt Numarası Yer Tutucusu 5">
            <a:extLst>
              <a:ext uri="{FF2B5EF4-FFF2-40B4-BE49-F238E27FC236}">
                <a16:creationId xmlns:a16="http://schemas.microsoft.com/office/drawing/2014/main" id="{9515EF79-DA84-C88F-4054-B6948F0A471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CB4B4D-7CA3-9044-876B-883B54F8677D}" type="slidenum">
              <a:rPr lang="tr-TR" smtClean="0"/>
              <a:t>‹#›</a:t>
            </a:fld>
            <a:endParaRPr lang="tr-TR"/>
          </a:p>
        </p:txBody>
      </p:sp>
    </p:spTree>
    <p:extLst>
      <p:ext uri="{BB962C8B-B14F-4D97-AF65-F5344CB8AC3E}">
        <p14:creationId xmlns:p14="http://schemas.microsoft.com/office/powerpoint/2010/main" val="42162188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www.arctic-lio.com/"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arcticportal.org/images/PDFs/SIPRIPP34.pdf"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hyperlink" Target="https://www.gov.uk/government/uploads/system/uploads/attachment_data/file/251216/Adapting_To_Change_UK_policy_towards_the_Arctic.pdf" TargetMode="External"/><Relationship Id="rId4" Type="http://schemas.openxmlformats.org/officeDocument/2006/relationships/hyperlink" Target="http://www.msz.gov.pl/resource/d31571cf-d24f-4479-af09-c9a46cc85cf6:JC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276872"/>
            <a:ext cx="7772400" cy="3244905"/>
          </a:xfrm>
          <a:solidFill>
            <a:srgbClr val="002060"/>
          </a:solidFill>
        </p:spPr>
        <p:txBody>
          <a:bodyPr>
            <a:normAutofit/>
          </a:bodyPr>
          <a:lstStyle/>
          <a:p>
            <a:r>
              <a:rPr lang="en-GB" sz="2800" b="1" dirty="0">
                <a:solidFill>
                  <a:schemeClr val="bg1"/>
                </a:solidFill>
                <a:latin typeface="Arial" panose="020B0604020202020204" pitchFamily="34" charset="0"/>
                <a:cs typeface="Arial" panose="020B0604020202020204" pitchFamily="34" charset="0"/>
              </a:rPr>
              <a:t>Global IR and EU </a:t>
            </a:r>
            <a:br>
              <a:rPr lang="en-GB" sz="2800" b="1" dirty="0">
                <a:solidFill>
                  <a:schemeClr val="bg1"/>
                </a:solidFill>
                <a:latin typeface="Arial" panose="020B0604020202020204" pitchFamily="34" charset="0"/>
                <a:cs typeface="Arial" panose="020B0604020202020204" pitchFamily="34" charset="0"/>
              </a:rPr>
            </a:br>
            <a:br>
              <a:rPr lang="en-GB" sz="2800" b="1" dirty="0">
                <a:solidFill>
                  <a:schemeClr val="bg1"/>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The EU in the Arctic</a:t>
            </a:r>
          </a:p>
        </p:txBody>
      </p:sp>
      <p:sp>
        <p:nvSpPr>
          <p:cNvPr id="3" name="Alt Başlık 2"/>
          <p:cNvSpPr>
            <a:spLocks noGrp="1"/>
          </p:cNvSpPr>
          <p:nvPr>
            <p:ph type="subTitle" idx="1"/>
          </p:nvPr>
        </p:nvSpPr>
        <p:spPr>
          <a:xfrm>
            <a:off x="3390114" y="6237763"/>
            <a:ext cx="2363772" cy="372376"/>
          </a:xfrm>
        </p:spPr>
        <p:txBody>
          <a:bodyPr>
            <a:noAutofit/>
          </a:bodyPr>
          <a:lstStyle/>
          <a:p>
            <a:r>
              <a:rPr lang="en-GB" sz="2800" dirty="0">
                <a:latin typeface="Arial" panose="020B0604020202020204" pitchFamily="34" charset="0"/>
                <a:cs typeface="Arial" panose="020B0604020202020204" pitchFamily="34" charset="0"/>
              </a:rPr>
              <a:t>Dec 27, 2023</a:t>
            </a:r>
          </a:p>
        </p:txBody>
      </p:sp>
      <p:pic>
        <p:nvPicPr>
          <p:cNvPr id="5" name="Picture 1"/>
          <p:cNvPicPr/>
          <p:nvPr/>
        </p:nvPicPr>
        <p:blipFill>
          <a:blip r:embed="rId2">
            <a:extLst>
              <a:ext uri="{28A0092B-C50C-407E-A947-70E740481C1C}">
                <a14:useLocalDpi xmlns:a14="http://schemas.microsoft.com/office/drawing/2010/main" val="0"/>
              </a:ext>
            </a:extLst>
          </a:blip>
          <a:stretch>
            <a:fillRect/>
          </a:stretch>
        </p:blipFill>
        <p:spPr>
          <a:xfrm>
            <a:off x="3907439" y="130248"/>
            <a:ext cx="5101448" cy="1081437"/>
          </a:xfrm>
          <a:prstGeom prst="rect">
            <a:avLst/>
          </a:prstGeom>
          <a:ln>
            <a:noFill/>
          </a:ln>
          <a:effectLst>
            <a:softEdge rad="112500"/>
          </a:effectLst>
        </p:spPr>
      </p:pic>
      <p:cxnSp>
        <p:nvCxnSpPr>
          <p:cNvPr id="8" name="Düz Bağlayıcı 7">
            <a:extLst>
              <a:ext uri="{FF2B5EF4-FFF2-40B4-BE49-F238E27FC236}">
                <a16:creationId xmlns:a16="http://schemas.microsoft.com/office/drawing/2014/main" id="{3F5D429D-D7ED-FE55-82FB-3BB431D0F972}"/>
              </a:ext>
            </a:extLst>
          </p:cNvPr>
          <p:cNvCxnSpPr/>
          <p:nvPr/>
        </p:nvCxnSpPr>
        <p:spPr>
          <a:xfrm>
            <a:off x="827584" y="1268760"/>
            <a:ext cx="7920880" cy="0"/>
          </a:xfrm>
          <a:prstGeom prst="line">
            <a:avLst/>
          </a:prstGeom>
        </p:spPr>
        <p:style>
          <a:lnRef idx="3">
            <a:schemeClr val="accent1"/>
          </a:lnRef>
          <a:fillRef idx="0">
            <a:schemeClr val="accent1"/>
          </a:fillRef>
          <a:effectRef idx="2">
            <a:schemeClr val="accent1"/>
          </a:effectRef>
          <a:fontRef idx="minor">
            <a:schemeClr val="tx1"/>
          </a:fontRef>
        </p:style>
      </p:cxnSp>
      <p:sp>
        <p:nvSpPr>
          <p:cNvPr id="9" name="Metin kutusu 8">
            <a:extLst>
              <a:ext uri="{FF2B5EF4-FFF2-40B4-BE49-F238E27FC236}">
                <a16:creationId xmlns:a16="http://schemas.microsoft.com/office/drawing/2014/main" id="{521A6028-6484-8089-00C0-EFC46292938E}"/>
              </a:ext>
            </a:extLst>
          </p:cNvPr>
          <p:cNvSpPr txBox="1"/>
          <p:nvPr/>
        </p:nvSpPr>
        <p:spPr>
          <a:xfrm>
            <a:off x="611560" y="899428"/>
            <a:ext cx="3053328"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Assist. Prof. </a:t>
            </a:r>
            <a:r>
              <a:rPr lang="en-GB" dirty="0" err="1">
                <a:latin typeface="Arial" panose="020B0604020202020204" pitchFamily="34" charset="0"/>
                <a:cs typeface="Arial" panose="020B0604020202020204" pitchFamily="34" charset="0"/>
              </a:rPr>
              <a:t>Ferit</a:t>
            </a:r>
            <a:r>
              <a:rPr lang="en-GB" dirty="0">
                <a:latin typeface="Arial" panose="020B0604020202020204" pitchFamily="34" charset="0"/>
                <a:cs typeface="Arial" panose="020B0604020202020204" pitchFamily="34" charset="0"/>
              </a:rPr>
              <a:t> Belder</a:t>
            </a:r>
          </a:p>
        </p:txBody>
      </p:sp>
    </p:spTree>
    <p:extLst>
      <p:ext uri="{BB962C8B-B14F-4D97-AF65-F5344CB8AC3E}">
        <p14:creationId xmlns:p14="http://schemas.microsoft.com/office/powerpoint/2010/main" val="3392037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805F94-9E03-0EE1-CE68-94253FD2356F}"/>
              </a:ext>
            </a:extLst>
          </p:cNvPr>
          <p:cNvSpPr txBox="1">
            <a:spLocks/>
          </p:cNvSpPr>
          <p:nvPr/>
        </p:nvSpPr>
        <p:spPr>
          <a:xfrm>
            <a:off x="306953" y="482542"/>
            <a:ext cx="8530094" cy="747170"/>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b="1" u="sng" noProof="1">
                <a:solidFill>
                  <a:schemeClr val="tx2">
                    <a:lumMod val="50000"/>
                  </a:schemeClr>
                </a:solidFill>
              </a:rPr>
              <a:t>Introduction</a:t>
            </a:r>
          </a:p>
          <a:p>
            <a:pPr marL="0" indent="0" algn="just" hangingPunct="1">
              <a:buFontTx/>
              <a:buNone/>
            </a:pPr>
            <a:endParaRPr lang="tr-TR" sz="1800" noProof="1"/>
          </a:p>
          <a:p>
            <a:pPr marL="0" indent="0" algn="just" hangingPunct="1">
              <a:buFontTx/>
              <a:buNone/>
            </a:pPr>
            <a:endParaRPr lang="tr-TR" sz="1800" noProof="1"/>
          </a:p>
        </p:txBody>
      </p:sp>
      <p:sp>
        <p:nvSpPr>
          <p:cNvPr id="2" name="İçerik Yer Tutucusu 2">
            <a:extLst>
              <a:ext uri="{FF2B5EF4-FFF2-40B4-BE49-F238E27FC236}">
                <a16:creationId xmlns:a16="http://schemas.microsoft.com/office/drawing/2014/main" id="{3794A32E-8980-F01A-2A73-725EEC7BDFB6}"/>
              </a:ext>
            </a:extLst>
          </p:cNvPr>
          <p:cNvSpPr txBox="1">
            <a:spLocks/>
          </p:cNvSpPr>
          <p:nvPr/>
        </p:nvSpPr>
        <p:spPr>
          <a:xfrm>
            <a:off x="306953" y="1549340"/>
            <a:ext cx="6028533" cy="5014746"/>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just" hangingPunct="1">
              <a:buFontTx/>
              <a:buNone/>
            </a:pPr>
            <a:endParaRPr lang="en-GB" sz="2400" dirty="0"/>
          </a:p>
          <a:p>
            <a:pPr marL="0" indent="0" algn="just" hangingPunct="1">
              <a:buFontTx/>
              <a:buNone/>
            </a:pPr>
            <a:r>
              <a:rPr lang="en-GB" sz="2400" dirty="0"/>
              <a:t>As a geopolitical power, the EU has strategic and day-to-day interests, both in the European Arctic and the broader Arctic region</a:t>
            </a:r>
          </a:p>
          <a:p>
            <a:pPr marL="0" indent="0" algn="just" hangingPunct="1">
              <a:buFontTx/>
              <a:buNone/>
            </a:pPr>
            <a:endParaRPr lang="en-GB" sz="2400" noProof="1"/>
          </a:p>
          <a:p>
            <a:pPr marL="0" indent="0" algn="just" hangingPunct="1">
              <a:buFontTx/>
              <a:buNone/>
            </a:pPr>
            <a:r>
              <a:rPr lang="en-GB" sz="2400" b="1" noProof="1"/>
              <a:t>Defined Objectives </a:t>
            </a:r>
          </a:p>
          <a:p>
            <a:pPr marL="0" indent="0" algn="just" hangingPunct="1">
              <a:buFontTx/>
              <a:buNone/>
            </a:pPr>
            <a:endParaRPr lang="en-GB" sz="2400" b="1" noProof="1"/>
          </a:p>
          <a:p>
            <a:pPr marL="0" indent="0" algn="just" hangingPunct="1">
              <a:buFontTx/>
              <a:buNone/>
            </a:pPr>
            <a:r>
              <a:rPr lang="en-GB" sz="2400" b="1" noProof="1"/>
              <a:t>- </a:t>
            </a:r>
            <a:r>
              <a:rPr lang="en-GB" sz="2400" noProof="1"/>
              <a:t>M</a:t>
            </a:r>
            <a:r>
              <a:rPr lang="en-GB" sz="2400" dirty="0" err="1"/>
              <a:t>ultilateral</a:t>
            </a:r>
            <a:r>
              <a:rPr lang="en-GB" sz="2400" dirty="0"/>
              <a:t> cooperation in the Arctic (safe, stable, sustainable, peaceful and prosperous region)</a:t>
            </a:r>
          </a:p>
          <a:p>
            <a:pPr marL="0" indent="0" algn="just" hangingPunct="1">
              <a:buFontTx/>
              <a:buNone/>
            </a:pPr>
            <a:r>
              <a:rPr lang="en-GB" sz="2400" dirty="0"/>
              <a:t>- livelihood of inhabitants, including Indigenous Peoples</a:t>
            </a:r>
            <a:endParaRPr lang="en-GB" sz="2400" noProof="1"/>
          </a:p>
          <a:p>
            <a:pPr marL="0" indent="0" algn="just" hangingPunct="1">
              <a:buFontTx/>
              <a:buNone/>
            </a:pPr>
            <a:endParaRPr lang="en-GB" sz="2400" noProof="1"/>
          </a:p>
          <a:p>
            <a:pPr marL="0" indent="0" algn="just" hangingPunct="1">
              <a:buFontTx/>
              <a:buNone/>
            </a:pPr>
            <a:endParaRPr lang="en-GB" sz="2400" dirty="0"/>
          </a:p>
        </p:txBody>
      </p:sp>
      <p:pic>
        <p:nvPicPr>
          <p:cNvPr id="5" name="Resim 4" descr="metin, harita içeren bir resim&#10;&#10;Açıklama otomatik olarak oluşturuldu">
            <a:extLst>
              <a:ext uri="{FF2B5EF4-FFF2-40B4-BE49-F238E27FC236}">
                <a16:creationId xmlns:a16="http://schemas.microsoft.com/office/drawing/2014/main" id="{77660272-71B3-D86C-E989-31FB09C1AF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5486" y="2056463"/>
            <a:ext cx="2608151" cy="4000500"/>
          </a:xfrm>
          <a:prstGeom prst="rect">
            <a:avLst/>
          </a:prstGeom>
        </p:spPr>
      </p:pic>
    </p:spTree>
    <p:extLst>
      <p:ext uri="{BB962C8B-B14F-4D97-AF65-F5344CB8AC3E}">
        <p14:creationId xmlns:p14="http://schemas.microsoft.com/office/powerpoint/2010/main" val="84784599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805F94-9E03-0EE1-CE68-94253FD2356F}"/>
              </a:ext>
            </a:extLst>
          </p:cNvPr>
          <p:cNvSpPr txBox="1">
            <a:spLocks/>
          </p:cNvSpPr>
          <p:nvPr/>
        </p:nvSpPr>
        <p:spPr>
          <a:xfrm>
            <a:off x="306953" y="188864"/>
            <a:ext cx="8530094" cy="483489"/>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1800" b="1" u="sng" noProof="1">
                <a:solidFill>
                  <a:schemeClr val="tx2">
                    <a:lumMod val="50000"/>
                  </a:schemeClr>
                </a:solidFill>
              </a:rPr>
              <a:t>New Realities, New Rivalries</a:t>
            </a:r>
            <a:endParaRPr lang="tr-TR" sz="1800" noProof="1"/>
          </a:p>
          <a:p>
            <a:pPr marL="0" indent="0" algn="just" hangingPunct="1">
              <a:buFontTx/>
              <a:buNone/>
            </a:pPr>
            <a:endParaRPr lang="tr-TR" sz="1800" noProof="1"/>
          </a:p>
        </p:txBody>
      </p:sp>
      <p:sp>
        <p:nvSpPr>
          <p:cNvPr id="2" name="İçerik Yer Tutucusu 2">
            <a:extLst>
              <a:ext uri="{FF2B5EF4-FFF2-40B4-BE49-F238E27FC236}">
                <a16:creationId xmlns:a16="http://schemas.microsoft.com/office/drawing/2014/main" id="{3794A32E-8980-F01A-2A73-725EEC7BDFB6}"/>
              </a:ext>
            </a:extLst>
          </p:cNvPr>
          <p:cNvSpPr txBox="1">
            <a:spLocks/>
          </p:cNvSpPr>
          <p:nvPr/>
        </p:nvSpPr>
        <p:spPr>
          <a:xfrm>
            <a:off x="1518557" y="1019663"/>
            <a:ext cx="7318490" cy="3225766"/>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just" hangingPunct="1">
              <a:buFontTx/>
              <a:buNone/>
            </a:pPr>
            <a:endParaRPr lang="tr-TR" sz="1400" noProof="1"/>
          </a:p>
          <a:p>
            <a:pPr marL="0" indent="0" algn="just" hangingPunct="1">
              <a:buFontTx/>
              <a:buNone/>
            </a:pPr>
            <a:r>
              <a:rPr lang="tr-TR" sz="1400" noProof="1"/>
              <a:t>Climate change and the emergence of the new geopolitical space </a:t>
            </a:r>
          </a:p>
          <a:p>
            <a:pPr marL="0" indent="0" algn="just" hangingPunct="1">
              <a:buFontTx/>
              <a:buNone/>
            </a:pPr>
            <a:r>
              <a:rPr lang="tr-TR" sz="1400" noProof="1"/>
              <a:t>Arctic states, non-Arctic states and international organizations </a:t>
            </a:r>
          </a:p>
          <a:p>
            <a:pPr marL="0" indent="0" algn="just" hangingPunct="1">
              <a:buFontTx/>
              <a:buNone/>
            </a:pPr>
            <a:r>
              <a:rPr lang="tr-TR" sz="1400" noProof="1"/>
              <a:t>Reflections of the multipolar world </a:t>
            </a:r>
          </a:p>
          <a:p>
            <a:pPr marL="0" indent="0" algn="just" hangingPunct="1">
              <a:buFontTx/>
              <a:buNone/>
            </a:pPr>
            <a:endParaRPr lang="tr-TR" sz="1400" noProof="1"/>
          </a:p>
          <a:p>
            <a:pPr marL="0" indent="0" algn="just">
              <a:buNone/>
            </a:pPr>
            <a:r>
              <a:rPr lang="en-GB" sz="1400" b="1" dirty="0">
                <a:effectLst/>
                <a:latin typeface="Calibri" panose="020F0502020204030204" pitchFamily="34" charset="0"/>
                <a:ea typeface="Calibri" panose="020F0502020204030204" pitchFamily="34" charset="0"/>
                <a:cs typeface="Arial" panose="020B0604020202020204" pitchFamily="34" charset="0"/>
              </a:rPr>
              <a:t>The EU’s full engagement in Arctic matters is a geopolitical necessity</a:t>
            </a:r>
            <a:r>
              <a:rPr lang="tr-TR" sz="1050" dirty="0">
                <a:effectLst/>
              </a:rPr>
              <a:t> </a:t>
            </a:r>
            <a:r>
              <a:rPr lang="tr-TR" sz="1050" b="1" kern="100" dirty="0">
                <a:latin typeface="Calibri" panose="020F0502020204030204" pitchFamily="34" charset="0"/>
                <a:cs typeface="Arial" panose="020B0604020202020204" pitchFamily="34" charset="0"/>
              </a:rPr>
              <a:t>.</a:t>
            </a:r>
          </a:p>
          <a:p>
            <a:pPr marL="0" indent="0" algn="just">
              <a:buNone/>
            </a:pPr>
            <a:endParaRPr lang="tr-TR" sz="1050" b="1" kern="100" dirty="0">
              <a:effectLst/>
              <a:latin typeface="Calibri" panose="020F0502020204030204" pitchFamily="34" charset="0"/>
              <a:ea typeface="Calibri" panose="020F0502020204030204" pitchFamily="34" charset="0"/>
              <a:cs typeface="Arial" panose="020B0604020202020204" pitchFamily="34" charset="0"/>
            </a:endParaRPr>
          </a:p>
          <a:p>
            <a:pPr marL="0" indent="0" algn="just">
              <a:buNone/>
            </a:pPr>
            <a:r>
              <a:rPr lang="en-GB" sz="1400" b="1" dirty="0"/>
              <a:t>Intensified interest in Arctic resources and transport routes could transform the region into an arena of local and geopolitical competition and possible tensions, possibly threatening the EU’s interests (the rising interest of the external world) (2021) </a:t>
            </a:r>
          </a:p>
          <a:p>
            <a:pPr marL="0" indent="0" algn="just">
              <a:buNone/>
            </a:pPr>
            <a:endParaRPr lang="tr-TR" sz="1400" b="1" kern="100" dirty="0">
              <a:effectLst/>
              <a:latin typeface="Calibri" panose="020F0502020204030204" pitchFamily="34" charset="0"/>
              <a:ea typeface="Calibri" panose="020F0502020204030204" pitchFamily="34" charset="0"/>
              <a:cs typeface="Arial" panose="020B0604020202020204" pitchFamily="34" charset="0"/>
            </a:endParaRPr>
          </a:p>
          <a:p>
            <a:pPr marL="0" indent="0" algn="just" hangingPunct="1">
              <a:buFontTx/>
              <a:buNone/>
            </a:pPr>
            <a:endParaRPr lang="tr-TR" sz="1400" noProof="1"/>
          </a:p>
          <a:p>
            <a:pPr marL="0" indent="0" algn="just" hangingPunct="1">
              <a:buFontTx/>
              <a:buNone/>
            </a:pPr>
            <a:endParaRPr lang="tr-TR" sz="1400" noProof="1"/>
          </a:p>
          <a:p>
            <a:pPr marL="0" indent="0" algn="just" hangingPunct="1">
              <a:buFontTx/>
              <a:buNone/>
            </a:pPr>
            <a:endParaRPr lang="tr-TR" sz="1400" dirty="0"/>
          </a:p>
        </p:txBody>
      </p:sp>
      <p:sp>
        <p:nvSpPr>
          <p:cNvPr id="4" name="Eylem Düğmesi: Bilgi 3">
            <a:hlinkClick r:id="" action="ppaction://noaction" highlightClick="1"/>
            <a:extLst>
              <a:ext uri="{FF2B5EF4-FFF2-40B4-BE49-F238E27FC236}">
                <a16:creationId xmlns:a16="http://schemas.microsoft.com/office/drawing/2014/main" id="{F29082A4-E1C1-A158-0117-1AAD4D8FA044}"/>
              </a:ext>
            </a:extLst>
          </p:cNvPr>
          <p:cNvSpPr/>
          <p:nvPr/>
        </p:nvSpPr>
        <p:spPr>
          <a:xfrm>
            <a:off x="186775" y="2920893"/>
            <a:ext cx="1070525" cy="1016214"/>
          </a:xfrm>
          <a:prstGeom prst="actionButtonInformat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descr="dış mekan, su, taşımak, nakletmek, su taşıtı içeren bir resim&#10;&#10;Açıklama otomatik olarak oluşturuldu">
            <a:extLst>
              <a:ext uri="{FF2B5EF4-FFF2-40B4-BE49-F238E27FC236}">
                <a16:creationId xmlns:a16="http://schemas.microsoft.com/office/drawing/2014/main" id="{47354DFD-39DC-3EDF-59EE-B24DF68D3E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557" y="4481027"/>
            <a:ext cx="3095982" cy="2327987"/>
          </a:xfrm>
          <a:prstGeom prst="rect">
            <a:avLst/>
          </a:prstGeom>
        </p:spPr>
      </p:pic>
      <p:pic>
        <p:nvPicPr>
          <p:cNvPr id="9" name="Resim 8" descr="doğa, kutup buzul tabakası, buz, deniz buzu içeren bir resim&#10;&#10;Açıklama otomatik olarak oluşturuldu">
            <a:extLst>
              <a:ext uri="{FF2B5EF4-FFF2-40B4-BE49-F238E27FC236}">
                <a16:creationId xmlns:a16="http://schemas.microsoft.com/office/drawing/2014/main" id="{43524F69-4278-05A4-240F-D731E0E91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2275" y="4481026"/>
            <a:ext cx="3504772" cy="2327987"/>
          </a:xfrm>
          <a:prstGeom prst="rect">
            <a:avLst/>
          </a:prstGeom>
        </p:spPr>
      </p:pic>
    </p:spTree>
    <p:extLst>
      <p:ext uri="{BB962C8B-B14F-4D97-AF65-F5344CB8AC3E}">
        <p14:creationId xmlns:p14="http://schemas.microsoft.com/office/powerpoint/2010/main" val="428768399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805F94-9E03-0EE1-CE68-94253FD2356F}"/>
              </a:ext>
            </a:extLst>
          </p:cNvPr>
          <p:cNvSpPr txBox="1">
            <a:spLocks/>
          </p:cNvSpPr>
          <p:nvPr/>
        </p:nvSpPr>
        <p:spPr>
          <a:xfrm>
            <a:off x="306953" y="188864"/>
            <a:ext cx="8530094" cy="483489"/>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2400" b="1" u="sng" noProof="1">
                <a:solidFill>
                  <a:schemeClr val="tx2">
                    <a:lumMod val="50000"/>
                  </a:schemeClr>
                </a:solidFill>
              </a:rPr>
              <a:t>New Realities, New Rivalries</a:t>
            </a:r>
            <a:endParaRPr lang="tr-TR" sz="2400" noProof="1"/>
          </a:p>
          <a:p>
            <a:pPr marL="0" indent="0" algn="just" hangingPunct="1">
              <a:buFontTx/>
              <a:buNone/>
            </a:pPr>
            <a:endParaRPr lang="tr-TR" sz="1800" noProof="1"/>
          </a:p>
        </p:txBody>
      </p:sp>
      <p:sp>
        <p:nvSpPr>
          <p:cNvPr id="5" name="İçerik Yer Tutucusu 2">
            <a:extLst>
              <a:ext uri="{FF2B5EF4-FFF2-40B4-BE49-F238E27FC236}">
                <a16:creationId xmlns:a16="http://schemas.microsoft.com/office/drawing/2014/main" id="{EEBF4B21-8834-8D31-A58D-413CAA39F332}"/>
              </a:ext>
            </a:extLst>
          </p:cNvPr>
          <p:cNvSpPr txBox="1">
            <a:spLocks/>
          </p:cNvSpPr>
          <p:nvPr/>
        </p:nvSpPr>
        <p:spPr>
          <a:xfrm>
            <a:off x="306953" y="914400"/>
            <a:ext cx="8530094" cy="5470071"/>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en-GB" sz="1800" b="1" dirty="0"/>
              <a:t>2016 Global Strategy for the European Union’s Foreign and Security Policy and the political priorities of the Commission</a:t>
            </a:r>
          </a:p>
          <a:p>
            <a:pPr marL="0" indent="0" algn="ctr" hangingPunct="1">
              <a:buFontTx/>
              <a:buNone/>
            </a:pPr>
            <a:r>
              <a:rPr lang="en-GB" sz="1800" dirty="0"/>
              <a:t>Joint Communications on Arctic matters</a:t>
            </a:r>
          </a:p>
          <a:p>
            <a:pPr marL="228600" indent="-228600" algn="just" hangingPunct="1">
              <a:buFontTx/>
              <a:buAutoNum type="arabicParenBoth"/>
            </a:pPr>
            <a:r>
              <a:rPr lang="en-GB" sz="1800" dirty="0"/>
              <a:t>contributing to maintaining peaceful and constructive dialogue and cooperation in a changing </a:t>
            </a:r>
            <a:r>
              <a:rPr lang="en-GB" sz="1800" b="1" dirty="0"/>
              <a:t>geopolitical landscape, </a:t>
            </a:r>
            <a:r>
              <a:rPr lang="en-GB" sz="1800" dirty="0"/>
              <a:t>to keep the Arctic safe and stable, by raising Arctic matters in its external contacts, intensifying regional cooperation and developing strategic foresight on </a:t>
            </a:r>
            <a:r>
              <a:rPr lang="en-GB" sz="1800" b="1" dirty="0"/>
              <a:t>emerging security challenges</a:t>
            </a:r>
            <a:r>
              <a:rPr lang="en-GB" sz="1800" dirty="0"/>
              <a:t>; </a:t>
            </a:r>
          </a:p>
          <a:p>
            <a:pPr marL="228600" indent="-228600" algn="just" hangingPunct="1">
              <a:buFontTx/>
              <a:buAutoNum type="arabicParenBoth"/>
            </a:pPr>
            <a:r>
              <a:rPr lang="en-GB" sz="1800" dirty="0"/>
              <a:t>addressing the ecological, social, economic and political challenges arising as a consequence of </a:t>
            </a:r>
            <a:r>
              <a:rPr lang="en-GB" sz="1800" b="1" dirty="0"/>
              <a:t>climate change </a:t>
            </a:r>
            <a:r>
              <a:rPr lang="en-GB" sz="1800" dirty="0"/>
              <a:t>and taking strong action to tackle climate change and environmental degradation, making the Arctic more resilient, through environmental legislation, </a:t>
            </a:r>
            <a:r>
              <a:rPr lang="en-GB" sz="1800" b="1" dirty="0"/>
              <a:t>concerted action on black carbon and permafrost thaw, and by pushing for oil, coal and gas to stay in the ground, including in Arctic regions</a:t>
            </a:r>
            <a:r>
              <a:rPr lang="en-GB" sz="1800" dirty="0"/>
              <a:t>; </a:t>
            </a:r>
          </a:p>
          <a:p>
            <a:pPr marL="228600" indent="-228600" algn="just" hangingPunct="1">
              <a:buFontTx/>
              <a:buAutoNum type="arabicParenBoth"/>
            </a:pPr>
            <a:r>
              <a:rPr lang="en-GB" sz="1800" dirty="0"/>
              <a:t>Supporting the inclusive and sustainable development of the Arctic regions to the benefit of </a:t>
            </a:r>
            <a:r>
              <a:rPr lang="en-GB" sz="1800" b="1" dirty="0"/>
              <a:t>its inhabitants and future generatio</a:t>
            </a:r>
            <a:r>
              <a:rPr lang="en-GB" sz="1800" dirty="0"/>
              <a:t>ns, focusing on the needs of </a:t>
            </a:r>
            <a:r>
              <a:rPr lang="en-GB" sz="1800" b="1" dirty="0"/>
              <a:t>Indigenous Peoples</a:t>
            </a:r>
            <a:r>
              <a:rPr lang="en-GB" sz="1800" dirty="0"/>
              <a:t>, women and the young, and investing in future-orientated jobs and the blue economy.</a:t>
            </a:r>
          </a:p>
        </p:txBody>
      </p:sp>
    </p:spTree>
    <p:extLst>
      <p:ext uri="{BB962C8B-B14F-4D97-AF65-F5344CB8AC3E}">
        <p14:creationId xmlns:p14="http://schemas.microsoft.com/office/powerpoint/2010/main" val="399732151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805F94-9E03-0EE1-CE68-94253FD2356F}"/>
              </a:ext>
            </a:extLst>
          </p:cNvPr>
          <p:cNvSpPr txBox="1">
            <a:spLocks/>
          </p:cNvSpPr>
          <p:nvPr/>
        </p:nvSpPr>
        <p:spPr>
          <a:xfrm>
            <a:off x="306953" y="125354"/>
            <a:ext cx="8530094" cy="447625"/>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2000" b="1" u="sng" noProof="1">
                <a:solidFill>
                  <a:schemeClr val="tx2">
                    <a:lumMod val="50000"/>
                  </a:schemeClr>
                </a:solidFill>
              </a:rPr>
              <a:t>Historical Background</a:t>
            </a:r>
            <a:endParaRPr lang="en-GB" sz="2000" b="1" noProof="1"/>
          </a:p>
          <a:p>
            <a:pPr marL="0" indent="0" algn="just" hangingPunct="1">
              <a:buFontTx/>
              <a:buNone/>
            </a:pPr>
            <a:endParaRPr lang="tr-TR" sz="1800" noProof="1"/>
          </a:p>
        </p:txBody>
      </p:sp>
      <p:sp>
        <p:nvSpPr>
          <p:cNvPr id="2" name="İçerik Yer Tutucusu 2">
            <a:extLst>
              <a:ext uri="{FF2B5EF4-FFF2-40B4-BE49-F238E27FC236}">
                <a16:creationId xmlns:a16="http://schemas.microsoft.com/office/drawing/2014/main" id="{3794A32E-8980-F01A-2A73-725EEC7BDFB6}"/>
              </a:ext>
            </a:extLst>
          </p:cNvPr>
          <p:cNvSpPr txBox="1">
            <a:spLocks/>
          </p:cNvSpPr>
          <p:nvPr/>
        </p:nvSpPr>
        <p:spPr>
          <a:xfrm>
            <a:off x="306953" y="806390"/>
            <a:ext cx="8530094" cy="5080060"/>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algn="just">
              <a:buFont typeface="Wingdings" pitchFamily="2" charset="2"/>
              <a:buChar char="v"/>
            </a:pPr>
            <a:r>
              <a:rPr lang="en-GB" sz="1800" dirty="0">
                <a:solidFill>
                  <a:schemeClr val="tx1"/>
                </a:solidFill>
              </a:rPr>
              <a:t>Relations with Greenland </a:t>
            </a:r>
          </a:p>
          <a:p>
            <a:pPr algn="just">
              <a:buFont typeface="Wingdings" pitchFamily="2" charset="2"/>
              <a:buChar char="v"/>
            </a:pPr>
            <a:r>
              <a:rPr lang="en-GB" sz="1800" dirty="0">
                <a:solidFill>
                  <a:schemeClr val="tx1"/>
                </a:solidFill>
              </a:rPr>
              <a:t>2008 </a:t>
            </a:r>
            <a:r>
              <a:rPr lang="en-GB" sz="1800" i="0" dirty="0">
                <a:solidFill>
                  <a:schemeClr val="tx1"/>
                </a:solidFill>
                <a:effectLst/>
              </a:rPr>
              <a:t>Climate change and international security</a:t>
            </a:r>
          </a:p>
          <a:p>
            <a:pPr algn="just">
              <a:buFont typeface="Wingdings" pitchFamily="2" charset="2"/>
              <a:buChar char="v"/>
            </a:pPr>
            <a:r>
              <a:rPr lang="en-GB" sz="1800" dirty="0">
                <a:solidFill>
                  <a:schemeClr val="tx1"/>
                </a:solidFill>
              </a:rPr>
              <a:t>2012 </a:t>
            </a:r>
            <a:r>
              <a:rPr lang="en-GB" sz="1800" i="0" dirty="0">
                <a:solidFill>
                  <a:schemeClr val="tx1"/>
                </a:solidFill>
                <a:effectLst/>
              </a:rPr>
              <a:t>Joint Communication to </a:t>
            </a:r>
            <a:r>
              <a:rPr lang="en-GB" sz="1800" dirty="0">
                <a:solidFill>
                  <a:schemeClr val="tx1"/>
                </a:solidFill>
              </a:rPr>
              <a:t>t</a:t>
            </a:r>
            <a:r>
              <a:rPr lang="en-GB" sz="1800" i="0" dirty="0">
                <a:solidFill>
                  <a:schemeClr val="tx1"/>
                </a:solidFill>
                <a:effectLst/>
              </a:rPr>
              <a:t>he European Parliament </a:t>
            </a:r>
            <a:r>
              <a:rPr lang="en-GB" sz="1800" dirty="0">
                <a:solidFill>
                  <a:schemeClr val="tx1"/>
                </a:solidFill>
              </a:rPr>
              <a:t>a</a:t>
            </a:r>
            <a:r>
              <a:rPr lang="en-GB" sz="1800" i="0" dirty="0">
                <a:solidFill>
                  <a:schemeClr val="tx1"/>
                </a:solidFill>
                <a:effectLst/>
              </a:rPr>
              <a:t>nd </a:t>
            </a:r>
            <a:r>
              <a:rPr lang="en-GB" sz="1800" dirty="0">
                <a:solidFill>
                  <a:schemeClr val="tx1"/>
                </a:solidFill>
              </a:rPr>
              <a:t>t</a:t>
            </a:r>
            <a:r>
              <a:rPr lang="en-GB" sz="1800" i="0" dirty="0">
                <a:solidFill>
                  <a:schemeClr val="tx1"/>
                </a:solidFill>
                <a:effectLst/>
              </a:rPr>
              <a:t>he </a:t>
            </a:r>
            <a:r>
              <a:rPr lang="en-GB" sz="1800" i="0" dirty="0" err="1">
                <a:solidFill>
                  <a:schemeClr val="tx1"/>
                </a:solidFill>
                <a:effectLst/>
              </a:rPr>
              <a:t>Councıl</a:t>
            </a:r>
            <a:r>
              <a:rPr lang="en-GB" sz="1800" i="0" dirty="0">
                <a:solidFill>
                  <a:schemeClr val="tx1"/>
                </a:solidFill>
                <a:effectLst/>
              </a:rPr>
              <a:t> Developing a European Union Policy towards the Arctic Region: progress since 2008 and next steps</a:t>
            </a:r>
          </a:p>
          <a:p>
            <a:pPr marL="0" indent="0" algn="just">
              <a:buNone/>
            </a:pPr>
            <a:r>
              <a:rPr lang="en-GB" sz="1400" dirty="0">
                <a:solidFill>
                  <a:srgbClr val="333333"/>
                </a:solidFill>
                <a:cs typeface="Calibri" panose="020F0502020204030204" pitchFamily="34" charset="0"/>
              </a:rPr>
              <a:t>"</a:t>
            </a:r>
            <a:r>
              <a:rPr lang="en-GB" sz="1400" b="0" i="0" dirty="0">
                <a:solidFill>
                  <a:srgbClr val="333333"/>
                </a:solidFill>
                <a:effectLst/>
                <a:cs typeface="Calibri" panose="020F0502020204030204" pitchFamily="34" charset="0"/>
              </a:rPr>
              <a:t>The Arctic is an area of growing strategic importance. Its changing landscape is opening up </a:t>
            </a:r>
            <a:r>
              <a:rPr lang="en-GB" sz="1400" b="1" i="0" dirty="0">
                <a:solidFill>
                  <a:srgbClr val="333333"/>
                </a:solidFill>
                <a:effectLst/>
                <a:cs typeface="Calibri" panose="020F0502020204030204" pitchFamily="34" charset="0"/>
              </a:rPr>
              <a:t>new transport lanes</a:t>
            </a:r>
            <a:r>
              <a:rPr lang="en-GB" sz="1400" b="0" i="0" dirty="0">
                <a:solidFill>
                  <a:srgbClr val="333333"/>
                </a:solidFill>
                <a:effectLst/>
                <a:cs typeface="Calibri" panose="020F0502020204030204" pitchFamily="34" charset="0"/>
              </a:rPr>
              <a:t> and the exploitation of </a:t>
            </a:r>
            <a:r>
              <a:rPr lang="en-GB" sz="1400" b="1" i="0" dirty="0">
                <a:solidFill>
                  <a:srgbClr val="333333"/>
                </a:solidFill>
                <a:effectLst/>
                <a:cs typeface="Calibri" panose="020F0502020204030204" pitchFamily="34" charset="0"/>
              </a:rPr>
              <a:t>natural and mineral resources,</a:t>
            </a:r>
            <a:r>
              <a:rPr lang="en-GB" sz="1400" b="0" i="0" dirty="0">
                <a:solidFill>
                  <a:srgbClr val="333333"/>
                </a:solidFill>
                <a:effectLst/>
                <a:cs typeface="Calibri" panose="020F0502020204030204" pitchFamily="34" charset="0"/>
              </a:rPr>
              <a:t> like oil and gas. Extending from Europe to Asia, the </a:t>
            </a:r>
            <a:r>
              <a:rPr lang="en-GB" sz="1400" b="0" i="0" u="none" strike="noStrike" dirty="0">
                <a:solidFill>
                  <a:srgbClr val="337AB7"/>
                </a:solidFill>
                <a:effectLst/>
                <a:cs typeface="Calibri" panose="020F0502020204030204" pitchFamily="34" charset="0"/>
                <a:hlinkClick r:id="rId2"/>
              </a:rPr>
              <a:t>Northern Sea Route</a:t>
            </a:r>
            <a:r>
              <a:rPr lang="en-GB" sz="1400" b="0" i="0" dirty="0">
                <a:solidFill>
                  <a:srgbClr val="333333"/>
                </a:solidFill>
                <a:effectLst/>
                <a:cs typeface="Calibri" panose="020F0502020204030204" pitchFamily="34" charset="0"/>
              </a:rPr>
              <a:t> could shorten the time taken by cargo vessels to travel between the Pacific and the Atlantic by about one third.”</a:t>
            </a:r>
            <a:endParaRPr lang="en-GB" sz="1400" i="0" dirty="0">
              <a:solidFill>
                <a:schemeClr val="tx1"/>
              </a:solidFill>
              <a:effectLst/>
            </a:endParaRPr>
          </a:p>
          <a:p>
            <a:pPr algn="just">
              <a:buFont typeface="Wingdings" pitchFamily="2" charset="2"/>
              <a:buChar char="v"/>
            </a:pPr>
            <a:r>
              <a:rPr lang="en-GB" sz="1800" dirty="0">
                <a:solidFill>
                  <a:schemeClr val="tx1"/>
                </a:solidFill>
              </a:rPr>
              <a:t>2016 </a:t>
            </a:r>
            <a:r>
              <a:rPr lang="en-GB" sz="1800" i="1" dirty="0">
                <a:solidFill>
                  <a:schemeClr val="tx1"/>
                </a:solidFill>
                <a:effectLst/>
              </a:rPr>
              <a:t>An integrated European Union policy for the Arctic</a:t>
            </a:r>
          </a:p>
          <a:p>
            <a:pPr marL="0" indent="0" algn="just">
              <a:buNone/>
            </a:pPr>
            <a:r>
              <a:rPr lang="en-GB" sz="1400" b="0" i="0" dirty="0">
                <a:solidFill>
                  <a:schemeClr val="tx1"/>
                </a:solidFill>
                <a:effectLst/>
              </a:rPr>
              <a:t>“The integrated policy for the Arctic aims at boosting the EU's profile in the region. It proposes 39 actions to structure the EU policy in the region with strong focus on sustainable development, environment and climate change research, and engagement with Arctic states and indigenous people.”</a:t>
            </a:r>
            <a:endParaRPr lang="en-GB" sz="1400" dirty="0">
              <a:solidFill>
                <a:schemeClr val="tx1"/>
              </a:solidFill>
            </a:endParaRPr>
          </a:p>
          <a:p>
            <a:pPr algn="just">
              <a:buFont typeface="Wingdings" pitchFamily="2" charset="2"/>
              <a:buChar char="v"/>
            </a:pPr>
            <a:r>
              <a:rPr lang="en-GB" sz="1800" dirty="0">
                <a:solidFill>
                  <a:schemeClr val="tx1"/>
                </a:solidFill>
              </a:rPr>
              <a:t>2021 </a:t>
            </a:r>
            <a:r>
              <a:rPr lang="en-GB" sz="1800" dirty="0">
                <a:solidFill>
                  <a:schemeClr val="tx1"/>
                </a:solidFill>
                <a:effectLst/>
              </a:rPr>
              <a:t>Joint Communication on a stronger EU engagement for a peaceful, sustainable and prosperous Arctic</a:t>
            </a:r>
          </a:p>
          <a:p>
            <a:pPr marL="0" indent="0" algn="just">
              <a:buNone/>
            </a:pPr>
            <a:r>
              <a:rPr lang="en-GB" sz="1400" dirty="0">
                <a:solidFill>
                  <a:schemeClr val="tx1"/>
                </a:solidFill>
                <a:effectLst/>
              </a:rPr>
              <a:t>”</a:t>
            </a:r>
            <a:r>
              <a:rPr lang="en-GB" sz="1400" b="0" i="0" dirty="0">
                <a:solidFill>
                  <a:srgbClr val="333333"/>
                </a:solidFill>
                <a:effectLst/>
              </a:rPr>
              <a:t> The Arctic is an area of growing strategic importance. Its changing landscape is opening up </a:t>
            </a:r>
            <a:r>
              <a:rPr lang="en-GB" sz="1400" b="1" i="0" dirty="0">
                <a:solidFill>
                  <a:srgbClr val="333333"/>
                </a:solidFill>
                <a:effectLst/>
              </a:rPr>
              <a:t>new transport lanes</a:t>
            </a:r>
            <a:r>
              <a:rPr lang="en-GB" sz="1400" b="0" i="0" dirty="0">
                <a:solidFill>
                  <a:srgbClr val="333333"/>
                </a:solidFill>
                <a:effectLst/>
              </a:rPr>
              <a:t> and the exploitation of </a:t>
            </a:r>
            <a:r>
              <a:rPr lang="en-GB" sz="1400" b="1" i="0" dirty="0">
                <a:solidFill>
                  <a:srgbClr val="333333"/>
                </a:solidFill>
                <a:effectLst/>
              </a:rPr>
              <a:t>natural and mineral resources,</a:t>
            </a:r>
            <a:r>
              <a:rPr lang="en-GB" sz="1400" b="0" i="0" dirty="0">
                <a:solidFill>
                  <a:srgbClr val="333333"/>
                </a:solidFill>
                <a:effectLst/>
              </a:rPr>
              <a:t> like oil and gas. Extending from Europe to Asia, the </a:t>
            </a:r>
            <a:r>
              <a:rPr lang="en-GB" sz="1400" b="0" i="0" u="none" strike="noStrike" dirty="0">
                <a:solidFill>
                  <a:srgbClr val="337AB7"/>
                </a:solidFill>
                <a:effectLst/>
                <a:hlinkClick r:id="rId2"/>
              </a:rPr>
              <a:t>Northern Sea Route</a:t>
            </a:r>
            <a:r>
              <a:rPr lang="en-GB" sz="1400" b="0" i="0" dirty="0">
                <a:solidFill>
                  <a:srgbClr val="333333"/>
                </a:solidFill>
                <a:effectLst/>
              </a:rPr>
              <a:t> could shorten the time taken by cargo vessels to travel between the Pacific and the Atlantic by about one third"</a:t>
            </a:r>
          </a:p>
          <a:p>
            <a:pPr marL="0" indent="0" algn="just">
              <a:buNone/>
            </a:pPr>
            <a:endParaRPr lang="en-GB" sz="1800" dirty="0">
              <a:solidFill>
                <a:schemeClr val="tx1"/>
              </a:solidFill>
              <a:effectLst/>
            </a:endParaRPr>
          </a:p>
          <a:p>
            <a:pPr marL="0" indent="0" algn="just">
              <a:buNone/>
            </a:pPr>
            <a:endParaRPr lang="en-GB" sz="1400" dirty="0">
              <a:solidFill>
                <a:schemeClr val="tx1"/>
              </a:solidFill>
            </a:endParaRPr>
          </a:p>
        </p:txBody>
      </p:sp>
    </p:spTree>
    <p:extLst>
      <p:ext uri="{BB962C8B-B14F-4D97-AF65-F5344CB8AC3E}">
        <p14:creationId xmlns:p14="http://schemas.microsoft.com/office/powerpoint/2010/main" val="305277224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805F94-9E03-0EE1-CE68-94253FD2356F}"/>
              </a:ext>
            </a:extLst>
          </p:cNvPr>
          <p:cNvSpPr txBox="1">
            <a:spLocks/>
          </p:cNvSpPr>
          <p:nvPr/>
        </p:nvSpPr>
        <p:spPr>
          <a:xfrm>
            <a:off x="306953" y="482542"/>
            <a:ext cx="8530094" cy="919538"/>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1800" b="1" u="sng" noProof="1">
                <a:solidFill>
                  <a:schemeClr val="tx2">
                    <a:lumMod val="50000"/>
                  </a:schemeClr>
                </a:solidFill>
              </a:rPr>
              <a:t>Arctic Council</a:t>
            </a:r>
            <a:endParaRPr lang="en-GB" sz="1800" b="1" noProof="1"/>
          </a:p>
          <a:p>
            <a:pPr marL="0" indent="0" algn="just" hangingPunct="1">
              <a:buFontTx/>
              <a:buNone/>
            </a:pPr>
            <a:endParaRPr lang="tr-TR" sz="1800" noProof="1"/>
          </a:p>
        </p:txBody>
      </p:sp>
      <p:sp>
        <p:nvSpPr>
          <p:cNvPr id="2" name="İçerik Yer Tutucusu 2">
            <a:extLst>
              <a:ext uri="{FF2B5EF4-FFF2-40B4-BE49-F238E27FC236}">
                <a16:creationId xmlns:a16="http://schemas.microsoft.com/office/drawing/2014/main" id="{3794A32E-8980-F01A-2A73-725EEC7BDFB6}"/>
              </a:ext>
            </a:extLst>
          </p:cNvPr>
          <p:cNvSpPr txBox="1">
            <a:spLocks/>
          </p:cNvSpPr>
          <p:nvPr/>
        </p:nvSpPr>
        <p:spPr>
          <a:xfrm>
            <a:off x="306953" y="1549340"/>
            <a:ext cx="8530094" cy="4378493"/>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just" hangingPunct="1">
              <a:buNone/>
            </a:pPr>
            <a:endParaRPr lang="en-GB" sz="1400" dirty="0"/>
          </a:p>
        </p:txBody>
      </p:sp>
      <p:pic>
        <p:nvPicPr>
          <p:cNvPr id="5" name="Resim 4" descr="metin, ekran görüntüsü, web sitesi, web sayfası içeren bir resim&#10;&#10;Açıklama otomatik olarak oluşturuldu">
            <a:extLst>
              <a:ext uri="{FF2B5EF4-FFF2-40B4-BE49-F238E27FC236}">
                <a16:creationId xmlns:a16="http://schemas.microsoft.com/office/drawing/2014/main" id="{F88F5243-9CF4-0456-F0D4-FC3A1C42BE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158" y="2089530"/>
            <a:ext cx="3490412" cy="3745615"/>
          </a:xfrm>
          <a:prstGeom prst="rect">
            <a:avLst/>
          </a:prstGeom>
        </p:spPr>
      </p:pic>
      <p:sp>
        <p:nvSpPr>
          <p:cNvPr id="7" name="Metin kutusu 6">
            <a:extLst>
              <a:ext uri="{FF2B5EF4-FFF2-40B4-BE49-F238E27FC236}">
                <a16:creationId xmlns:a16="http://schemas.microsoft.com/office/drawing/2014/main" id="{FE24553A-A610-F38C-DEB3-2A99F6FD1C09}"/>
              </a:ext>
            </a:extLst>
          </p:cNvPr>
          <p:cNvSpPr txBox="1"/>
          <p:nvPr/>
        </p:nvSpPr>
        <p:spPr>
          <a:xfrm>
            <a:off x="3969097" y="1776412"/>
            <a:ext cx="2954217" cy="3662541"/>
          </a:xfrm>
          <a:prstGeom prst="rect">
            <a:avLst/>
          </a:prstGeom>
          <a:noFill/>
        </p:spPr>
        <p:txBody>
          <a:bodyPr wrap="square">
            <a:spAutoFit/>
          </a:bodyPr>
          <a:lstStyle/>
          <a:p>
            <a:pPr algn="ctr"/>
            <a:r>
              <a:rPr lang="en-GB" sz="1600" b="1" i="0" dirty="0">
                <a:solidFill>
                  <a:srgbClr val="555555"/>
                </a:solidFill>
                <a:effectLst/>
                <a:latin typeface="calibri" panose="020F0502020204030204" pitchFamily="34" charset="0"/>
              </a:rPr>
              <a:t>Thirteen non-arctic countries have been admitted as Permanent Observer States to the Arctic Council</a:t>
            </a:r>
            <a:endParaRPr lang="en-GB" sz="1200" b="1" dirty="0">
              <a:solidFill>
                <a:srgbClr val="555555"/>
              </a:solidFill>
              <a:latin typeface="calibri" panose="020F0502020204030204" pitchFamily="34" charset="0"/>
            </a:endParaRPr>
          </a:p>
          <a:p>
            <a:pPr algn="just"/>
            <a:endParaRPr lang="en-GB" sz="1200" b="0" i="0" dirty="0">
              <a:solidFill>
                <a:srgbClr val="555555"/>
              </a:solidFill>
              <a:effectLst/>
              <a:latin typeface="calibri" panose="020F0502020204030204" pitchFamily="34" charset="0"/>
            </a:endParaRPr>
          </a:p>
          <a:p>
            <a:pPr algn="just">
              <a:buFont typeface="Arial" panose="020B0604020202020204" pitchFamily="34" charset="0"/>
              <a:buChar char="•"/>
            </a:pPr>
            <a:r>
              <a:rPr lang="en-GB" sz="1200" b="0" i="0" u="sng" strike="noStrike" dirty="0">
                <a:effectLst/>
                <a:latin typeface="calibri" panose="020F0502020204030204" pitchFamily="34" charset="0"/>
                <a:hlinkClick r:id="rId3">
                  <a:extLst>
                    <a:ext uri="{A12FA001-AC4F-418D-AE19-62706E023703}">
                      <ahyp:hlinkClr xmlns:ahyp="http://schemas.microsoft.com/office/drawing/2018/hyperlinkcolor" val="tx"/>
                    </a:ext>
                  </a:extLst>
                </a:hlinkClick>
              </a:rPr>
              <a:t>People´s Republic of China</a:t>
            </a:r>
            <a:endParaRPr lang="en-GB" sz="1200" b="0" i="0" u="sng" dirty="0">
              <a:effectLst/>
              <a:latin typeface="calibri" panose="020F0502020204030204" pitchFamily="34" charset="0"/>
            </a:endParaRPr>
          </a:p>
          <a:p>
            <a:pPr algn="just">
              <a:buFont typeface="Arial" panose="020B0604020202020204" pitchFamily="34" charset="0"/>
              <a:buChar char="•"/>
            </a:pPr>
            <a:r>
              <a:rPr lang="en-GB" sz="1200" b="0" i="0" u="sng" dirty="0">
                <a:effectLst/>
                <a:latin typeface="calibri" panose="020F0502020204030204" pitchFamily="34" charset="0"/>
              </a:rPr>
              <a:t>France</a:t>
            </a:r>
          </a:p>
          <a:p>
            <a:pPr algn="just">
              <a:buFont typeface="Arial" panose="020B0604020202020204" pitchFamily="34" charset="0"/>
              <a:buChar char="•"/>
            </a:pPr>
            <a:r>
              <a:rPr lang="en-GB" sz="1200" b="0" i="0" u="sng" dirty="0">
                <a:effectLst/>
                <a:latin typeface="calibri" panose="020F0502020204030204" pitchFamily="34" charset="0"/>
              </a:rPr>
              <a:t>Germany</a:t>
            </a:r>
          </a:p>
          <a:p>
            <a:pPr algn="just">
              <a:buFont typeface="Arial" panose="020B0604020202020204" pitchFamily="34" charset="0"/>
              <a:buChar char="•"/>
            </a:pPr>
            <a:r>
              <a:rPr lang="en-GB" sz="1200" b="0" i="0" u="sng" dirty="0">
                <a:effectLst/>
                <a:latin typeface="calibri" panose="020F0502020204030204" pitchFamily="34" charset="0"/>
              </a:rPr>
              <a:t>Republic of India</a:t>
            </a:r>
          </a:p>
          <a:p>
            <a:pPr algn="just">
              <a:buFont typeface="Arial" panose="020B0604020202020204" pitchFamily="34" charset="0"/>
              <a:buChar char="•"/>
            </a:pPr>
            <a:r>
              <a:rPr lang="en-GB" sz="1200" b="0" i="0" u="sng" dirty="0">
                <a:effectLst/>
                <a:latin typeface="calibri" panose="020F0502020204030204" pitchFamily="34" charset="0"/>
              </a:rPr>
              <a:t>Italian Republic</a:t>
            </a:r>
          </a:p>
          <a:p>
            <a:pPr algn="just">
              <a:buFont typeface="Arial" panose="020B0604020202020204" pitchFamily="34" charset="0"/>
              <a:buChar char="•"/>
            </a:pPr>
            <a:r>
              <a:rPr lang="en-GB" sz="1200" b="0" i="0" u="sng" dirty="0">
                <a:effectLst/>
                <a:latin typeface="calibri" panose="020F0502020204030204" pitchFamily="34" charset="0"/>
              </a:rPr>
              <a:t>Japan</a:t>
            </a:r>
          </a:p>
          <a:p>
            <a:pPr algn="just">
              <a:buFont typeface="Arial" panose="020B0604020202020204" pitchFamily="34" charset="0"/>
              <a:buChar char="•"/>
            </a:pPr>
            <a:r>
              <a:rPr lang="en-GB" sz="1200" b="0" i="0" u="sng" dirty="0">
                <a:effectLst/>
                <a:latin typeface="calibri" panose="020F0502020204030204" pitchFamily="34" charset="0"/>
              </a:rPr>
              <a:t>Republic of Korea</a:t>
            </a:r>
          </a:p>
          <a:p>
            <a:pPr algn="just">
              <a:buFont typeface="Arial" panose="020B0604020202020204" pitchFamily="34" charset="0"/>
              <a:buChar char="•"/>
            </a:pPr>
            <a:r>
              <a:rPr lang="en-GB" sz="1200" b="0" i="0" u="sng" dirty="0">
                <a:effectLst/>
                <a:latin typeface="calibri" panose="020F0502020204030204" pitchFamily="34" charset="0"/>
              </a:rPr>
              <a:t>The Netherlands</a:t>
            </a:r>
          </a:p>
          <a:p>
            <a:pPr algn="just">
              <a:buFont typeface="Arial" panose="020B0604020202020204" pitchFamily="34" charset="0"/>
              <a:buChar char="•"/>
            </a:pPr>
            <a:r>
              <a:rPr lang="en-GB" sz="1200" b="0" i="0" u="sng" strike="noStrike" dirty="0">
                <a:effectLst/>
                <a:latin typeface="calibri" panose="020F0502020204030204" pitchFamily="34" charset="0"/>
                <a:hlinkClick r:id="rId4">
                  <a:extLst>
                    <a:ext uri="{A12FA001-AC4F-418D-AE19-62706E023703}">
                      <ahyp:hlinkClr xmlns:ahyp="http://schemas.microsoft.com/office/drawing/2018/hyperlinkcolor" val="tx"/>
                    </a:ext>
                  </a:extLst>
                </a:hlinkClick>
              </a:rPr>
              <a:t>Poland</a:t>
            </a:r>
            <a:endParaRPr lang="en-GB" sz="1200" b="0" i="0" u="sng" dirty="0">
              <a:effectLst/>
              <a:latin typeface="calibri" panose="020F0502020204030204" pitchFamily="34" charset="0"/>
            </a:endParaRPr>
          </a:p>
          <a:p>
            <a:pPr algn="just">
              <a:buFont typeface="Arial" panose="020B0604020202020204" pitchFamily="34" charset="0"/>
              <a:buChar char="•"/>
            </a:pPr>
            <a:r>
              <a:rPr lang="en-GB" sz="1200" b="0" i="0" u="sng" dirty="0">
                <a:effectLst/>
                <a:latin typeface="calibri" panose="020F0502020204030204" pitchFamily="34" charset="0"/>
              </a:rPr>
              <a:t>Republic of Singapore</a:t>
            </a:r>
          </a:p>
          <a:p>
            <a:pPr algn="just">
              <a:buFont typeface="Arial" panose="020B0604020202020204" pitchFamily="34" charset="0"/>
              <a:buChar char="•"/>
            </a:pPr>
            <a:r>
              <a:rPr lang="en-GB" sz="1200" b="0" i="0" u="sng" dirty="0">
                <a:effectLst/>
                <a:latin typeface="calibri" panose="020F0502020204030204" pitchFamily="34" charset="0"/>
              </a:rPr>
              <a:t>Spain</a:t>
            </a:r>
          </a:p>
          <a:p>
            <a:pPr algn="just">
              <a:buFont typeface="Arial" panose="020B0604020202020204" pitchFamily="34" charset="0"/>
              <a:buChar char="•"/>
            </a:pPr>
            <a:r>
              <a:rPr lang="en-GB" sz="1200" b="0" i="0" u="sng" dirty="0">
                <a:effectLst/>
                <a:latin typeface="calibri" panose="020F0502020204030204" pitchFamily="34" charset="0"/>
              </a:rPr>
              <a:t>Switzerland</a:t>
            </a:r>
          </a:p>
          <a:p>
            <a:pPr algn="just">
              <a:buFont typeface="Arial" panose="020B0604020202020204" pitchFamily="34" charset="0"/>
              <a:buChar char="•"/>
            </a:pPr>
            <a:r>
              <a:rPr lang="en-GB" sz="1200" b="0" i="0" u="sng" strike="noStrike" dirty="0">
                <a:effectLst/>
                <a:latin typeface="calibri" panose="020F0502020204030204" pitchFamily="34" charset="0"/>
                <a:hlinkClick r:id="rId5">
                  <a:extLst>
                    <a:ext uri="{A12FA001-AC4F-418D-AE19-62706E023703}">
                      <ahyp:hlinkClr xmlns:ahyp="http://schemas.microsoft.com/office/drawing/2018/hyperlinkcolor" val="tx"/>
                    </a:ext>
                  </a:extLst>
                </a:hlinkClick>
              </a:rPr>
              <a:t>United Kingdom</a:t>
            </a:r>
            <a:endParaRPr lang="en-GB" sz="1200" b="0" i="0" u="sng" dirty="0">
              <a:effectLst/>
              <a:latin typeface="calibri" panose="020F0502020204030204" pitchFamily="34" charset="0"/>
            </a:endParaRPr>
          </a:p>
        </p:txBody>
      </p:sp>
      <p:sp>
        <p:nvSpPr>
          <p:cNvPr id="4" name="Metin kutusu 3">
            <a:extLst>
              <a:ext uri="{FF2B5EF4-FFF2-40B4-BE49-F238E27FC236}">
                <a16:creationId xmlns:a16="http://schemas.microsoft.com/office/drawing/2014/main" id="{D349B0A3-4B03-7B94-3E1E-DDB6B2D3D6C0}"/>
              </a:ext>
            </a:extLst>
          </p:cNvPr>
          <p:cNvSpPr txBox="1"/>
          <p:nvPr/>
        </p:nvSpPr>
        <p:spPr>
          <a:xfrm>
            <a:off x="3605645" y="5514116"/>
            <a:ext cx="4867950" cy="338554"/>
          </a:xfrm>
          <a:prstGeom prst="rect">
            <a:avLst/>
          </a:prstGeom>
          <a:noFill/>
        </p:spPr>
        <p:txBody>
          <a:bodyPr wrap="square">
            <a:spAutoFit/>
          </a:bodyPr>
          <a:lstStyle/>
          <a:p>
            <a:pPr algn="ctr"/>
            <a:r>
              <a:rPr lang="en-GB" sz="1600" b="1" i="0" dirty="0">
                <a:solidFill>
                  <a:srgbClr val="555555"/>
                </a:solidFill>
                <a:effectLst/>
                <a:latin typeface="calibri" panose="020F0502020204030204" pitchFamily="34" charset="0"/>
              </a:rPr>
              <a:t>Northern Dimension (EU, Iceland, Norway, Russia)</a:t>
            </a:r>
            <a:endParaRPr lang="en-GB" sz="1200" b="1" dirty="0">
              <a:solidFill>
                <a:srgbClr val="555555"/>
              </a:solidFill>
              <a:latin typeface="calibri" panose="020F0502020204030204" pitchFamily="34" charset="0"/>
            </a:endParaRPr>
          </a:p>
        </p:txBody>
      </p:sp>
      <p:pic>
        <p:nvPicPr>
          <p:cNvPr id="8" name="Resim 7" descr="metin, çizim, tasarım içeren bir resim&#10;&#10;Açıklama otomatik olarak oluşturuldu">
            <a:extLst>
              <a:ext uri="{FF2B5EF4-FFF2-40B4-BE49-F238E27FC236}">
                <a16:creationId xmlns:a16="http://schemas.microsoft.com/office/drawing/2014/main" id="{A59B6D56-9C22-CA42-70A4-CC9A6636F0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953" y="313660"/>
            <a:ext cx="3135312" cy="1257301"/>
          </a:xfrm>
          <a:prstGeom prst="rect">
            <a:avLst/>
          </a:prstGeom>
        </p:spPr>
      </p:pic>
    </p:spTree>
    <p:extLst>
      <p:ext uri="{BB962C8B-B14F-4D97-AF65-F5344CB8AC3E}">
        <p14:creationId xmlns:p14="http://schemas.microsoft.com/office/powerpoint/2010/main" val="265309426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805F94-9E03-0EE1-CE68-94253FD2356F}"/>
              </a:ext>
            </a:extLst>
          </p:cNvPr>
          <p:cNvSpPr txBox="1">
            <a:spLocks/>
          </p:cNvSpPr>
          <p:nvPr/>
        </p:nvSpPr>
        <p:spPr>
          <a:xfrm>
            <a:off x="306953" y="182504"/>
            <a:ext cx="8530094" cy="447625"/>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2400" b="1" noProof="1"/>
              <a:t>The EU in the Arctic</a:t>
            </a:r>
          </a:p>
        </p:txBody>
      </p:sp>
      <p:sp>
        <p:nvSpPr>
          <p:cNvPr id="2" name="İçerik Yer Tutucusu 2">
            <a:extLst>
              <a:ext uri="{FF2B5EF4-FFF2-40B4-BE49-F238E27FC236}">
                <a16:creationId xmlns:a16="http://schemas.microsoft.com/office/drawing/2014/main" id="{3794A32E-8980-F01A-2A73-725EEC7BDFB6}"/>
              </a:ext>
            </a:extLst>
          </p:cNvPr>
          <p:cNvSpPr txBox="1">
            <a:spLocks/>
          </p:cNvSpPr>
          <p:nvPr/>
        </p:nvSpPr>
        <p:spPr>
          <a:xfrm>
            <a:off x="306953" y="865922"/>
            <a:ext cx="8530094" cy="5809574"/>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just" hangingPunct="1">
              <a:buNone/>
            </a:pPr>
            <a:r>
              <a:rPr lang="en-GB" sz="1400" b="1" dirty="0"/>
              <a:t>Geopolitics, Climate Change, Sea Transportation, Natural Resources, Fishery, Indigenous Population </a:t>
            </a:r>
          </a:p>
          <a:p>
            <a:pPr marL="0" indent="0" algn="just" hangingPunct="1">
              <a:buNone/>
            </a:pPr>
            <a:endParaRPr lang="en-GB" sz="1400" b="1" dirty="0"/>
          </a:p>
          <a:p>
            <a:pPr marL="0" indent="0" algn="ctr" hangingPunct="1">
              <a:buNone/>
            </a:pPr>
            <a:r>
              <a:rPr lang="en-GB" sz="2000" b="1" dirty="0"/>
              <a:t>GEOPOLITICS</a:t>
            </a:r>
            <a:endParaRPr lang="en-GB" sz="1400" b="1" dirty="0"/>
          </a:p>
          <a:p>
            <a:pPr algn="just" hangingPunct="1">
              <a:buFont typeface="Wingdings" pitchFamily="2" charset="2"/>
              <a:buChar char="v"/>
            </a:pPr>
            <a:r>
              <a:rPr lang="en-GB" sz="1400" dirty="0">
                <a:cs typeface="Calibri" panose="020F0502020204030204" pitchFamily="34" charset="0"/>
              </a:rPr>
              <a:t>Arctic as an arena of global competition </a:t>
            </a:r>
          </a:p>
          <a:p>
            <a:pPr algn="just" hangingPunct="1">
              <a:buFont typeface="Wingdings" pitchFamily="2" charset="2"/>
              <a:buChar char="v"/>
            </a:pPr>
            <a:r>
              <a:rPr lang="en-GB" sz="1400" dirty="0">
                <a:effectLst/>
                <a:ea typeface="Calibri" panose="020F0502020204030204" pitchFamily="34" charset="0"/>
                <a:cs typeface="Calibri" panose="020F0502020204030204" pitchFamily="34" charset="0"/>
              </a:rPr>
              <a:t>Military build-up across the Russian Arctic</a:t>
            </a:r>
            <a:r>
              <a:rPr lang="en-GB" sz="1400" dirty="0">
                <a:effectLst/>
                <a:cs typeface="Calibri" panose="020F0502020204030204" pitchFamily="34" charset="0"/>
              </a:rPr>
              <a:t> </a:t>
            </a:r>
          </a:p>
          <a:p>
            <a:pPr algn="just">
              <a:buFont typeface="Wingdings" pitchFamily="2" charset="2"/>
              <a:buChar char="v"/>
            </a:pPr>
            <a:r>
              <a:rPr lang="en-GB" sz="1400" kern="100" dirty="0">
                <a:ea typeface="Calibri" panose="020F0502020204030204" pitchFamily="34" charset="0"/>
                <a:cs typeface="Calibri" panose="020F0502020204030204" pitchFamily="34" charset="0"/>
              </a:rPr>
              <a:t>A</a:t>
            </a:r>
            <a:r>
              <a:rPr lang="en-GB" sz="1400" kern="100" dirty="0">
                <a:effectLst/>
                <a:ea typeface="Calibri" panose="020F0502020204030204" pitchFamily="34" charset="0"/>
                <a:cs typeface="Calibri" panose="020F0502020204030204" pitchFamily="34" charset="0"/>
              </a:rPr>
              <a:t>n upturn in the activities of other actors, including China, and growing interest in areas like ownership of critical infrastructure, the construction of sea cables, global shipping, cyberspace and disinformation.</a:t>
            </a:r>
          </a:p>
          <a:p>
            <a:pPr algn="just">
              <a:buFont typeface="Wingdings" pitchFamily="2" charset="2"/>
              <a:buChar char="v"/>
            </a:pPr>
            <a:r>
              <a:rPr lang="en-GB" sz="1400" dirty="0">
                <a:cs typeface="Calibri" panose="020F0502020204030204" pitchFamily="34" charset="0"/>
              </a:rPr>
              <a:t>The increase in applications for observer status at the Arctic Council</a:t>
            </a:r>
          </a:p>
          <a:p>
            <a:pPr algn="just">
              <a:buFont typeface="Wingdings" pitchFamily="2" charset="2"/>
              <a:buChar char="v"/>
            </a:pPr>
            <a:endParaRPr lang="en-GB" sz="1400" b="0" i="0" dirty="0">
              <a:solidFill>
                <a:srgbClr val="333333"/>
              </a:solidFill>
              <a:effectLst/>
              <a:latin typeface="Arial" panose="020B0604020202020204" pitchFamily="34" charset="0"/>
            </a:endParaRPr>
          </a:p>
          <a:p>
            <a:pPr marL="0" indent="0" algn="just">
              <a:buNone/>
            </a:pPr>
            <a:r>
              <a:rPr lang="en-GB" sz="1400" b="1" dirty="0">
                <a:effectLst/>
                <a:ea typeface="Calibri" panose="020F0502020204030204" pitchFamily="34" charset="0"/>
                <a:cs typeface="Arial" panose="020B0604020202020204" pitchFamily="34" charset="0"/>
              </a:rPr>
              <a:t>2021 Strategic Foresight report: </a:t>
            </a:r>
            <a:r>
              <a:rPr lang="en-GB" sz="1400" kern="100" dirty="0">
                <a:effectLst/>
                <a:ea typeface="Calibri" panose="020F0502020204030204" pitchFamily="34" charset="0"/>
                <a:cs typeface="Arial" panose="020B0604020202020204" pitchFamily="34" charset="0"/>
              </a:rPr>
              <a:t>the security implications of the climatological changes in the Arctic region, and their impact on the global security environment. </a:t>
            </a:r>
            <a:r>
              <a:rPr lang="en-GB" sz="1400" dirty="0"/>
              <a:t>It will work with its partners, including the US, Canada, Norway and Iceland, and will also cooperate with NATO on strategic foresight, looking at the medium to longer term security impact of climate change and sharing studies and </a:t>
            </a:r>
            <a:r>
              <a:rPr lang="en-GB" sz="1400" b="0" i="0" dirty="0">
                <a:solidFill>
                  <a:srgbClr val="000000"/>
                </a:solidFill>
                <a:effectLst/>
              </a:rPr>
              <a:t>studies and data, as part of the broader ongoing exchange with NATO on climate change and security.</a:t>
            </a:r>
            <a:endParaRPr lang="en-GB" sz="1400" b="0" i="0" dirty="0">
              <a:solidFill>
                <a:srgbClr val="000000"/>
              </a:solidFill>
            </a:endParaRPr>
          </a:p>
          <a:p>
            <a:pPr marL="0" indent="0" algn="just">
              <a:buNone/>
            </a:pPr>
            <a:endParaRPr lang="en-GB" sz="1400" kern="100" dirty="0">
              <a:effectLst/>
              <a:ea typeface="Calibri" panose="020F0502020204030204" pitchFamily="34" charset="0"/>
              <a:cs typeface="Arial" panose="020B0604020202020204" pitchFamily="34" charset="0"/>
            </a:endParaRPr>
          </a:p>
          <a:p>
            <a:pPr marL="0" indent="0" algn="just">
              <a:buNone/>
            </a:pPr>
            <a:r>
              <a:rPr lang="en-GB" sz="1400" dirty="0">
                <a:ea typeface="Calibri" panose="020F0502020204030204" pitchFamily="34" charset="0"/>
                <a:cs typeface="Arial" panose="020B0604020202020204" pitchFamily="34" charset="0"/>
              </a:rPr>
              <a:t>t</a:t>
            </a:r>
            <a:r>
              <a:rPr lang="en-GB" sz="1400" dirty="0">
                <a:effectLst/>
                <a:ea typeface="Calibri" panose="020F0502020204030204" pitchFamily="34" charset="0"/>
                <a:cs typeface="Arial" panose="020B0604020202020204" pitchFamily="34" charset="0"/>
              </a:rPr>
              <a:t>he EU Satellite Centre (</a:t>
            </a:r>
            <a:r>
              <a:rPr lang="en-GB" sz="1400" dirty="0" err="1">
                <a:effectLst/>
                <a:ea typeface="Calibri" panose="020F0502020204030204" pitchFamily="34" charset="0"/>
                <a:cs typeface="Arial" panose="020B0604020202020204" pitchFamily="34" charset="0"/>
              </a:rPr>
              <a:t>SatCen</a:t>
            </a:r>
            <a:r>
              <a:rPr lang="en-GB" sz="1400" dirty="0">
                <a:effectLst/>
                <a:ea typeface="Calibri" panose="020F0502020204030204" pitchFamily="34" charset="0"/>
                <a:cs typeface="Arial" panose="020B0604020202020204" pitchFamily="34" charset="0"/>
              </a:rPr>
              <a:t>) offers secured geospatial analysis</a:t>
            </a:r>
            <a:r>
              <a:rPr lang="en-GB" sz="1400" dirty="0">
                <a:effectLst/>
              </a:rPr>
              <a:t> </a:t>
            </a:r>
            <a:endParaRPr lang="en-GB" sz="1400" kern="1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458632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805F94-9E03-0EE1-CE68-94253FD2356F}"/>
              </a:ext>
            </a:extLst>
          </p:cNvPr>
          <p:cNvSpPr txBox="1">
            <a:spLocks/>
          </p:cNvSpPr>
          <p:nvPr/>
        </p:nvSpPr>
        <p:spPr>
          <a:xfrm>
            <a:off x="306953" y="482542"/>
            <a:ext cx="8530094" cy="919538"/>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1800" b="1" u="sng" noProof="1">
                <a:solidFill>
                  <a:schemeClr val="tx2">
                    <a:lumMod val="50000"/>
                  </a:schemeClr>
                </a:solidFill>
              </a:rPr>
              <a:t>CLIMATE CHANGE AND ENVIRONMENTAL DEGREDATION</a:t>
            </a:r>
            <a:endParaRPr lang="en-GB" sz="1800" b="1" noProof="1"/>
          </a:p>
          <a:p>
            <a:pPr marL="0" indent="0" algn="just" hangingPunct="1">
              <a:buFontTx/>
              <a:buNone/>
            </a:pPr>
            <a:endParaRPr lang="tr-TR" sz="1800" noProof="1"/>
          </a:p>
        </p:txBody>
      </p:sp>
      <p:sp>
        <p:nvSpPr>
          <p:cNvPr id="2" name="İçerik Yer Tutucusu 2">
            <a:extLst>
              <a:ext uri="{FF2B5EF4-FFF2-40B4-BE49-F238E27FC236}">
                <a16:creationId xmlns:a16="http://schemas.microsoft.com/office/drawing/2014/main" id="{3794A32E-8980-F01A-2A73-725EEC7BDFB6}"/>
              </a:ext>
            </a:extLst>
          </p:cNvPr>
          <p:cNvSpPr txBox="1">
            <a:spLocks/>
          </p:cNvSpPr>
          <p:nvPr/>
        </p:nvSpPr>
        <p:spPr>
          <a:xfrm>
            <a:off x="306953" y="1549340"/>
            <a:ext cx="8530094" cy="4378493"/>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just">
              <a:buNone/>
            </a:pPr>
            <a:r>
              <a:rPr lang="en-GB" sz="1400" b="1" dirty="0">
                <a:cs typeface="Calibri" panose="020F0502020204030204" pitchFamily="34" charset="0"/>
              </a:rPr>
              <a:t>The EU will act against major sources of pollution affecting the Arctic regions in the air, on land and at sea, such as plastics/marine litter, black carbon, chemicals, and transport emissions as well as unsustainable exploitation of natural resources.</a:t>
            </a:r>
          </a:p>
          <a:p>
            <a:pPr marL="0" indent="0" algn="just">
              <a:buNone/>
            </a:pPr>
            <a:endParaRPr lang="en-GB" sz="1400" dirty="0">
              <a:cs typeface="Calibri" panose="020F0502020204030204" pitchFamily="34" charset="0"/>
            </a:endParaRPr>
          </a:p>
          <a:p>
            <a:pPr algn="just">
              <a:buFont typeface="Wingdings" pitchFamily="2" charset="2"/>
              <a:buChar char="v"/>
            </a:pPr>
            <a:r>
              <a:rPr lang="en-GB" sz="1400" dirty="0">
                <a:cs typeface="Calibri" panose="020F0502020204030204" pitchFamily="34" charset="0"/>
              </a:rPr>
              <a:t>Climate change and biodiversity: two sides of the same coin</a:t>
            </a:r>
          </a:p>
          <a:p>
            <a:pPr algn="just">
              <a:buFont typeface="Wingdings" pitchFamily="2" charset="2"/>
              <a:buChar char="v"/>
            </a:pPr>
            <a:r>
              <a:rPr lang="en-GB" sz="1400" kern="100" dirty="0">
                <a:effectLst/>
                <a:ea typeface="Calibri" panose="020F0502020204030204" pitchFamily="34" charset="0"/>
                <a:cs typeface="Calibri" panose="020F0502020204030204" pitchFamily="34" charset="0"/>
              </a:rPr>
              <a:t>Addressing plastics/marine litter pollution</a:t>
            </a:r>
          </a:p>
          <a:p>
            <a:pPr algn="just">
              <a:buFont typeface="Wingdings" pitchFamily="2" charset="2"/>
              <a:buChar char="v"/>
            </a:pPr>
            <a:r>
              <a:rPr lang="en-GB" sz="1400" kern="100" dirty="0">
                <a:effectLst/>
                <a:ea typeface="Calibri" panose="020F0502020204030204" pitchFamily="34" charset="0"/>
                <a:cs typeface="Calibri" panose="020F0502020204030204" pitchFamily="34" charset="0"/>
              </a:rPr>
              <a:t>Promoting collective responses to reducing black carbon in the Arctic</a:t>
            </a:r>
            <a:endParaRPr lang="en-GB" sz="1400" kern="100" dirty="0">
              <a:ea typeface="Calibri" panose="020F0502020204030204" pitchFamily="34" charset="0"/>
              <a:cs typeface="Calibri" panose="020F0502020204030204" pitchFamily="34" charset="0"/>
            </a:endParaRPr>
          </a:p>
          <a:p>
            <a:pPr algn="just">
              <a:buFont typeface="Wingdings" pitchFamily="2" charset="2"/>
              <a:buChar char="v"/>
            </a:pPr>
            <a:r>
              <a:rPr lang="en-GB" sz="1400" dirty="0">
                <a:cs typeface="Calibri" panose="020F0502020204030204" pitchFamily="34" charset="0"/>
              </a:rPr>
              <a:t>Supporting the Arctic’s renewable potential</a:t>
            </a:r>
            <a:endParaRPr lang="en-GB" sz="1400" kern="100" dirty="0">
              <a:cs typeface="Calibri" panose="020F0502020204030204" pitchFamily="34" charset="0"/>
            </a:endParaRPr>
          </a:p>
          <a:p>
            <a:pPr algn="just">
              <a:buFont typeface="Wingdings" pitchFamily="2" charset="2"/>
              <a:buChar char="v"/>
            </a:pPr>
            <a:r>
              <a:rPr lang="en-GB" sz="1400" b="1" kern="100" dirty="0">
                <a:effectLst/>
                <a:ea typeface="Calibri" panose="020F0502020204030204" pitchFamily="34" charset="0"/>
                <a:cs typeface="Calibri" panose="020F0502020204030204" pitchFamily="34" charset="0"/>
              </a:rPr>
              <a:t>Curbing chemical pollution</a:t>
            </a:r>
            <a:endParaRPr lang="en-GB" sz="1400" kern="100" dirty="0">
              <a:effectLst/>
              <a:ea typeface="Calibri" panose="020F0502020204030204" pitchFamily="34" charset="0"/>
              <a:cs typeface="Calibri" panose="020F0502020204030204" pitchFamily="34" charset="0"/>
            </a:endParaRPr>
          </a:p>
          <a:p>
            <a:pPr algn="just">
              <a:buFont typeface="Wingdings" pitchFamily="2" charset="2"/>
              <a:buChar char="v"/>
            </a:pPr>
            <a:r>
              <a:rPr lang="en-GB" sz="1400" dirty="0">
                <a:cs typeface="Calibri" panose="020F0502020204030204" pitchFamily="34" charset="0"/>
              </a:rPr>
              <a:t>Lowering the carbon and environmental footprint of maritime transport</a:t>
            </a:r>
            <a:endParaRPr lang="en-GB" sz="1400" kern="100" dirty="0">
              <a:cs typeface="Calibri" panose="020F0502020204030204" pitchFamily="34" charset="0"/>
            </a:endParaRPr>
          </a:p>
          <a:p>
            <a:pPr algn="just">
              <a:buFont typeface="Wingdings" pitchFamily="2" charset="2"/>
              <a:buChar char="v"/>
            </a:pPr>
            <a:r>
              <a:rPr lang="en-GB" sz="1400" b="1" kern="100" dirty="0">
                <a:effectLst/>
                <a:ea typeface="Calibri" panose="020F0502020204030204" pitchFamily="34" charset="0"/>
                <a:cs typeface="Calibri" panose="020F0502020204030204" pitchFamily="34" charset="0"/>
              </a:rPr>
              <a:t>Ensuring sustainable and responsible extraction and processing for climate-neutrality</a:t>
            </a:r>
            <a:endParaRPr lang="en-GB" sz="1400" kern="100" dirty="0">
              <a:effectLst/>
              <a:ea typeface="Calibri" panose="020F0502020204030204" pitchFamily="34" charset="0"/>
              <a:cs typeface="Calibri" panose="020F0502020204030204" pitchFamily="34" charset="0"/>
            </a:endParaRPr>
          </a:p>
          <a:p>
            <a:pPr algn="just">
              <a:buFont typeface="Wingdings" pitchFamily="2" charset="2"/>
              <a:buChar char="v"/>
            </a:pPr>
            <a:r>
              <a:rPr lang="en-GB" sz="1400" dirty="0">
                <a:cs typeface="Calibri" panose="020F0502020204030204" pitchFamily="34" charset="0"/>
              </a:rPr>
              <a:t>Strengthening the Arctic’s ocean governance</a:t>
            </a:r>
            <a:endParaRPr lang="en-GB" sz="1400" kern="100" dirty="0">
              <a:effectLst/>
              <a:ea typeface="Calibri" panose="020F0502020204030204" pitchFamily="34" charset="0"/>
              <a:cs typeface="Calibri" panose="020F0502020204030204" pitchFamily="34" charset="0"/>
            </a:endParaRPr>
          </a:p>
          <a:p>
            <a:pPr marL="0" indent="0" algn="just">
              <a:buNone/>
            </a:pPr>
            <a:endParaRPr lang="en-GB" sz="1400" dirty="0"/>
          </a:p>
        </p:txBody>
      </p:sp>
    </p:spTree>
    <p:extLst>
      <p:ext uri="{BB962C8B-B14F-4D97-AF65-F5344CB8AC3E}">
        <p14:creationId xmlns:p14="http://schemas.microsoft.com/office/powerpoint/2010/main" val="414643534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805F94-9E03-0EE1-CE68-94253FD2356F}"/>
              </a:ext>
            </a:extLst>
          </p:cNvPr>
          <p:cNvSpPr txBox="1">
            <a:spLocks/>
          </p:cNvSpPr>
          <p:nvPr/>
        </p:nvSpPr>
        <p:spPr>
          <a:xfrm>
            <a:off x="306953" y="482542"/>
            <a:ext cx="8530094" cy="1803458"/>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en-GB" sz="1800" b="1" u="sng" noProof="1">
                <a:solidFill>
                  <a:schemeClr val="tx2">
                    <a:lumMod val="50000"/>
                  </a:schemeClr>
                </a:solidFill>
              </a:rPr>
              <a:t>CLIMATE CHANGE AND ENVIRONMENTAL DEGREDATION</a:t>
            </a:r>
            <a:endParaRPr lang="en-GB" sz="1800" b="1" noProof="1"/>
          </a:p>
          <a:p>
            <a:pPr marL="0" indent="0" algn="ctr">
              <a:buNone/>
            </a:pPr>
            <a:r>
              <a:rPr lang="en-GB" sz="1800" b="1"/>
              <a:t>CLIMATE CHANGE AND INTERNATIONAL SECURITY</a:t>
            </a:r>
          </a:p>
          <a:p>
            <a:pPr marL="0" indent="0" algn="ctr">
              <a:buNone/>
            </a:pPr>
            <a:r>
              <a:rPr lang="en-GB" sz="1800" b="1"/>
              <a:t> Paper from the High Representative and the European Commission to the European Council (2008)</a:t>
            </a:r>
            <a:endParaRPr lang="en-GB" sz="1800" b="1" noProof="1"/>
          </a:p>
          <a:p>
            <a:pPr marL="0" indent="0" algn="just" hangingPunct="1">
              <a:buFontTx/>
              <a:buNone/>
            </a:pPr>
            <a:endParaRPr lang="en-GB" sz="1800" noProof="1"/>
          </a:p>
        </p:txBody>
      </p:sp>
      <p:sp>
        <p:nvSpPr>
          <p:cNvPr id="2" name="İçerik Yer Tutucusu 2">
            <a:extLst>
              <a:ext uri="{FF2B5EF4-FFF2-40B4-BE49-F238E27FC236}">
                <a16:creationId xmlns:a16="http://schemas.microsoft.com/office/drawing/2014/main" id="{3794A32E-8980-F01A-2A73-725EEC7BDFB6}"/>
              </a:ext>
            </a:extLst>
          </p:cNvPr>
          <p:cNvSpPr txBox="1">
            <a:spLocks/>
          </p:cNvSpPr>
          <p:nvPr/>
        </p:nvSpPr>
        <p:spPr>
          <a:xfrm>
            <a:off x="306953" y="2589182"/>
            <a:ext cx="8530094" cy="3454431"/>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just">
              <a:buNone/>
            </a:pPr>
            <a:r>
              <a:rPr lang="en-GB" sz="2000" dirty="0"/>
              <a:t>The rapid melting of the polar ice caps, in particular, the Arctic, is opening up new waterways and international trade routes. In addition, the increased accessibility of the enormous hydrocarbon resources in the Arctic region is changing the geo-strategic dynamics of the region with potential consequences for international stability and European security interests. The resulting new strategic interests are illustrated by the recent planting of the Russian flag under the North Pole. There is an increasing need to address the growing debate over territorial claims and access to new trade routes by different countries which challenge Europe's ability to effectively secure its trade and resource interests in the region and may put pressure on its relations with key partners. </a:t>
            </a:r>
            <a:endParaRPr lang="en-GB" sz="2000" b="1" dirty="0"/>
          </a:p>
          <a:p>
            <a:pPr marL="0" indent="0" algn="just">
              <a:buNone/>
            </a:pPr>
            <a:endParaRPr lang="en-GB" sz="1400" dirty="0"/>
          </a:p>
        </p:txBody>
      </p:sp>
    </p:spTree>
    <p:extLst>
      <p:ext uri="{BB962C8B-B14F-4D97-AF65-F5344CB8AC3E}">
        <p14:creationId xmlns:p14="http://schemas.microsoft.com/office/powerpoint/2010/main" val="177182366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805F94-9E03-0EE1-CE68-94253FD2356F}"/>
              </a:ext>
            </a:extLst>
          </p:cNvPr>
          <p:cNvSpPr txBox="1">
            <a:spLocks/>
          </p:cNvSpPr>
          <p:nvPr/>
        </p:nvSpPr>
        <p:spPr>
          <a:xfrm>
            <a:off x="211703" y="145595"/>
            <a:ext cx="8530094" cy="474721"/>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1800" b="1" u="sng" noProof="1">
                <a:solidFill>
                  <a:schemeClr val="tx2">
                    <a:lumMod val="50000"/>
                  </a:schemeClr>
                </a:solidFill>
              </a:rPr>
              <a:t>NATURAL RESOURCES</a:t>
            </a:r>
            <a:endParaRPr lang="en-GB" sz="1800" b="1" noProof="1"/>
          </a:p>
        </p:txBody>
      </p:sp>
      <p:sp>
        <p:nvSpPr>
          <p:cNvPr id="2" name="İçerik Yer Tutucusu 2">
            <a:extLst>
              <a:ext uri="{FF2B5EF4-FFF2-40B4-BE49-F238E27FC236}">
                <a16:creationId xmlns:a16="http://schemas.microsoft.com/office/drawing/2014/main" id="{3794A32E-8980-F01A-2A73-725EEC7BDFB6}"/>
              </a:ext>
            </a:extLst>
          </p:cNvPr>
          <p:cNvSpPr txBox="1">
            <a:spLocks/>
          </p:cNvSpPr>
          <p:nvPr/>
        </p:nvSpPr>
        <p:spPr>
          <a:xfrm>
            <a:off x="202178" y="740692"/>
            <a:ext cx="8530094" cy="1165285"/>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just">
              <a:buNone/>
            </a:pPr>
            <a:endParaRPr lang="en-GB" sz="1400" dirty="0">
              <a:cs typeface="Calibri" panose="020F0502020204030204" pitchFamily="34" charset="0"/>
            </a:endParaRPr>
          </a:p>
          <a:p>
            <a:pPr algn="just">
              <a:buFont typeface="Wingdings" pitchFamily="2" charset="2"/>
              <a:buChar char="v"/>
            </a:pPr>
            <a:r>
              <a:rPr lang="en-GB" sz="1400" dirty="0">
                <a:cs typeface="Calibri" panose="020F0502020204030204" pitchFamily="34" charset="0"/>
              </a:rPr>
              <a:t>Supporting the Arctic’s renewable potential: The Arctic as stable energy region (?)</a:t>
            </a:r>
            <a:endParaRPr lang="en-GB" sz="1400" kern="100" dirty="0">
              <a:cs typeface="Calibri" panose="020F0502020204030204" pitchFamily="34" charset="0"/>
            </a:endParaRPr>
          </a:p>
          <a:p>
            <a:pPr algn="just">
              <a:buFont typeface="Wingdings" pitchFamily="2" charset="2"/>
              <a:buChar char="v"/>
            </a:pPr>
            <a:r>
              <a:rPr lang="en-GB" sz="1400" b="1" kern="100" dirty="0">
                <a:effectLst/>
                <a:ea typeface="Calibri" panose="020F0502020204030204" pitchFamily="34" charset="0"/>
                <a:cs typeface="Calibri" panose="020F0502020204030204" pitchFamily="34" charset="0"/>
              </a:rPr>
              <a:t>Ensuring sustainable and responsible extraction and processing for climate-neutrality</a:t>
            </a:r>
          </a:p>
          <a:p>
            <a:pPr algn="just">
              <a:buFont typeface="Wingdings" pitchFamily="2" charset="2"/>
              <a:buChar char="v"/>
            </a:pPr>
            <a:endParaRPr lang="en-GB" sz="1400" kern="100" dirty="0">
              <a:effectLst/>
              <a:ea typeface="Calibri" panose="020F0502020204030204" pitchFamily="34" charset="0"/>
              <a:cs typeface="Calibri" panose="020F0502020204030204" pitchFamily="34" charset="0"/>
            </a:endParaRPr>
          </a:p>
          <a:p>
            <a:pPr marL="0" indent="0" algn="just">
              <a:buNone/>
            </a:pPr>
            <a:endParaRPr lang="en-GB" sz="1400" dirty="0"/>
          </a:p>
        </p:txBody>
      </p:sp>
      <p:sp>
        <p:nvSpPr>
          <p:cNvPr id="4" name="İçerik Yer Tutucusu 2">
            <a:extLst>
              <a:ext uri="{FF2B5EF4-FFF2-40B4-BE49-F238E27FC236}">
                <a16:creationId xmlns:a16="http://schemas.microsoft.com/office/drawing/2014/main" id="{1594DFF7-6C85-0A45-51B1-A6B795ED7CCF}"/>
              </a:ext>
            </a:extLst>
          </p:cNvPr>
          <p:cNvSpPr txBox="1">
            <a:spLocks/>
          </p:cNvSpPr>
          <p:nvPr/>
        </p:nvSpPr>
        <p:spPr>
          <a:xfrm>
            <a:off x="202178" y="2074086"/>
            <a:ext cx="8530094" cy="474721"/>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1800" b="1" u="sng" noProof="1">
                <a:solidFill>
                  <a:schemeClr val="tx2">
                    <a:lumMod val="50000"/>
                  </a:schemeClr>
                </a:solidFill>
              </a:rPr>
              <a:t>FISHERY</a:t>
            </a:r>
            <a:endParaRPr lang="en-GB" sz="1800" b="1" noProof="1"/>
          </a:p>
        </p:txBody>
      </p:sp>
      <p:sp>
        <p:nvSpPr>
          <p:cNvPr id="5" name="İçerik Yer Tutucusu 2">
            <a:extLst>
              <a:ext uri="{FF2B5EF4-FFF2-40B4-BE49-F238E27FC236}">
                <a16:creationId xmlns:a16="http://schemas.microsoft.com/office/drawing/2014/main" id="{D2BD923A-748E-91B8-E4E6-FA8FBC6404E0}"/>
              </a:ext>
            </a:extLst>
          </p:cNvPr>
          <p:cNvSpPr txBox="1">
            <a:spLocks/>
          </p:cNvSpPr>
          <p:nvPr/>
        </p:nvSpPr>
        <p:spPr>
          <a:xfrm>
            <a:off x="202178" y="2700655"/>
            <a:ext cx="8530094" cy="474721"/>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1800" b="1" u="sng" noProof="1">
                <a:solidFill>
                  <a:schemeClr val="tx2">
                    <a:lumMod val="50000"/>
                  </a:schemeClr>
                </a:solidFill>
              </a:rPr>
              <a:t>INDIGENOUS POPULATION</a:t>
            </a:r>
            <a:endParaRPr lang="en-GB" sz="1800" b="1" noProof="1"/>
          </a:p>
        </p:txBody>
      </p:sp>
      <p:sp>
        <p:nvSpPr>
          <p:cNvPr id="6" name="İçerik Yer Tutucusu 2">
            <a:extLst>
              <a:ext uri="{FF2B5EF4-FFF2-40B4-BE49-F238E27FC236}">
                <a16:creationId xmlns:a16="http://schemas.microsoft.com/office/drawing/2014/main" id="{264A5D8B-8782-8352-B044-3E86AA51669A}"/>
              </a:ext>
            </a:extLst>
          </p:cNvPr>
          <p:cNvSpPr txBox="1">
            <a:spLocks/>
          </p:cNvSpPr>
          <p:nvPr/>
        </p:nvSpPr>
        <p:spPr>
          <a:xfrm>
            <a:off x="202178" y="3330675"/>
            <a:ext cx="8530094" cy="1165285"/>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just">
              <a:buNone/>
            </a:pPr>
            <a:endParaRPr lang="en-GB" sz="1400" dirty="0">
              <a:cs typeface="Calibri" panose="020F0502020204030204" pitchFamily="34" charset="0"/>
            </a:endParaRPr>
          </a:p>
          <a:p>
            <a:pPr marL="0" indent="0" algn="just">
              <a:buNone/>
            </a:pPr>
            <a:r>
              <a:rPr lang="en-GB" sz="1400" dirty="0"/>
              <a:t>10% of the Arctic population</a:t>
            </a:r>
          </a:p>
          <a:p>
            <a:pPr marL="0" indent="0" algn="just">
              <a:buNone/>
            </a:pPr>
            <a:r>
              <a:rPr lang="en-GB" sz="1400" dirty="0"/>
              <a:t>Integration of Indigenous population in decision-making process</a:t>
            </a:r>
          </a:p>
          <a:p>
            <a:pPr marL="0" indent="0" algn="just">
              <a:buNone/>
            </a:pPr>
            <a:r>
              <a:rPr lang="en-GB" sz="1400" b="1" dirty="0"/>
              <a:t>Promoting sustainable regional development</a:t>
            </a:r>
            <a:endParaRPr lang="en-GB" sz="2000" b="1" dirty="0"/>
          </a:p>
          <a:p>
            <a:pPr marL="0" indent="0" algn="just">
              <a:buNone/>
            </a:pPr>
            <a:endParaRPr lang="en-GB" sz="1400" dirty="0"/>
          </a:p>
        </p:txBody>
      </p:sp>
      <p:sp>
        <p:nvSpPr>
          <p:cNvPr id="7" name="İçerik Yer Tutucusu 2">
            <a:extLst>
              <a:ext uri="{FF2B5EF4-FFF2-40B4-BE49-F238E27FC236}">
                <a16:creationId xmlns:a16="http://schemas.microsoft.com/office/drawing/2014/main" id="{11EABD6A-D5A4-FC35-4BDE-5FFA3B6628D4}"/>
              </a:ext>
            </a:extLst>
          </p:cNvPr>
          <p:cNvSpPr txBox="1">
            <a:spLocks/>
          </p:cNvSpPr>
          <p:nvPr/>
        </p:nvSpPr>
        <p:spPr>
          <a:xfrm>
            <a:off x="202178" y="4651259"/>
            <a:ext cx="8530094" cy="474721"/>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ctr" hangingPunct="1">
              <a:buFontTx/>
              <a:buNone/>
            </a:pPr>
            <a:r>
              <a:rPr lang="tr-TR" sz="1800" b="1" u="sng" noProof="1">
                <a:solidFill>
                  <a:schemeClr val="tx2">
                    <a:lumMod val="50000"/>
                  </a:schemeClr>
                </a:solidFill>
              </a:rPr>
              <a:t>SEA ROUTES</a:t>
            </a:r>
            <a:endParaRPr lang="en-GB" sz="1800" b="1" noProof="1"/>
          </a:p>
        </p:txBody>
      </p:sp>
      <p:sp>
        <p:nvSpPr>
          <p:cNvPr id="8" name="İçerik Yer Tutucusu 2">
            <a:extLst>
              <a:ext uri="{FF2B5EF4-FFF2-40B4-BE49-F238E27FC236}">
                <a16:creationId xmlns:a16="http://schemas.microsoft.com/office/drawing/2014/main" id="{CCA5D99B-C009-B66E-E0DB-F1ABF831671F}"/>
              </a:ext>
            </a:extLst>
          </p:cNvPr>
          <p:cNvSpPr txBox="1">
            <a:spLocks/>
          </p:cNvSpPr>
          <p:nvPr/>
        </p:nvSpPr>
        <p:spPr>
          <a:xfrm>
            <a:off x="202178" y="5281279"/>
            <a:ext cx="8530094" cy="1165285"/>
          </a:xfrm>
          <a:prstGeom prst="rect">
            <a:avLst/>
          </a:prstGeom>
          <a:solidFill>
            <a:schemeClr val="tx1">
              <a:lumMod val="20000"/>
              <a:lumOff val="80000"/>
            </a:schemeClr>
          </a:solidFill>
        </p:spPr>
        <p:style>
          <a:lnRef idx="2">
            <a:schemeClr val="dk1"/>
          </a:lnRef>
          <a:fillRef idx="1">
            <a:schemeClr val="lt1"/>
          </a:fillRef>
          <a:effectRef idx="0">
            <a:schemeClr val="dk1"/>
          </a:effectRef>
          <a:fontRef idx="minor">
            <a:schemeClr val="dk1"/>
          </a:fontRef>
        </p:style>
        <p:txBody>
          <a:bodyPr>
            <a:noAutofit/>
          </a:bodyPr>
          <a:lstStyle>
            <a:lvl1pPr marL="342900" marR="0" indent="-3429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1pPr>
            <a:lvl2pPr marL="790575" marR="0" indent="-333375"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2pPr>
            <a:lvl3pPr marL="1234439" marR="0" indent="-320039"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3pPr>
            <a:lvl4pPr marL="1727200" marR="0" indent="-35560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4pPr>
            <a:lvl5pPr marL="22288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5pPr>
            <a:lvl6pPr marL="26860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6pPr>
            <a:lvl7pPr marL="31432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7pPr>
            <a:lvl8pPr marL="36004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8pPr>
            <a:lvl9pPr marL="4057650" marR="0" indent="-400050" algn="l" defTabSz="914400" rtl="0" latinLnBrk="0">
              <a:lnSpc>
                <a:spcPct val="100000"/>
              </a:lnSpc>
              <a:spcBef>
                <a:spcPts val="600"/>
              </a:spcBef>
              <a:spcAft>
                <a:spcPts val="0"/>
              </a:spcAft>
              <a:buClrTx/>
              <a:buSzPct val="100000"/>
              <a:buFontTx/>
              <a:buChar char="»"/>
              <a:tabLst/>
              <a:defRPr sz="2800" b="0" i="0" u="none" strike="noStrike" cap="none" spc="0" baseline="0">
                <a:solidFill>
                  <a:schemeClr val="dk1"/>
                </a:solidFill>
                <a:uFillTx/>
                <a:latin typeface="+mn-lt"/>
                <a:ea typeface="+mn-ea"/>
                <a:cs typeface="+mn-cs"/>
                <a:sym typeface="Arial"/>
              </a:defRPr>
            </a:lvl9pPr>
          </a:lstStyle>
          <a:p>
            <a:pPr marL="0" indent="0" algn="just">
              <a:buNone/>
            </a:pPr>
            <a:endParaRPr lang="en-GB" sz="1400" dirty="0">
              <a:cs typeface="Calibri" panose="020F0502020204030204" pitchFamily="34" charset="0"/>
            </a:endParaRPr>
          </a:p>
          <a:p>
            <a:pPr marL="0" indent="0" algn="just">
              <a:buNone/>
            </a:pPr>
            <a:r>
              <a:rPr lang="en-GB" sz="1400" kern="100" dirty="0">
                <a:effectLst/>
                <a:ea typeface="Calibri" panose="020F0502020204030204" pitchFamily="34" charset="0"/>
                <a:cs typeface="Calibri" panose="020F0502020204030204" pitchFamily="34" charset="0"/>
              </a:rPr>
              <a:t>New sea routes</a:t>
            </a:r>
          </a:p>
          <a:p>
            <a:pPr marL="0" indent="0" algn="just">
              <a:buNone/>
            </a:pPr>
            <a:r>
              <a:rPr lang="en-GB" sz="1400" kern="100" dirty="0">
                <a:effectLst/>
                <a:ea typeface="Calibri" panose="020F0502020204030204" pitchFamily="34" charset="0"/>
                <a:cs typeface="Calibri" panose="020F0502020204030204" pitchFamily="34" charset="0"/>
              </a:rPr>
              <a:t>Copernicus programme- active monitoring over the Arctic for security </a:t>
            </a:r>
          </a:p>
          <a:p>
            <a:pPr marL="0" indent="0" algn="just">
              <a:buNone/>
            </a:pPr>
            <a:r>
              <a:rPr lang="en-GB" sz="1400" kern="100" dirty="0">
                <a:ea typeface="Calibri" panose="020F0502020204030204" pitchFamily="34" charset="0"/>
                <a:cs typeface="Calibri" panose="020F0502020204030204" pitchFamily="34" charset="0"/>
              </a:rPr>
              <a:t>Galileo (global navigation satellite system</a:t>
            </a:r>
            <a:endParaRPr lang="en-GB" sz="1400" kern="100" dirty="0">
              <a:effectLst/>
              <a:ea typeface="Calibri" panose="020F0502020204030204" pitchFamily="34" charset="0"/>
              <a:cs typeface="Calibri" panose="020F0502020204030204" pitchFamily="34" charset="0"/>
            </a:endParaRPr>
          </a:p>
          <a:p>
            <a:pPr marL="0" indent="0" algn="just">
              <a:buNone/>
            </a:pPr>
            <a:endParaRPr lang="en-GB" sz="1400" dirty="0"/>
          </a:p>
        </p:txBody>
      </p:sp>
    </p:spTree>
    <p:extLst>
      <p:ext uri="{BB962C8B-B14F-4D97-AF65-F5344CB8AC3E}">
        <p14:creationId xmlns:p14="http://schemas.microsoft.com/office/powerpoint/2010/main" val="4162623145"/>
      </p:ext>
    </p:extLst>
  </p:cSld>
  <p:clrMapOvr>
    <a:masterClrMapping/>
  </p:clrMapOvr>
  <p:transition spd="med"/>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2">
  <a:themeElements>
    <a:clrScheme name="Tema2">
      <a:dk1>
        <a:srgbClr val="000000"/>
      </a:dk1>
      <a:lt1>
        <a:srgbClr val="FFFFFF"/>
      </a:lt1>
      <a:dk2>
        <a:srgbClr val="A7A7A7"/>
      </a:dk2>
      <a:lt2>
        <a:srgbClr val="535353"/>
      </a:lt2>
      <a:accent1>
        <a:srgbClr val="00CC99"/>
      </a:accent1>
      <a:accent2>
        <a:srgbClr val="3333CC"/>
      </a:accent2>
      <a:accent3>
        <a:srgbClr val="ADCAFF"/>
      </a:accent3>
      <a:accent4>
        <a:srgbClr val="002AAE"/>
      </a:accent4>
      <a:accent5>
        <a:srgbClr val="AAE2CA"/>
      </a:accent5>
      <a:accent6>
        <a:srgbClr val="2D2DB9"/>
      </a:accent6>
      <a:hlink>
        <a:srgbClr val="0000FF"/>
      </a:hlink>
      <a:folHlink>
        <a:srgbClr val="FF00FF"/>
      </a:folHlink>
    </a:clrScheme>
    <a:fontScheme name="Tema2">
      <a:majorFont>
        <a:latin typeface="Calibri"/>
        <a:ea typeface="Calibri"/>
        <a:cs typeface="Calibri"/>
      </a:majorFont>
      <a:minorFont>
        <a:latin typeface="Helvetica"/>
        <a:ea typeface="Helvetica"/>
        <a:cs typeface="Helvetica"/>
      </a:minorFont>
    </a:fontScheme>
    <a:fmtScheme name="Tema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399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CC"/>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33CC"/>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898</TotalTime>
  <Words>1142</Words>
  <Application>Microsoft Macintosh PowerPoint</Application>
  <PresentationFormat>Ekran Gösterisi (4:3)</PresentationFormat>
  <Paragraphs>96</Paragraphs>
  <Slides>10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10</vt:i4>
      </vt:variant>
    </vt:vector>
  </HeadingPairs>
  <TitlesOfParts>
    <vt:vector size="16" baseType="lpstr">
      <vt:lpstr>Arial</vt:lpstr>
      <vt:lpstr>Calibri</vt:lpstr>
      <vt:lpstr>Calibri</vt:lpstr>
      <vt:lpstr>Calibri Light</vt:lpstr>
      <vt:lpstr>Wingdings</vt:lpstr>
      <vt:lpstr>Office Teması</vt:lpstr>
      <vt:lpstr>Global IR and EU   The EU in the Arctic</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EUITREL: The EU’s Inter-regional and Trans-regional Relations</dc:title>
  <cp:lastModifiedBy>Ferit Belder</cp:lastModifiedBy>
  <cp:revision>17</cp:revision>
  <dcterms:modified xsi:type="dcterms:W3CDTF">2024-01-01T07:52:30Z</dcterms:modified>
</cp:coreProperties>
</file>